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  <p:sldMasterId id="2147483682" r:id="rId2"/>
  </p:sldMasterIdLst>
  <p:notesMasterIdLst>
    <p:notesMasterId r:id="rId23"/>
  </p:notesMasterIdLst>
  <p:sldIdLst>
    <p:sldId id="740" r:id="rId3"/>
    <p:sldId id="736" r:id="rId4"/>
    <p:sldId id="737" r:id="rId5"/>
    <p:sldId id="738" r:id="rId6"/>
    <p:sldId id="764" r:id="rId7"/>
    <p:sldId id="765" r:id="rId8"/>
    <p:sldId id="261" r:id="rId9"/>
    <p:sldId id="766" r:id="rId10"/>
    <p:sldId id="739" r:id="rId11"/>
    <p:sldId id="748" r:id="rId12"/>
    <p:sldId id="747" r:id="rId13"/>
    <p:sldId id="773" r:id="rId14"/>
    <p:sldId id="768" r:id="rId15"/>
    <p:sldId id="769" r:id="rId16"/>
    <p:sldId id="603" r:id="rId17"/>
    <p:sldId id="777" r:id="rId18"/>
    <p:sldId id="778" r:id="rId19"/>
    <p:sldId id="763" r:id="rId20"/>
    <p:sldId id="750" r:id="rId21"/>
    <p:sldId id="725" r:id="rId22"/>
  </p:sldIdLst>
  <p:sldSz cx="9144000" cy="6858000" type="screen4x3"/>
  <p:notesSz cx="6858000" cy="9144000"/>
  <p:embeddedFontLst>
    <p:embeddedFont>
      <p:font typeface="Impact" pitchFamily="34" charset="0"/>
      <p:regular r:id="rId24"/>
    </p:embeddedFont>
    <p:embeddedFont>
      <p:font typeface="Latin Wide"/>
      <p:regular r:id="rId25"/>
    </p:embeddedFont>
    <p:embeddedFont>
      <p:font typeface="Arial Narrow" pitchFamily="34" charset="0"/>
      <p:regular r:id="rId26"/>
      <p:bold r:id="rId27"/>
      <p:italic r:id="rId28"/>
      <p:boldItalic r:id="rId29"/>
    </p:embeddedFont>
    <p:embeddedFont>
      <p:font typeface="CommonBullets"/>
      <p:regular r:id="rId30"/>
    </p:embeddedFont>
    <p:embeddedFont>
      <p:font typeface="Arial Black" pitchFamily="34" charset="0"/>
      <p:bold r:id="rId31"/>
    </p:embeddedFont>
    <p:embeddedFont>
      <p:font typeface="Eurostile" charset="0"/>
      <p:regular r:id="rId32"/>
      <p:bold r:id="rId3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808080"/>
    <a:srgbClr val="333333"/>
    <a:srgbClr val="000000"/>
    <a:srgbClr val="4D4D4D"/>
    <a:srgbClr val="5F5F5F"/>
    <a:srgbClr val="777777"/>
    <a:srgbClr val="1C1C1C"/>
    <a:srgbClr val="C5C5FF"/>
    <a:srgbClr val="9999FF"/>
    <a:srgbClr val="FFFF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177" autoAdjust="0"/>
    <p:restoredTop sz="94660" autoAdjust="0"/>
  </p:normalViewPr>
  <p:slideViewPr>
    <p:cSldViewPr>
      <p:cViewPr>
        <p:scale>
          <a:sx n="57" d="100"/>
          <a:sy n="57" d="100"/>
        </p:scale>
        <p:origin x="-1896" y="-438"/>
      </p:cViewPr>
      <p:guideLst>
        <p:guide orient="horz" pos="3408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fld id="{68D6FB5B-96AD-4730-99C4-73EAF4AA32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3FE5D7-A29C-4896-B7F2-85C74CF6D54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2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7F6146-8EF6-4996-B20D-C20E70CAC812}" type="slidenum">
              <a:rPr lang="en-US"/>
              <a:pPr/>
              <a:t>10</a:t>
            </a:fld>
            <a:endParaRPr lang="en-US"/>
          </a:p>
        </p:txBody>
      </p:sp>
      <p:sp>
        <p:nvSpPr>
          <p:cNvPr id="73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91A561-B66A-4B4A-BE8D-1C4F80529BC4}" type="slidenum">
              <a:rPr lang="en-US"/>
              <a:pPr/>
              <a:t>11</a:t>
            </a:fld>
            <a:endParaRPr lang="en-US"/>
          </a:p>
        </p:txBody>
      </p:sp>
      <p:sp>
        <p:nvSpPr>
          <p:cNvPr id="73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A3517-0C08-4064-901B-3B44C7DB943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74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4288AF-649D-4DDC-985B-34E8BD67C790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74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F0B09-B136-47ED-96CC-5748EF176EA0}" type="slidenum">
              <a:rPr lang="en-US"/>
              <a:pPr/>
              <a:t>14</a:t>
            </a:fld>
            <a:endParaRPr lang="en-US"/>
          </a:p>
        </p:txBody>
      </p:sp>
      <p:sp>
        <p:nvSpPr>
          <p:cNvPr id="74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64A6B-B164-459F-A8F2-C46AED0221D5}" type="slidenum">
              <a:rPr lang="en-US"/>
              <a:pPr/>
              <a:t>15</a:t>
            </a:fld>
            <a:endParaRPr lang="en-US"/>
          </a:p>
        </p:txBody>
      </p:sp>
      <p:sp>
        <p:nvSpPr>
          <p:cNvPr id="74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64A6B-B164-459F-A8F2-C46AED0221D5}" type="slidenum">
              <a:rPr lang="en-US"/>
              <a:pPr/>
              <a:t>16</a:t>
            </a:fld>
            <a:endParaRPr lang="en-US"/>
          </a:p>
        </p:txBody>
      </p:sp>
      <p:sp>
        <p:nvSpPr>
          <p:cNvPr id="74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64A6B-B164-459F-A8F2-C46AED0221D5}" type="slidenum">
              <a:rPr lang="en-US"/>
              <a:pPr/>
              <a:t>17</a:t>
            </a:fld>
            <a:endParaRPr lang="en-US"/>
          </a:p>
        </p:txBody>
      </p:sp>
      <p:sp>
        <p:nvSpPr>
          <p:cNvPr id="74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ADC685-6421-480C-B340-9F22DFFA874A}" type="slidenum">
              <a:rPr lang="en-US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4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D52DDC-756B-4DBC-8A76-3DA3ED79069F}" type="slidenum">
              <a:rPr lang="en-US"/>
              <a:pPr/>
              <a:t>19</a:t>
            </a:fld>
            <a:endParaRPr lang="en-US"/>
          </a:p>
        </p:txBody>
      </p:sp>
      <p:sp>
        <p:nvSpPr>
          <p:cNvPr id="75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0E1DB5-27FA-4D37-9438-FAC5741FDDFB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30027-7BFA-44F9-B360-6883704267C7}" type="slidenum">
              <a:rPr lang="en-US"/>
              <a:pPr/>
              <a:t>20</a:t>
            </a:fld>
            <a:endParaRPr lang="en-US"/>
          </a:p>
        </p:txBody>
      </p:sp>
      <p:sp>
        <p:nvSpPr>
          <p:cNvPr id="74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EE11D-76A5-4FA1-BA68-65BB713914E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33A3C-9216-4974-8DE8-4D545EDEDC45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5A11F-0E51-42E0-9DF4-C5F3DD99A082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02361-2A37-439A-8AB9-190ED98239A4}" type="slidenum">
              <a:rPr lang="en-US"/>
              <a:pPr/>
              <a:t>6</a:t>
            </a:fld>
            <a:endParaRPr lang="en-US"/>
          </a:p>
        </p:txBody>
      </p:sp>
      <p:sp>
        <p:nvSpPr>
          <p:cNvPr id="73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93DA3D-5DCD-44C8-8F31-CBB71B1417B1}" type="slidenum">
              <a:rPr lang="en-US"/>
              <a:pPr/>
              <a:t>7</a:t>
            </a:fld>
            <a:endParaRPr lang="en-US"/>
          </a:p>
        </p:txBody>
      </p:sp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93DA3D-5DCD-44C8-8F31-CBB71B1417B1}" type="slidenum">
              <a:rPr lang="en-US"/>
              <a:pPr/>
              <a:t>8</a:t>
            </a:fld>
            <a:endParaRPr lang="en-US"/>
          </a:p>
        </p:txBody>
      </p:sp>
      <p:sp>
        <p:nvSpPr>
          <p:cNvPr id="73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D9969-6BE2-4A30-9068-81737A92A1A5}" type="slidenum">
              <a:rPr lang="en-US"/>
              <a:pPr/>
              <a:t>9</a:t>
            </a:fld>
            <a:endParaRPr lang="en-US"/>
          </a:p>
        </p:txBody>
      </p:sp>
      <p:sp>
        <p:nvSpPr>
          <p:cNvPr id="73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AB9E9-B24E-4E9C-96BD-8C17B378A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8B683-6628-48B5-84E4-C050D2B335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31EA6-DF49-4F7C-B060-6D13BEEFDC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EB43A-0A76-430E-88D7-FBCA58E41C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1E068-C170-44D3-95FF-2524456DF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CCF7B-6A2A-4BD9-B6D5-8C06F5502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FD9B5-0695-49C8-9BC9-40DC5DD65D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7C6B3-3C72-4586-BD32-89FD1AB00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8675A-A395-4744-AA57-0102C0F8E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EB43A-0A76-430E-88D7-FBCA58E41C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0B91-A26C-4573-8840-DA9478D628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06F4A-6FD2-405A-9BED-D856C3DEB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chemeClr val="bg1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</a:defRPr>
            </a:lvl1pPr>
          </a:lstStyle>
          <a:p>
            <a:fld id="{A1518DAE-5B7A-4809-94D2-1778CE2406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chemeClr val="bg1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</a:defRPr>
            </a:lvl1pPr>
          </a:lstStyle>
          <a:p>
            <a:fld id="{A1518DAE-5B7A-4809-94D2-1778CE2406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gif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gif"/><Relationship Id="rId12" Type="http://schemas.openxmlformats.org/officeDocument/2006/relationships/image" Target="../media/image2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gif"/><Relationship Id="rId4" Type="http://schemas.openxmlformats.org/officeDocument/2006/relationships/image" Target="../media/image14.gif"/><Relationship Id="rId9" Type="http://schemas.openxmlformats.org/officeDocument/2006/relationships/image" Target="../media/image19.gif"/><Relationship Id="rId1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1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12" Type="http://schemas.openxmlformats.org/officeDocument/2006/relationships/image" Target="../media/image20.gi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19.gif"/><Relationship Id="rId5" Type="http://schemas.openxmlformats.org/officeDocument/2006/relationships/image" Target="../media/image26.gif"/><Relationship Id="rId15" Type="http://schemas.openxmlformats.org/officeDocument/2006/relationships/image" Target="../media/image23.jpeg"/><Relationship Id="rId10" Type="http://schemas.openxmlformats.org/officeDocument/2006/relationships/image" Target="../media/image18.gif"/><Relationship Id="rId4" Type="http://schemas.openxmlformats.org/officeDocument/2006/relationships/image" Target="../media/image14.gif"/><Relationship Id="rId9" Type="http://schemas.openxmlformats.org/officeDocument/2006/relationships/image" Target="../media/image17.gif"/><Relationship Id="rId1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5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2466" name="Picture 2" descr="ffwpu-log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81000"/>
            <a:ext cx="4419600" cy="4465638"/>
          </a:xfrm>
          <a:prstGeom prst="rect">
            <a:avLst/>
          </a:prstGeom>
          <a:noFill/>
        </p:spPr>
      </p:pic>
      <p:sp>
        <p:nvSpPr>
          <p:cNvPr id="702467" name="WordArt 3"/>
          <p:cNvSpPr>
            <a:spLocks noChangeArrowheads="1" noChangeShapeType="1" noTextEdit="1"/>
          </p:cNvSpPr>
          <p:nvPr/>
        </p:nvSpPr>
        <p:spPr bwMode="auto">
          <a:xfrm>
            <a:off x="304800" y="4929188"/>
            <a:ext cx="85344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kern="10" dirty="0">
                <a:ln w="381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25400" dir="2400000" algn="ctr" rotWithShape="0">
                    <a:schemeClr val="bg1"/>
                  </a:outerShdw>
                </a:effectLst>
                <a:latin typeface="Impact"/>
              </a:rPr>
              <a:t>Family Federation for</a:t>
            </a:r>
          </a:p>
          <a:p>
            <a:pPr algn="ctr"/>
            <a:r>
              <a:rPr lang="en-US" sz="2000" kern="10" dirty="0">
                <a:ln w="381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25400" dir="2400000" algn="ctr" rotWithShape="0">
                    <a:schemeClr val="bg1"/>
                  </a:outerShdw>
                </a:effectLst>
                <a:latin typeface="Impact"/>
              </a:rPr>
              <a:t>World Peace and Unification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0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46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7"/>
          <p:cNvGrpSpPr/>
          <p:nvPr/>
        </p:nvGrpSpPr>
        <p:grpSpPr>
          <a:xfrm>
            <a:off x="1597675" y="1219200"/>
            <a:ext cx="1907525" cy="2611460"/>
            <a:chOff x="15775" y="1087460"/>
            <a:chExt cx="1907525" cy="2611461"/>
          </a:xfrm>
        </p:grpSpPr>
        <p:pic>
          <p:nvPicPr>
            <p:cNvPr id="42" name="Picture 3" descr="Woman business_gre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43" name="Picture 8" descr="Man casual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44" name="Picture 9" descr="Woman Asian_light 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grpSp>
        <p:nvGrpSpPr>
          <p:cNvPr id="45" name="Group 21"/>
          <p:cNvGrpSpPr/>
          <p:nvPr/>
        </p:nvGrpSpPr>
        <p:grpSpPr>
          <a:xfrm>
            <a:off x="1736825" y="1600200"/>
            <a:ext cx="1447799" cy="2590800"/>
            <a:chOff x="20609" y="1219200"/>
            <a:chExt cx="1619266" cy="2897635"/>
          </a:xfrm>
        </p:grpSpPr>
        <p:pic>
          <p:nvPicPr>
            <p:cNvPr id="46" name="Picture 7" descr="Woman casual_grey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47" name="Picture 4" descr="Man business_grey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3200400" y="1130300"/>
            <a:ext cx="1524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Intellect</a:t>
            </a:r>
          </a:p>
        </p:txBody>
      </p:sp>
      <p:grpSp>
        <p:nvGrpSpPr>
          <p:cNvPr id="724994" name="Group 2"/>
          <p:cNvGrpSpPr>
            <a:grpSpLocks/>
          </p:cNvGrpSpPr>
          <p:nvPr/>
        </p:nvGrpSpPr>
        <p:grpSpPr bwMode="auto">
          <a:xfrm>
            <a:off x="1295400" y="1676400"/>
            <a:ext cx="685800" cy="2057400"/>
            <a:chOff x="576" y="960"/>
            <a:chExt cx="432" cy="1296"/>
          </a:xfrm>
        </p:grpSpPr>
        <p:sp>
          <p:nvSpPr>
            <p:cNvPr id="724995" name="Line 3"/>
            <p:cNvSpPr>
              <a:spLocks noChangeShapeType="1"/>
            </p:cNvSpPr>
            <p:nvPr/>
          </p:nvSpPr>
          <p:spPr bwMode="auto">
            <a:xfrm flipV="1">
              <a:off x="576" y="960"/>
              <a:ext cx="384" cy="24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4996" name="Line 4"/>
            <p:cNvSpPr>
              <a:spLocks noChangeShapeType="1"/>
            </p:cNvSpPr>
            <p:nvPr/>
          </p:nvSpPr>
          <p:spPr bwMode="auto">
            <a:xfrm flipH="1" flipV="1">
              <a:off x="624" y="2016"/>
              <a:ext cx="384" cy="24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4997" name="Group 5"/>
          <p:cNvGrpSpPr>
            <a:grpSpLocks/>
          </p:cNvGrpSpPr>
          <p:nvPr/>
        </p:nvGrpSpPr>
        <p:grpSpPr bwMode="auto">
          <a:xfrm>
            <a:off x="2971800" y="1130300"/>
            <a:ext cx="1752600" cy="774700"/>
            <a:chOff x="1752" y="1037"/>
            <a:chExt cx="1104" cy="488"/>
          </a:xfrm>
        </p:grpSpPr>
        <p:sp>
          <p:nvSpPr>
            <p:cNvPr id="724998" name="Text Box 6"/>
            <p:cNvSpPr txBox="1">
              <a:spLocks noChangeArrowheads="1"/>
            </p:cNvSpPr>
            <p:nvPr/>
          </p:nvSpPr>
          <p:spPr bwMode="auto">
            <a:xfrm>
              <a:off x="1752" y="1184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36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:</a:t>
              </a:r>
            </a:p>
          </p:txBody>
        </p:sp>
        <p:sp>
          <p:nvSpPr>
            <p:cNvPr id="724999" name="Text Box 7"/>
            <p:cNvSpPr txBox="1">
              <a:spLocks noChangeArrowheads="1"/>
            </p:cNvSpPr>
            <p:nvPr/>
          </p:nvSpPr>
          <p:spPr bwMode="auto">
            <a:xfrm>
              <a:off x="1896" y="1037"/>
              <a:ext cx="960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Internal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 </a:t>
              </a:r>
            </a:p>
          </p:txBody>
        </p:sp>
      </p:grpSp>
      <p:grpSp>
        <p:nvGrpSpPr>
          <p:cNvPr id="725000" name="Group 8"/>
          <p:cNvGrpSpPr>
            <a:grpSpLocks/>
          </p:cNvGrpSpPr>
          <p:nvPr/>
        </p:nvGrpSpPr>
        <p:grpSpPr bwMode="auto">
          <a:xfrm>
            <a:off x="131763" y="106363"/>
            <a:ext cx="3768725" cy="579437"/>
            <a:chOff x="83" y="67"/>
            <a:chExt cx="2374" cy="365"/>
          </a:xfrm>
        </p:grpSpPr>
        <p:sp>
          <p:nvSpPr>
            <p:cNvPr id="725001" name="Text Box 9"/>
            <p:cNvSpPr txBox="1">
              <a:spLocks noChangeArrowheads="1"/>
            </p:cNvSpPr>
            <p:nvPr/>
          </p:nvSpPr>
          <p:spPr bwMode="auto">
            <a:xfrm>
              <a:off x="384" y="67"/>
              <a:ext cx="20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  Human Ignorance</a:t>
              </a:r>
            </a:p>
          </p:txBody>
        </p:sp>
        <p:sp>
          <p:nvSpPr>
            <p:cNvPr id="725002" name="Text Box 10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(3)</a:t>
              </a:r>
            </a:p>
          </p:txBody>
        </p:sp>
      </p:grpSp>
      <p:sp>
        <p:nvSpPr>
          <p:cNvPr id="725003" name="Rectangle 11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5004" name="Oval 12"/>
          <p:cNvSpPr>
            <a:spLocks noChangeArrowheads="1"/>
          </p:cNvSpPr>
          <p:nvPr/>
        </p:nvSpPr>
        <p:spPr bwMode="auto">
          <a:xfrm>
            <a:off x="1752600" y="914400"/>
            <a:ext cx="1143000" cy="11430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99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 dirty="0">
                <a:solidFill>
                  <a:srgbClr val="000099"/>
                </a:solidFill>
                <a:effectLst/>
                <a:latin typeface="Impact" pitchFamily="34" charset="0"/>
              </a:rPr>
              <a:t>mind</a:t>
            </a:r>
          </a:p>
        </p:txBody>
      </p:sp>
      <p:sp>
        <p:nvSpPr>
          <p:cNvPr id="725005" name="Oval 13"/>
          <p:cNvSpPr>
            <a:spLocks noChangeArrowheads="1"/>
          </p:cNvSpPr>
          <p:nvPr/>
        </p:nvSpPr>
        <p:spPr bwMode="auto">
          <a:xfrm>
            <a:off x="1752600" y="3352800"/>
            <a:ext cx="1143000" cy="11430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 dirty="0">
                <a:effectLst/>
                <a:latin typeface="Impact" pitchFamily="34" charset="0"/>
              </a:rPr>
              <a:t>body</a:t>
            </a:r>
          </a:p>
        </p:txBody>
      </p:sp>
      <p:sp>
        <p:nvSpPr>
          <p:cNvPr id="725006" name="Text Box 14"/>
          <p:cNvSpPr txBox="1">
            <a:spLocks noChangeArrowheads="1"/>
          </p:cNvSpPr>
          <p:nvPr/>
        </p:nvSpPr>
        <p:spPr bwMode="auto">
          <a:xfrm>
            <a:off x="3200400" y="1130300"/>
            <a:ext cx="1524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Intellect</a:t>
            </a:r>
          </a:p>
        </p:txBody>
      </p:sp>
      <p:grpSp>
        <p:nvGrpSpPr>
          <p:cNvPr id="725207" name="Group 215"/>
          <p:cNvGrpSpPr>
            <a:grpSpLocks/>
          </p:cNvGrpSpPr>
          <p:nvPr/>
        </p:nvGrpSpPr>
        <p:grpSpPr bwMode="auto">
          <a:xfrm>
            <a:off x="2971800" y="3568700"/>
            <a:ext cx="1752600" cy="774700"/>
            <a:chOff x="1752" y="1989"/>
            <a:chExt cx="1104" cy="488"/>
          </a:xfrm>
        </p:grpSpPr>
        <p:sp>
          <p:nvSpPr>
            <p:cNvPr id="725208" name="Text Box 216"/>
            <p:cNvSpPr txBox="1">
              <a:spLocks noChangeArrowheads="1"/>
            </p:cNvSpPr>
            <p:nvPr/>
          </p:nvSpPr>
          <p:spPr bwMode="auto">
            <a:xfrm>
              <a:off x="1752" y="2137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36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:</a:t>
              </a:r>
            </a:p>
          </p:txBody>
        </p:sp>
        <p:sp>
          <p:nvSpPr>
            <p:cNvPr id="725209" name="Text Box 217"/>
            <p:cNvSpPr txBox="1">
              <a:spLocks noChangeArrowheads="1"/>
            </p:cNvSpPr>
            <p:nvPr/>
          </p:nvSpPr>
          <p:spPr bwMode="auto">
            <a:xfrm>
              <a:off x="1896" y="1989"/>
              <a:ext cx="960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External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Intellect</a:t>
              </a:r>
            </a:p>
          </p:txBody>
        </p:sp>
      </p:grpSp>
      <p:grpSp>
        <p:nvGrpSpPr>
          <p:cNvPr id="725224" name="Group 232"/>
          <p:cNvGrpSpPr>
            <a:grpSpLocks/>
          </p:cNvGrpSpPr>
          <p:nvPr/>
        </p:nvGrpSpPr>
        <p:grpSpPr bwMode="auto">
          <a:xfrm>
            <a:off x="1752600" y="5638800"/>
            <a:ext cx="5562600" cy="952500"/>
            <a:chOff x="864" y="3312"/>
            <a:chExt cx="3504" cy="600"/>
          </a:xfrm>
        </p:grpSpPr>
        <p:sp>
          <p:nvSpPr>
            <p:cNvPr id="725211" name="Text Box 219"/>
            <p:cNvSpPr txBox="1">
              <a:spLocks noChangeArrowheads="1"/>
            </p:cNvSpPr>
            <p:nvPr/>
          </p:nvSpPr>
          <p:spPr bwMode="auto">
            <a:xfrm>
              <a:off x="1056" y="3335"/>
              <a:ext cx="3312" cy="577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People are composed of two aspects:  internal and external, or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mind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body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; likewise, the intellect consists of two aspects: 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internal and external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</a:p>
          </p:txBody>
        </p:sp>
        <p:sp>
          <p:nvSpPr>
            <p:cNvPr id="725212" name="Text Box 220"/>
            <p:cNvSpPr txBox="1">
              <a:spLocks noChangeArrowheads="1"/>
            </p:cNvSpPr>
            <p:nvPr/>
          </p:nvSpPr>
          <p:spPr bwMode="auto">
            <a:xfrm>
              <a:off x="864" y="3312"/>
              <a:ext cx="192" cy="26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4000" b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48" name="Group 17"/>
          <p:cNvGrpSpPr/>
          <p:nvPr/>
        </p:nvGrpSpPr>
        <p:grpSpPr>
          <a:xfrm>
            <a:off x="76200" y="1219200"/>
            <a:ext cx="1907525" cy="2611460"/>
            <a:chOff x="15775" y="1087460"/>
            <a:chExt cx="1907525" cy="2611461"/>
          </a:xfrm>
        </p:grpSpPr>
        <p:pic>
          <p:nvPicPr>
            <p:cNvPr id="49" name="Picture 3" descr="Woman business_gre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50" name="Picture 8" descr="Man casual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51" name="Picture 9" descr="Woman Asian_light 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grpSp>
        <p:nvGrpSpPr>
          <p:cNvPr id="52" name="Group 21"/>
          <p:cNvGrpSpPr/>
          <p:nvPr/>
        </p:nvGrpSpPr>
        <p:grpSpPr>
          <a:xfrm>
            <a:off x="215350" y="1600200"/>
            <a:ext cx="1447799" cy="2590800"/>
            <a:chOff x="20609" y="1219200"/>
            <a:chExt cx="1619266" cy="2897635"/>
          </a:xfrm>
        </p:grpSpPr>
        <p:pic>
          <p:nvPicPr>
            <p:cNvPr id="53" name="Picture 7" descr="Woman casual_grey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54" name="Picture 4" descr="Man business_grey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7772400" y="2209800"/>
            <a:ext cx="1143000" cy="990600"/>
          </a:xfrm>
          <a:prstGeom prst="roundRect">
            <a:avLst>
              <a:gd name="adj" fmla="val 16667"/>
            </a:avLst>
          </a:prstGeom>
          <a:solidFill>
            <a:srgbClr val="000000">
              <a:alpha val="54902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00" b="0" dirty="0" smtClean="0">
              <a:solidFill>
                <a:schemeClr val="bg1"/>
              </a:solidFill>
              <a:effectLst/>
              <a:latin typeface="Impact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Ignor</a:t>
            </a:r>
            <a:r>
              <a:rPr lang="en-US" sz="2800" b="0" dirty="0" smtClean="0">
                <a:solidFill>
                  <a:schemeClr val="bg1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ance</a:t>
            </a: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56" name="AutoShape 518"/>
          <p:cNvSpPr>
            <a:spLocks noChangeArrowheads="1"/>
          </p:cNvSpPr>
          <p:nvPr/>
        </p:nvSpPr>
        <p:spPr bwMode="auto">
          <a:xfrm rot="11552108" flipV="1">
            <a:off x="4651450" y="1905000"/>
            <a:ext cx="3048000" cy="304800"/>
          </a:xfrm>
          <a:prstGeom prst="leftArrow">
            <a:avLst>
              <a:gd name="adj1" fmla="val 29176"/>
              <a:gd name="adj2" fmla="val 174861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2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72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72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2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5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5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004" grpId="0" animBg="1" autoUpdateAnimBg="0"/>
      <p:bldP spid="725005" grpId="0" animBg="1" autoUpdateAnimBg="0"/>
      <p:bldP spid="5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3970" name="Group 2"/>
          <p:cNvGrpSpPr>
            <a:grpSpLocks/>
          </p:cNvGrpSpPr>
          <p:nvPr/>
        </p:nvGrpSpPr>
        <p:grpSpPr bwMode="auto">
          <a:xfrm>
            <a:off x="2971800" y="1130300"/>
            <a:ext cx="1752600" cy="774700"/>
            <a:chOff x="1752" y="1037"/>
            <a:chExt cx="1104" cy="488"/>
          </a:xfrm>
        </p:grpSpPr>
        <p:sp>
          <p:nvSpPr>
            <p:cNvPr id="723971" name="Text Box 3"/>
            <p:cNvSpPr txBox="1">
              <a:spLocks noChangeArrowheads="1"/>
            </p:cNvSpPr>
            <p:nvPr/>
          </p:nvSpPr>
          <p:spPr bwMode="auto">
            <a:xfrm>
              <a:off x="1752" y="1184"/>
              <a:ext cx="1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36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:</a:t>
              </a:r>
            </a:p>
          </p:txBody>
        </p:sp>
        <p:sp>
          <p:nvSpPr>
            <p:cNvPr id="723972" name="Text Box 4"/>
            <p:cNvSpPr txBox="1">
              <a:spLocks noChangeArrowheads="1"/>
            </p:cNvSpPr>
            <p:nvPr/>
          </p:nvSpPr>
          <p:spPr bwMode="auto">
            <a:xfrm>
              <a:off x="1896" y="1037"/>
              <a:ext cx="960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>
                  <a:solidFill>
                    <a:srgbClr val="0000CC"/>
                  </a:solidFill>
                  <a:effectLst/>
                  <a:latin typeface="Impact" pitchFamily="34" charset="0"/>
                </a:rPr>
                <a:t>Internal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>
                  <a:solidFill>
                    <a:srgbClr val="0000CC"/>
                  </a:solidFill>
                  <a:effectLst/>
                  <a:latin typeface="Impact" pitchFamily="34" charset="0"/>
                </a:rPr>
                <a:t> </a:t>
              </a:r>
            </a:p>
          </p:txBody>
        </p:sp>
      </p:grpSp>
      <p:grpSp>
        <p:nvGrpSpPr>
          <p:cNvPr id="723973" name="Group 5"/>
          <p:cNvGrpSpPr>
            <a:grpSpLocks/>
          </p:cNvGrpSpPr>
          <p:nvPr/>
        </p:nvGrpSpPr>
        <p:grpSpPr bwMode="auto">
          <a:xfrm>
            <a:off x="131763" y="106363"/>
            <a:ext cx="3768725" cy="579437"/>
            <a:chOff x="83" y="67"/>
            <a:chExt cx="2374" cy="365"/>
          </a:xfrm>
        </p:grpSpPr>
        <p:sp>
          <p:nvSpPr>
            <p:cNvPr id="723974" name="Text Box 6"/>
            <p:cNvSpPr txBox="1">
              <a:spLocks noChangeArrowheads="1"/>
            </p:cNvSpPr>
            <p:nvPr/>
          </p:nvSpPr>
          <p:spPr bwMode="auto">
            <a:xfrm>
              <a:off x="384" y="67"/>
              <a:ext cx="20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  Human Ignorance</a:t>
              </a:r>
            </a:p>
          </p:txBody>
        </p:sp>
        <p:sp>
          <p:nvSpPr>
            <p:cNvPr id="723975" name="Text Box 7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(3)</a:t>
              </a:r>
            </a:p>
          </p:txBody>
        </p:sp>
      </p:grpSp>
      <p:sp>
        <p:nvSpPr>
          <p:cNvPr id="723976" name="Rectangle 8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3977" name="Line 9"/>
          <p:cNvSpPr>
            <a:spLocks noChangeShapeType="1"/>
          </p:cNvSpPr>
          <p:nvPr/>
        </p:nvSpPr>
        <p:spPr bwMode="auto">
          <a:xfrm flipV="1">
            <a:off x="1295400" y="1676400"/>
            <a:ext cx="609600" cy="3810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978" name="Oval 10"/>
          <p:cNvSpPr>
            <a:spLocks noChangeArrowheads="1"/>
          </p:cNvSpPr>
          <p:nvPr/>
        </p:nvSpPr>
        <p:spPr bwMode="auto">
          <a:xfrm>
            <a:off x="1752600" y="914400"/>
            <a:ext cx="1143000" cy="11430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9999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>
                <a:solidFill>
                  <a:srgbClr val="000099"/>
                </a:solidFill>
                <a:effectLst/>
                <a:latin typeface="Impact" pitchFamily="34" charset="0"/>
              </a:rPr>
              <a:t>mind</a:t>
            </a:r>
          </a:p>
        </p:txBody>
      </p:sp>
      <p:sp>
        <p:nvSpPr>
          <p:cNvPr id="723979" name="Line 11"/>
          <p:cNvSpPr>
            <a:spLocks noChangeShapeType="1"/>
          </p:cNvSpPr>
          <p:nvPr/>
        </p:nvSpPr>
        <p:spPr bwMode="auto">
          <a:xfrm flipH="1" flipV="1">
            <a:off x="1371600" y="3352800"/>
            <a:ext cx="609600" cy="3810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3980" name="Oval 12"/>
          <p:cNvSpPr>
            <a:spLocks noChangeArrowheads="1"/>
          </p:cNvSpPr>
          <p:nvPr/>
        </p:nvSpPr>
        <p:spPr bwMode="auto">
          <a:xfrm>
            <a:off x="1752600" y="3352800"/>
            <a:ext cx="1143000" cy="1143000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>
                <a:effectLst/>
                <a:latin typeface="Impact" pitchFamily="34" charset="0"/>
              </a:rPr>
              <a:t>body</a:t>
            </a:r>
          </a:p>
        </p:txBody>
      </p:sp>
      <p:sp>
        <p:nvSpPr>
          <p:cNvPr id="723981" name="Text Box 13"/>
          <p:cNvSpPr txBox="1">
            <a:spLocks noChangeArrowheads="1"/>
          </p:cNvSpPr>
          <p:nvPr/>
        </p:nvSpPr>
        <p:spPr bwMode="auto">
          <a:xfrm>
            <a:off x="3200400" y="1130300"/>
            <a:ext cx="1524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Intellect</a:t>
            </a:r>
          </a:p>
        </p:txBody>
      </p:sp>
      <p:grpSp>
        <p:nvGrpSpPr>
          <p:cNvPr id="723983" name="Group 15"/>
          <p:cNvGrpSpPr>
            <a:grpSpLocks/>
          </p:cNvGrpSpPr>
          <p:nvPr/>
        </p:nvGrpSpPr>
        <p:grpSpPr bwMode="auto">
          <a:xfrm>
            <a:off x="4800600" y="1130300"/>
            <a:ext cx="2438400" cy="774700"/>
            <a:chOff x="2976" y="1037"/>
            <a:chExt cx="1536" cy="488"/>
          </a:xfrm>
        </p:grpSpPr>
        <p:sp>
          <p:nvSpPr>
            <p:cNvPr id="723984" name="AutoShape 16"/>
            <p:cNvSpPr>
              <a:spLocks noChangeArrowheads="1"/>
            </p:cNvSpPr>
            <p:nvPr/>
          </p:nvSpPr>
          <p:spPr bwMode="auto">
            <a:xfrm rot="10800000" flipV="1">
              <a:off x="2976" y="1181"/>
              <a:ext cx="432" cy="196"/>
            </a:xfrm>
            <a:prstGeom prst="leftArrow">
              <a:avLst>
                <a:gd name="adj1" fmla="val 28130"/>
                <a:gd name="adj2" fmla="val 77347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985" name="Text Box 17"/>
            <p:cNvSpPr txBox="1">
              <a:spLocks noChangeArrowheads="1"/>
            </p:cNvSpPr>
            <p:nvPr/>
          </p:nvSpPr>
          <p:spPr bwMode="auto">
            <a:xfrm>
              <a:off x="3408" y="1037"/>
              <a:ext cx="1104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 dirty="0">
                  <a:effectLst/>
                  <a:latin typeface="Impact" pitchFamily="34" charset="0"/>
                </a:rPr>
                <a:t>Internal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effectLst/>
                  <a:latin typeface="Impact" pitchFamily="34" charset="0"/>
                </a:rPr>
                <a:t>Ignorance</a:t>
              </a:r>
            </a:p>
          </p:txBody>
        </p:sp>
      </p:grpSp>
      <p:grpSp>
        <p:nvGrpSpPr>
          <p:cNvPr id="723986" name="Group 18"/>
          <p:cNvGrpSpPr>
            <a:grpSpLocks/>
          </p:cNvGrpSpPr>
          <p:nvPr/>
        </p:nvGrpSpPr>
        <p:grpSpPr bwMode="auto">
          <a:xfrm>
            <a:off x="4800600" y="3568700"/>
            <a:ext cx="2438400" cy="774700"/>
            <a:chOff x="2976" y="1989"/>
            <a:chExt cx="1536" cy="488"/>
          </a:xfrm>
        </p:grpSpPr>
        <p:sp>
          <p:nvSpPr>
            <p:cNvPr id="723987" name="AutoShape 19"/>
            <p:cNvSpPr>
              <a:spLocks noChangeArrowheads="1"/>
            </p:cNvSpPr>
            <p:nvPr/>
          </p:nvSpPr>
          <p:spPr bwMode="auto">
            <a:xfrm rot="10800000" flipV="1">
              <a:off x="2976" y="2133"/>
              <a:ext cx="432" cy="196"/>
            </a:xfrm>
            <a:prstGeom prst="leftArrow">
              <a:avLst>
                <a:gd name="adj1" fmla="val 28130"/>
                <a:gd name="adj2" fmla="val 77347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988" name="Text Box 20"/>
            <p:cNvSpPr txBox="1">
              <a:spLocks noChangeArrowheads="1"/>
            </p:cNvSpPr>
            <p:nvPr/>
          </p:nvSpPr>
          <p:spPr bwMode="auto">
            <a:xfrm>
              <a:off x="3408" y="1989"/>
              <a:ext cx="1104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>
                  <a:effectLst/>
                  <a:latin typeface="Impact" pitchFamily="34" charset="0"/>
                </a:rPr>
                <a:t>External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>
                  <a:effectLst/>
                  <a:latin typeface="Impact" pitchFamily="34" charset="0"/>
                </a:rPr>
                <a:t>Ignorance</a:t>
              </a:r>
            </a:p>
          </p:txBody>
        </p:sp>
      </p:grpSp>
      <p:grpSp>
        <p:nvGrpSpPr>
          <p:cNvPr id="724194" name="Group 226"/>
          <p:cNvGrpSpPr>
            <a:grpSpLocks/>
          </p:cNvGrpSpPr>
          <p:nvPr/>
        </p:nvGrpSpPr>
        <p:grpSpPr bwMode="auto">
          <a:xfrm>
            <a:off x="2971800" y="3568700"/>
            <a:ext cx="1752600" cy="774700"/>
            <a:chOff x="1752" y="1989"/>
            <a:chExt cx="1104" cy="488"/>
          </a:xfrm>
        </p:grpSpPr>
        <p:sp>
          <p:nvSpPr>
            <p:cNvPr id="724195" name="Text Box 227"/>
            <p:cNvSpPr txBox="1">
              <a:spLocks noChangeArrowheads="1"/>
            </p:cNvSpPr>
            <p:nvPr/>
          </p:nvSpPr>
          <p:spPr bwMode="auto">
            <a:xfrm>
              <a:off x="1752" y="2137"/>
              <a:ext cx="19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36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:</a:t>
              </a:r>
            </a:p>
          </p:txBody>
        </p:sp>
        <p:sp>
          <p:nvSpPr>
            <p:cNvPr id="724196" name="Text Box 228"/>
            <p:cNvSpPr txBox="1">
              <a:spLocks noChangeArrowheads="1"/>
            </p:cNvSpPr>
            <p:nvPr/>
          </p:nvSpPr>
          <p:spPr bwMode="auto">
            <a:xfrm>
              <a:off x="1896" y="1989"/>
              <a:ext cx="960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External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Intellect</a:t>
              </a:r>
            </a:p>
          </p:txBody>
        </p:sp>
      </p:grpSp>
      <p:sp>
        <p:nvSpPr>
          <p:cNvPr id="724197" name="WordArt 229"/>
          <p:cNvSpPr>
            <a:spLocks noChangeArrowheads="1" noChangeShapeType="1" noTextEdit="1"/>
          </p:cNvSpPr>
          <p:nvPr/>
        </p:nvSpPr>
        <p:spPr bwMode="auto">
          <a:xfrm>
            <a:off x="7162800" y="1143000"/>
            <a:ext cx="5334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latin typeface="Times New Roman"/>
                <a:cs typeface="Times New Roman"/>
              </a:rPr>
              <a:t>}</a:t>
            </a:r>
          </a:p>
        </p:txBody>
      </p:sp>
      <p:grpSp>
        <p:nvGrpSpPr>
          <p:cNvPr id="724206" name="Group 238"/>
          <p:cNvGrpSpPr>
            <a:grpSpLocks/>
          </p:cNvGrpSpPr>
          <p:nvPr/>
        </p:nvGrpSpPr>
        <p:grpSpPr bwMode="auto">
          <a:xfrm>
            <a:off x="1820863" y="5759450"/>
            <a:ext cx="5494337" cy="641350"/>
            <a:chOff x="667" y="3388"/>
            <a:chExt cx="3461" cy="404"/>
          </a:xfrm>
        </p:grpSpPr>
        <p:sp>
          <p:nvSpPr>
            <p:cNvPr id="724202" name="Text Box 234"/>
            <p:cNvSpPr txBox="1">
              <a:spLocks noChangeArrowheads="1"/>
            </p:cNvSpPr>
            <p:nvPr/>
          </p:nvSpPr>
          <p:spPr bwMode="auto">
            <a:xfrm>
              <a:off x="859" y="3388"/>
              <a:ext cx="3269" cy="404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In the same way, there are two types of ignorance:</a:t>
              </a:r>
            </a:p>
            <a:p>
              <a:pPr algn="dist">
                <a:lnSpc>
                  <a:spcPct val="90000"/>
                </a:lnSpc>
              </a:pP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Internal ignorance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external ignorance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  <a:endParaRPr lang="en-US" sz="200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724203" name="Text Box 235"/>
            <p:cNvSpPr txBox="1">
              <a:spLocks noChangeArrowheads="1"/>
            </p:cNvSpPr>
            <p:nvPr/>
          </p:nvSpPr>
          <p:spPr bwMode="auto">
            <a:xfrm>
              <a:off x="667" y="3398"/>
              <a:ext cx="233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29" name="Group 17"/>
          <p:cNvGrpSpPr/>
          <p:nvPr/>
        </p:nvGrpSpPr>
        <p:grpSpPr>
          <a:xfrm>
            <a:off x="76200" y="1219200"/>
            <a:ext cx="1907525" cy="2611460"/>
            <a:chOff x="15775" y="1087460"/>
            <a:chExt cx="1907525" cy="2611461"/>
          </a:xfrm>
        </p:grpSpPr>
        <p:pic>
          <p:nvPicPr>
            <p:cNvPr id="30" name="Picture 3" descr="Woman business_gre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31" name="Picture 8" descr="Man casual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32" name="Picture 9" descr="Woman Asian_light 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grpSp>
        <p:nvGrpSpPr>
          <p:cNvPr id="33" name="Group 21"/>
          <p:cNvGrpSpPr/>
          <p:nvPr/>
        </p:nvGrpSpPr>
        <p:grpSpPr>
          <a:xfrm>
            <a:off x="215350" y="1600200"/>
            <a:ext cx="1447799" cy="2590800"/>
            <a:chOff x="20609" y="1219200"/>
            <a:chExt cx="1619266" cy="2897635"/>
          </a:xfrm>
        </p:grpSpPr>
        <p:pic>
          <p:nvPicPr>
            <p:cNvPr id="34" name="Picture 7" descr="Woman casual_grey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35" name="Picture 4" descr="Man business_grey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36" name="AutoShape 76"/>
          <p:cNvSpPr>
            <a:spLocks noChangeArrowheads="1"/>
          </p:cNvSpPr>
          <p:nvPr/>
        </p:nvSpPr>
        <p:spPr bwMode="auto">
          <a:xfrm>
            <a:off x="7772400" y="2209800"/>
            <a:ext cx="1143000" cy="990600"/>
          </a:xfrm>
          <a:prstGeom prst="roundRect">
            <a:avLst>
              <a:gd name="adj" fmla="val 16667"/>
            </a:avLst>
          </a:prstGeom>
          <a:solidFill>
            <a:srgbClr val="000000">
              <a:alpha val="54902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00" b="0" dirty="0" smtClean="0">
              <a:solidFill>
                <a:schemeClr val="bg1"/>
              </a:solidFill>
              <a:effectLst/>
              <a:latin typeface="Impact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Ignor</a:t>
            </a:r>
            <a:r>
              <a:rPr lang="en-US" sz="2800" b="0" dirty="0" smtClean="0">
                <a:solidFill>
                  <a:schemeClr val="bg1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ance</a:t>
            </a: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2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2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2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2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1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76200" y="1219200"/>
            <a:ext cx="1907525" cy="2611460"/>
            <a:chOff x="15775" y="1087460"/>
            <a:chExt cx="1907525" cy="2611461"/>
          </a:xfrm>
        </p:grpSpPr>
        <p:pic>
          <p:nvPicPr>
            <p:cNvPr id="19" name="Picture 3" descr="Woman business_gre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20" name="Picture 8" descr="Man casual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21" name="Picture 9" descr="Woman Asian_light 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sp>
        <p:nvSpPr>
          <p:cNvPr id="710279" name="AutoShape 647"/>
          <p:cNvSpPr>
            <a:spLocks noChangeArrowheads="1"/>
          </p:cNvSpPr>
          <p:nvPr/>
        </p:nvSpPr>
        <p:spPr bwMode="auto">
          <a:xfrm>
            <a:off x="5410200" y="1066800"/>
            <a:ext cx="3352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solidFill>
                <a:srgbClr val="5C00B8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5C00B8"/>
                </a:solidFill>
                <a:effectLst/>
                <a:latin typeface="Impact" pitchFamily="34" charset="0"/>
              </a:rPr>
              <a:t>Search </a:t>
            </a:r>
            <a:r>
              <a:rPr lang="en-US" sz="2800" b="0" dirty="0">
                <a:solidFill>
                  <a:srgbClr val="5C00B8"/>
                </a:solidFill>
                <a:effectLst/>
                <a:latin typeface="Impact" pitchFamily="34" charset="0"/>
              </a:rPr>
              <a:t>for</a:t>
            </a: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5C00B8"/>
                </a:solidFill>
                <a:effectLst/>
                <a:latin typeface="Impact" pitchFamily="34" charset="0"/>
              </a:rPr>
              <a:t>internal truth</a:t>
            </a:r>
          </a:p>
        </p:txBody>
      </p:sp>
      <p:sp>
        <p:nvSpPr>
          <p:cNvPr id="710285" name="Rectangle 65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" name="Group 659"/>
          <p:cNvGrpSpPr>
            <a:grpSpLocks/>
          </p:cNvGrpSpPr>
          <p:nvPr/>
        </p:nvGrpSpPr>
        <p:grpSpPr bwMode="auto">
          <a:xfrm>
            <a:off x="131763" y="106363"/>
            <a:ext cx="4645025" cy="579437"/>
            <a:chOff x="83" y="67"/>
            <a:chExt cx="2926" cy="365"/>
          </a:xfrm>
        </p:grpSpPr>
        <p:sp>
          <p:nvSpPr>
            <p:cNvPr id="710292" name="Text Box 660"/>
            <p:cNvSpPr txBox="1">
              <a:spLocks noChangeArrowheads="1"/>
            </p:cNvSpPr>
            <p:nvPr/>
          </p:nvSpPr>
          <p:spPr bwMode="auto">
            <a:xfrm>
              <a:off x="384" y="67"/>
              <a:ext cx="262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search for truth</a:t>
              </a:r>
            </a:p>
          </p:txBody>
        </p:sp>
        <p:sp>
          <p:nvSpPr>
            <p:cNvPr id="710293" name="Text Box 661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(4)</a:t>
              </a:r>
            </a:p>
          </p:txBody>
        </p:sp>
      </p:grpSp>
      <p:grpSp>
        <p:nvGrpSpPr>
          <p:cNvPr id="7" name="Group 681"/>
          <p:cNvGrpSpPr>
            <a:grpSpLocks/>
          </p:cNvGrpSpPr>
          <p:nvPr/>
        </p:nvGrpSpPr>
        <p:grpSpPr bwMode="auto">
          <a:xfrm>
            <a:off x="463551" y="5638800"/>
            <a:ext cx="8451849" cy="382588"/>
            <a:chOff x="619" y="3388"/>
            <a:chExt cx="5324" cy="241"/>
          </a:xfrm>
        </p:grpSpPr>
        <p:sp>
          <p:nvSpPr>
            <p:cNvPr id="710310" name="Text Box 678"/>
            <p:cNvSpPr txBox="1">
              <a:spLocks noChangeArrowheads="1"/>
            </p:cNvSpPr>
            <p:nvPr/>
          </p:nvSpPr>
          <p:spPr bwMode="auto">
            <a:xfrm>
              <a:off x="811" y="3388"/>
              <a:ext cx="5132" cy="23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Humanity through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religion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has followed the path of searching for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internal truth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  <a:endParaRPr lang="en-US" sz="200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710311" name="Text Box 679"/>
            <p:cNvSpPr txBox="1">
              <a:spLocks noChangeArrowheads="1"/>
            </p:cNvSpPr>
            <p:nvPr/>
          </p:nvSpPr>
          <p:spPr bwMode="auto">
            <a:xfrm>
              <a:off x="619" y="3398"/>
              <a:ext cx="238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28" name="Oval 22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29" name="Oval 63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Religion</a:t>
            </a:r>
          </a:p>
        </p:txBody>
      </p:sp>
      <p:sp>
        <p:nvSpPr>
          <p:cNvPr id="709656" name="AutoShape 24"/>
          <p:cNvSpPr>
            <a:spLocks noChangeArrowheads="1"/>
          </p:cNvSpPr>
          <p:nvPr/>
        </p:nvSpPr>
        <p:spPr bwMode="auto">
          <a:xfrm rot="10800000" flipV="1">
            <a:off x="3505200" y="14478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969696"/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09652" name="Line 20"/>
          <p:cNvSpPr>
            <a:spLocks noChangeShapeType="1"/>
          </p:cNvSpPr>
          <p:nvPr/>
        </p:nvSpPr>
        <p:spPr bwMode="auto">
          <a:xfrm flipV="1">
            <a:off x="1447800" y="17526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09654" name="AutoShape 22"/>
          <p:cNvSpPr>
            <a:spLocks noChangeArrowheads="1"/>
          </p:cNvSpPr>
          <p:nvPr/>
        </p:nvSpPr>
        <p:spPr bwMode="auto">
          <a:xfrm>
            <a:off x="1676400" y="10668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Internal</a:t>
            </a:r>
            <a:endParaRPr lang="en-US" sz="2800" b="0" dirty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>
                <a:effectLst/>
                <a:latin typeface="Impact" pitchFamily="34" charset="0"/>
              </a:rPr>
              <a:t>Ignorance</a:t>
            </a:r>
          </a:p>
        </p:txBody>
      </p:sp>
      <p:grpSp>
        <p:nvGrpSpPr>
          <p:cNvPr id="45" name="Group 227"/>
          <p:cNvGrpSpPr>
            <a:grpSpLocks/>
          </p:cNvGrpSpPr>
          <p:nvPr/>
        </p:nvGrpSpPr>
        <p:grpSpPr bwMode="auto">
          <a:xfrm>
            <a:off x="457200" y="6140457"/>
            <a:ext cx="7848600" cy="382588"/>
            <a:chOff x="1008" y="3484"/>
            <a:chExt cx="4944" cy="241"/>
          </a:xfrm>
        </p:grpSpPr>
        <p:sp>
          <p:nvSpPr>
            <p:cNvPr id="46" name="Text Box 224"/>
            <p:cNvSpPr txBox="1">
              <a:spLocks noChangeArrowheads="1"/>
            </p:cNvSpPr>
            <p:nvPr/>
          </p:nvSpPr>
          <p:spPr bwMode="auto">
            <a:xfrm>
              <a:off x="1165" y="3484"/>
              <a:ext cx="4787" cy="23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and through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science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has followed the path of seeking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external truth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1600" b="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3).</a:t>
              </a:r>
              <a:endParaRPr lang="en-US" sz="1600" b="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47" name="Text Box 225"/>
            <p:cNvSpPr txBox="1">
              <a:spLocks noChangeArrowheads="1"/>
            </p:cNvSpPr>
            <p:nvPr/>
          </p:nvSpPr>
          <p:spPr bwMode="auto">
            <a:xfrm>
              <a:off x="1008" y="3494"/>
              <a:ext cx="192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48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 dirty="0"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49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Science</a:t>
            </a:r>
          </a:p>
        </p:txBody>
      </p:sp>
      <p:sp>
        <p:nvSpPr>
          <p:cNvPr id="50" name="AutoShape 7"/>
          <p:cNvSpPr>
            <a:spLocks noChangeArrowheads="1"/>
          </p:cNvSpPr>
          <p:nvPr/>
        </p:nvSpPr>
        <p:spPr bwMode="auto">
          <a:xfrm rot="10800000" flipV="1">
            <a:off x="3505200" y="38862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808080"/>
          </a:solidFill>
          <a:ln w="1905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AutoShape 210"/>
          <p:cNvSpPr>
            <a:spLocks noChangeArrowheads="1"/>
          </p:cNvSpPr>
          <p:nvPr/>
        </p:nvSpPr>
        <p:spPr bwMode="auto">
          <a:xfrm>
            <a:off x="5410200" y="3505200"/>
            <a:ext cx="3352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solidFill>
                <a:srgbClr val="0000CC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0000CC"/>
                </a:solidFill>
                <a:effectLst/>
                <a:latin typeface="Impact" pitchFamily="34" charset="0"/>
              </a:rPr>
              <a:t>Search for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0000CC"/>
                </a:solidFill>
                <a:effectLst/>
                <a:latin typeface="Impact" pitchFamily="34" charset="0"/>
              </a:rPr>
              <a:t>external truth</a:t>
            </a:r>
            <a:endParaRPr lang="en-US" sz="2800" b="0" dirty="0">
              <a:solidFill>
                <a:srgbClr val="0000CC"/>
              </a:solidFill>
              <a:effectLst/>
              <a:latin typeface="Impact" pitchFamily="34" charset="0"/>
            </a:endParaRPr>
          </a:p>
        </p:txBody>
      </p:sp>
      <p:sp>
        <p:nvSpPr>
          <p:cNvPr id="709653" name="Line 21"/>
          <p:cNvSpPr>
            <a:spLocks noChangeShapeType="1"/>
          </p:cNvSpPr>
          <p:nvPr/>
        </p:nvSpPr>
        <p:spPr bwMode="auto">
          <a:xfrm flipH="1" flipV="1">
            <a:off x="1371600" y="33528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09655" name="AutoShape 23"/>
          <p:cNvSpPr>
            <a:spLocks noChangeArrowheads="1"/>
          </p:cNvSpPr>
          <p:nvPr/>
        </p:nvSpPr>
        <p:spPr bwMode="auto">
          <a:xfrm>
            <a:off x="1676400" y="35052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External</a:t>
            </a:r>
            <a:endParaRPr lang="en-US" sz="2800" b="0" dirty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>
                <a:effectLst/>
                <a:latin typeface="Impact" pitchFamily="34" charset="0"/>
              </a:rPr>
              <a:t>Ignorance</a:t>
            </a:r>
          </a:p>
        </p:txBody>
      </p:sp>
      <p:grpSp>
        <p:nvGrpSpPr>
          <p:cNvPr id="10" name="Group 21"/>
          <p:cNvGrpSpPr/>
          <p:nvPr/>
        </p:nvGrpSpPr>
        <p:grpSpPr>
          <a:xfrm>
            <a:off x="215350" y="1600200"/>
            <a:ext cx="1447799" cy="2590800"/>
            <a:chOff x="20609" y="1219200"/>
            <a:chExt cx="1619266" cy="2897635"/>
          </a:xfrm>
        </p:grpSpPr>
        <p:pic>
          <p:nvPicPr>
            <p:cNvPr id="23" name="Picture 7" descr="Woman casual_grey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24" name="Picture 4" descr="Man business_grey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0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0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279" grpId="0" animBg="1" autoUpdateAnimBg="0"/>
      <p:bldP spid="28" grpId="0" animBg="1"/>
      <p:bldP spid="29" grpId="0"/>
      <p:bldP spid="709656" grpId="0" animBg="1"/>
      <p:bldP spid="709652" grpId="0" animBg="1"/>
      <p:bldP spid="48" grpId="0" animBg="1" autoUpdateAnimBg="0"/>
      <p:bldP spid="49" grpId="0"/>
      <p:bldP spid="50" grpId="0" animBg="1"/>
      <p:bldP spid="51" grpId="0" animBg="1" autoUpdateAnimBg="0"/>
      <p:bldP spid="7096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 dirty="0"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29" name="Oval 22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30" name="Oval 63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Religion</a:t>
            </a:r>
          </a:p>
        </p:txBody>
      </p:sp>
      <p:sp>
        <p:nvSpPr>
          <p:cNvPr id="31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Science</a:t>
            </a:r>
          </a:p>
        </p:txBody>
      </p:sp>
      <p:grpSp>
        <p:nvGrpSpPr>
          <p:cNvPr id="2" name="Group 17"/>
          <p:cNvGrpSpPr/>
          <p:nvPr/>
        </p:nvGrpSpPr>
        <p:grpSpPr>
          <a:xfrm>
            <a:off x="73675" y="1219200"/>
            <a:ext cx="1907525" cy="2611460"/>
            <a:chOff x="15775" y="1087460"/>
            <a:chExt cx="1907525" cy="2611461"/>
          </a:xfrm>
        </p:grpSpPr>
        <p:pic>
          <p:nvPicPr>
            <p:cNvPr id="22" name="Picture 3" descr="Woman business_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23" name="Picture 8" descr="Man casual_grey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24" name="Picture 9" descr="Woman Asian_light grey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sp>
        <p:nvSpPr>
          <p:cNvPr id="722946" name="Line 2"/>
          <p:cNvSpPr>
            <a:spLocks noChangeShapeType="1"/>
          </p:cNvSpPr>
          <p:nvPr/>
        </p:nvSpPr>
        <p:spPr bwMode="auto">
          <a:xfrm flipV="1">
            <a:off x="1447800" y="17526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2947" name="Line 3"/>
          <p:cNvSpPr>
            <a:spLocks noChangeShapeType="1"/>
          </p:cNvSpPr>
          <p:nvPr/>
        </p:nvSpPr>
        <p:spPr bwMode="auto">
          <a:xfrm flipH="1" flipV="1">
            <a:off x="1371600" y="33528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2948" name="AutoShape 4"/>
          <p:cNvSpPr>
            <a:spLocks noChangeArrowheads="1"/>
          </p:cNvSpPr>
          <p:nvPr/>
        </p:nvSpPr>
        <p:spPr bwMode="auto">
          <a:xfrm>
            <a:off x="1676400" y="10668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Internal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Ignorance</a:t>
            </a:r>
            <a:endParaRPr lang="en-US" sz="2800" b="0" dirty="0">
              <a:effectLst/>
              <a:latin typeface="Impact" pitchFamily="34" charset="0"/>
            </a:endParaRPr>
          </a:p>
        </p:txBody>
      </p:sp>
      <p:sp>
        <p:nvSpPr>
          <p:cNvPr id="722949" name="AutoShape 5"/>
          <p:cNvSpPr>
            <a:spLocks noChangeArrowheads="1"/>
          </p:cNvSpPr>
          <p:nvPr/>
        </p:nvSpPr>
        <p:spPr bwMode="auto">
          <a:xfrm>
            <a:off x="1676400" y="35052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External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Ignorance</a:t>
            </a:r>
            <a:endParaRPr lang="en-US" sz="2800" b="0" dirty="0">
              <a:effectLst/>
              <a:latin typeface="Impact" pitchFamily="34" charset="0"/>
            </a:endParaRPr>
          </a:p>
        </p:txBody>
      </p:sp>
      <p:sp>
        <p:nvSpPr>
          <p:cNvPr id="722950" name="AutoShape 6"/>
          <p:cNvSpPr>
            <a:spLocks noChangeArrowheads="1"/>
          </p:cNvSpPr>
          <p:nvPr/>
        </p:nvSpPr>
        <p:spPr bwMode="auto">
          <a:xfrm rot="10800000" flipV="1">
            <a:off x="3505200" y="14478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969696"/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2951" name="AutoShape 7"/>
          <p:cNvSpPr>
            <a:spLocks noChangeArrowheads="1"/>
          </p:cNvSpPr>
          <p:nvPr/>
        </p:nvSpPr>
        <p:spPr bwMode="auto">
          <a:xfrm rot="10800000" flipV="1">
            <a:off x="3505200" y="38862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808080"/>
          </a:solidFill>
          <a:ln w="1905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3155" name="Rectangle 211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" name="Group 212"/>
          <p:cNvGrpSpPr>
            <a:grpSpLocks/>
          </p:cNvGrpSpPr>
          <p:nvPr/>
        </p:nvGrpSpPr>
        <p:grpSpPr bwMode="auto">
          <a:xfrm>
            <a:off x="131763" y="106363"/>
            <a:ext cx="4645025" cy="579437"/>
            <a:chOff x="83" y="67"/>
            <a:chExt cx="2926" cy="365"/>
          </a:xfrm>
        </p:grpSpPr>
        <p:sp>
          <p:nvSpPr>
            <p:cNvPr id="723157" name="Text Box 213"/>
            <p:cNvSpPr txBox="1">
              <a:spLocks noChangeArrowheads="1"/>
            </p:cNvSpPr>
            <p:nvPr/>
          </p:nvSpPr>
          <p:spPr bwMode="auto">
            <a:xfrm>
              <a:off x="384" y="67"/>
              <a:ext cx="262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search for truth</a:t>
              </a:r>
            </a:p>
          </p:txBody>
        </p:sp>
        <p:sp>
          <p:nvSpPr>
            <p:cNvPr id="723158" name="Text Box 214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(4)</a:t>
              </a:r>
            </a:p>
          </p:txBody>
        </p:sp>
      </p:grpSp>
      <p:grpSp>
        <p:nvGrpSpPr>
          <p:cNvPr id="32" name="Group 225"/>
          <p:cNvGrpSpPr>
            <a:grpSpLocks/>
          </p:cNvGrpSpPr>
          <p:nvPr/>
        </p:nvGrpSpPr>
        <p:grpSpPr bwMode="auto">
          <a:xfrm>
            <a:off x="1446990" y="5675312"/>
            <a:ext cx="6630210" cy="877888"/>
            <a:chOff x="480" y="3383"/>
            <a:chExt cx="3629" cy="553"/>
          </a:xfrm>
        </p:grpSpPr>
        <p:sp>
          <p:nvSpPr>
            <p:cNvPr id="33" name="Text Box 226"/>
            <p:cNvSpPr txBox="1">
              <a:spLocks noChangeArrowheads="1"/>
            </p:cNvSpPr>
            <p:nvPr/>
          </p:nvSpPr>
          <p:spPr bwMode="auto">
            <a:xfrm>
              <a:off x="672" y="3383"/>
              <a:ext cx="3437" cy="55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dirty="0" smtClean="0">
                  <a:solidFill>
                    <a:schemeClr val="bg1"/>
                  </a:solidFill>
                  <a:effectLst/>
                  <a:latin typeface="Arial Narrow" pitchFamily="34" charset="0"/>
                </a:rPr>
                <a:t>Religion and Science have 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seemed in the course of their development to take positions that were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contradictory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irreconcilable.</a:t>
              </a:r>
              <a:endParaRPr lang="en-US" sz="200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34" name="Text Box 227"/>
            <p:cNvSpPr txBox="1">
              <a:spLocks noChangeArrowheads="1"/>
            </p:cNvSpPr>
            <p:nvPr/>
          </p:nvSpPr>
          <p:spPr bwMode="auto">
            <a:xfrm>
              <a:off x="480" y="3398"/>
              <a:ext cx="233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35" name="Line 3"/>
          <p:cNvSpPr>
            <a:spLocks noChangeShapeType="1"/>
          </p:cNvSpPr>
          <p:nvPr/>
        </p:nvSpPr>
        <p:spPr bwMode="auto">
          <a:xfrm rot="20870636" flipH="1">
            <a:off x="4000500" y="2514600"/>
            <a:ext cx="8382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6" name="Line 4"/>
          <p:cNvSpPr>
            <a:spLocks noChangeShapeType="1"/>
          </p:cNvSpPr>
          <p:nvPr/>
        </p:nvSpPr>
        <p:spPr bwMode="auto">
          <a:xfrm rot="729364">
            <a:off x="4000500" y="2514600"/>
            <a:ext cx="8382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grpSp>
        <p:nvGrpSpPr>
          <p:cNvPr id="3" name="Group 21"/>
          <p:cNvGrpSpPr/>
          <p:nvPr/>
        </p:nvGrpSpPr>
        <p:grpSpPr>
          <a:xfrm>
            <a:off x="212825" y="1600200"/>
            <a:ext cx="1447799" cy="2590800"/>
            <a:chOff x="20609" y="1219200"/>
            <a:chExt cx="1619266" cy="2897635"/>
          </a:xfrm>
        </p:grpSpPr>
        <p:pic>
          <p:nvPicPr>
            <p:cNvPr id="26" name="Picture 7" descr="Woman casual_grey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27" name="Picture 4" descr="Man business_grey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37" name="AutoShape 209"/>
          <p:cNvSpPr>
            <a:spLocks noChangeArrowheads="1"/>
          </p:cNvSpPr>
          <p:nvPr/>
        </p:nvSpPr>
        <p:spPr bwMode="auto">
          <a:xfrm>
            <a:off x="5410200" y="1066800"/>
            <a:ext cx="3352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solidFill>
                <a:srgbClr val="5C00B8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5C00B8"/>
                </a:solidFill>
                <a:effectLst/>
                <a:latin typeface="Impact" pitchFamily="34" charset="0"/>
              </a:rPr>
              <a:t>Search for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5C00B8"/>
                </a:solidFill>
                <a:effectLst/>
                <a:latin typeface="Impact" pitchFamily="34" charset="0"/>
              </a:rPr>
              <a:t>internal truth</a:t>
            </a:r>
            <a:endParaRPr lang="en-US" sz="2800" b="0" dirty="0">
              <a:solidFill>
                <a:srgbClr val="5C00B8"/>
              </a:solidFill>
              <a:effectLst/>
              <a:latin typeface="Impact" pitchFamily="34" charset="0"/>
            </a:endParaRPr>
          </a:p>
        </p:txBody>
      </p:sp>
      <p:sp>
        <p:nvSpPr>
          <p:cNvPr id="38" name="AutoShape 210"/>
          <p:cNvSpPr>
            <a:spLocks noChangeArrowheads="1"/>
          </p:cNvSpPr>
          <p:nvPr/>
        </p:nvSpPr>
        <p:spPr bwMode="auto">
          <a:xfrm>
            <a:off x="5410200" y="3505200"/>
            <a:ext cx="3352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solidFill>
                <a:srgbClr val="0000CC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0000CC"/>
                </a:solidFill>
                <a:effectLst/>
                <a:latin typeface="Impact" pitchFamily="34" charset="0"/>
              </a:rPr>
              <a:t>Search for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rgbClr val="0000CC"/>
                </a:solidFill>
                <a:effectLst/>
                <a:latin typeface="Impact" pitchFamily="34" charset="0"/>
              </a:rPr>
              <a:t>external truth</a:t>
            </a:r>
            <a:endParaRPr lang="en-US" sz="2800" b="0" dirty="0">
              <a:solidFill>
                <a:srgbClr val="0000CC"/>
              </a:solidFill>
              <a:effectLst/>
              <a:latin typeface="Impact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17"/>
          <p:cNvGrpSpPr/>
          <p:nvPr/>
        </p:nvGrpSpPr>
        <p:grpSpPr>
          <a:xfrm>
            <a:off x="73675" y="1219200"/>
            <a:ext cx="1907525" cy="2611460"/>
            <a:chOff x="15775" y="1087460"/>
            <a:chExt cx="1907525" cy="2611461"/>
          </a:xfrm>
        </p:grpSpPr>
        <p:pic>
          <p:nvPicPr>
            <p:cNvPr id="37" name="Picture 3" descr="Woman business_gre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38" name="Picture 8" descr="Man casual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39" name="Picture 9" descr="Woman Asian_light 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sp>
        <p:nvSpPr>
          <p:cNvPr id="72089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48200" y="2209800"/>
            <a:ext cx="685800" cy="1143000"/>
            <a:chOff x="2688" y="1296"/>
            <a:chExt cx="432" cy="720"/>
          </a:xfrm>
        </p:grpSpPr>
        <p:sp>
          <p:nvSpPr>
            <p:cNvPr id="720900" name="Line 4"/>
            <p:cNvSpPr>
              <a:spLocks noChangeShapeType="1"/>
            </p:cNvSpPr>
            <p:nvPr/>
          </p:nvSpPr>
          <p:spPr bwMode="auto">
            <a:xfrm flipH="1" flipV="1">
              <a:off x="2688" y="1296"/>
              <a:ext cx="384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0901" name="Line 5"/>
            <p:cNvSpPr>
              <a:spLocks noChangeShapeType="1"/>
            </p:cNvSpPr>
            <p:nvPr/>
          </p:nvSpPr>
          <p:spPr bwMode="auto">
            <a:xfrm flipV="1">
              <a:off x="2736" y="1776"/>
              <a:ext cx="384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0902" name="AutoShape 6"/>
          <p:cNvSpPr>
            <a:spLocks noChangeArrowheads="1"/>
          </p:cNvSpPr>
          <p:nvPr/>
        </p:nvSpPr>
        <p:spPr bwMode="auto">
          <a:xfrm>
            <a:off x="4475163" y="2398713"/>
            <a:ext cx="204787" cy="801687"/>
          </a:xfrm>
          <a:prstGeom prst="curvedLeftArrow">
            <a:avLst>
              <a:gd name="adj1" fmla="val 78295"/>
              <a:gd name="adj2" fmla="val 156589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0903" name="AutoShape 7"/>
          <p:cNvSpPr>
            <a:spLocks noChangeArrowheads="1"/>
          </p:cNvSpPr>
          <p:nvPr/>
        </p:nvSpPr>
        <p:spPr bwMode="auto">
          <a:xfrm rot="-10800000">
            <a:off x="4132263" y="2362200"/>
            <a:ext cx="204787" cy="801688"/>
          </a:xfrm>
          <a:prstGeom prst="curvedLeftArrow">
            <a:avLst>
              <a:gd name="adj1" fmla="val 78295"/>
              <a:gd name="adj2" fmla="val 15659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0904" name="AutoShape 8"/>
          <p:cNvSpPr>
            <a:spLocks noChangeArrowheads="1"/>
          </p:cNvSpPr>
          <p:nvPr/>
        </p:nvSpPr>
        <p:spPr bwMode="auto">
          <a:xfrm>
            <a:off x="7696200" y="1905000"/>
            <a:ext cx="1371600" cy="1752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9900CC"/>
              </a:gs>
              <a:gs pos="100000">
                <a:srgbClr val="0000FF"/>
              </a:gs>
            </a:gsLst>
            <a:lin ang="27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720905" name="AutoShape 9"/>
          <p:cNvSpPr>
            <a:spLocks noChangeArrowheads="1"/>
          </p:cNvSpPr>
          <p:nvPr/>
        </p:nvSpPr>
        <p:spPr bwMode="auto">
          <a:xfrm>
            <a:off x="5257800" y="2514600"/>
            <a:ext cx="20574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 dirty="0">
                <a:solidFill>
                  <a:srgbClr val="6600CC"/>
                </a:solidFill>
                <a:effectLst/>
                <a:latin typeface="Impact" pitchFamily="34" charset="0"/>
              </a:rPr>
              <a:t>New Truth</a:t>
            </a:r>
          </a:p>
        </p:txBody>
      </p:sp>
      <p:sp>
        <p:nvSpPr>
          <p:cNvPr id="720906" name="AutoShape 10"/>
          <p:cNvSpPr>
            <a:spLocks noChangeArrowheads="1"/>
          </p:cNvSpPr>
          <p:nvPr/>
        </p:nvSpPr>
        <p:spPr bwMode="auto">
          <a:xfrm>
            <a:off x="4475163" y="2400300"/>
            <a:ext cx="204787" cy="801688"/>
          </a:xfrm>
          <a:prstGeom prst="curvedLeftArrow">
            <a:avLst>
              <a:gd name="adj1" fmla="val 78295"/>
              <a:gd name="adj2" fmla="val 156590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0907" name="AutoShape 11"/>
          <p:cNvSpPr>
            <a:spLocks noChangeArrowheads="1"/>
          </p:cNvSpPr>
          <p:nvPr/>
        </p:nvSpPr>
        <p:spPr bwMode="auto">
          <a:xfrm rot="-10800000">
            <a:off x="4132263" y="2363788"/>
            <a:ext cx="204787" cy="801687"/>
          </a:xfrm>
          <a:prstGeom prst="curvedLeftArrow">
            <a:avLst>
              <a:gd name="adj1" fmla="val 78295"/>
              <a:gd name="adj2" fmla="val 156589"/>
              <a:gd name="adj3" fmla="val 33333"/>
            </a:avLst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" name="Group 240"/>
          <p:cNvGrpSpPr>
            <a:grpSpLocks/>
          </p:cNvGrpSpPr>
          <p:nvPr/>
        </p:nvGrpSpPr>
        <p:grpSpPr bwMode="auto">
          <a:xfrm>
            <a:off x="6508750" y="1838325"/>
            <a:ext cx="1187450" cy="1885950"/>
            <a:chOff x="4004" y="1158"/>
            <a:chExt cx="748" cy="1188"/>
          </a:xfrm>
        </p:grpSpPr>
        <p:sp>
          <p:nvSpPr>
            <p:cNvPr id="720911" name="AutoShape 15"/>
            <p:cNvSpPr>
              <a:spLocks noChangeArrowheads="1"/>
            </p:cNvSpPr>
            <p:nvPr/>
          </p:nvSpPr>
          <p:spPr bwMode="auto">
            <a:xfrm rot="9472046">
              <a:off x="4004" y="2200"/>
              <a:ext cx="748" cy="146"/>
            </a:xfrm>
            <a:prstGeom prst="leftArrow">
              <a:avLst>
                <a:gd name="adj1" fmla="val 29593"/>
                <a:gd name="adj2" fmla="val 54648"/>
              </a:avLst>
            </a:prstGeom>
            <a:solidFill>
              <a:srgbClr val="2D5FFF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0912" name="AutoShape 16"/>
            <p:cNvSpPr>
              <a:spLocks noChangeArrowheads="1"/>
            </p:cNvSpPr>
            <p:nvPr/>
          </p:nvSpPr>
          <p:spPr bwMode="auto">
            <a:xfrm rot="12127954" flipV="1">
              <a:off x="4004" y="1158"/>
              <a:ext cx="748" cy="146"/>
            </a:xfrm>
            <a:prstGeom prst="leftArrow">
              <a:avLst>
                <a:gd name="adj1" fmla="val 29593"/>
                <a:gd name="adj2" fmla="val 54648"/>
              </a:avLst>
            </a:prstGeom>
            <a:solidFill>
              <a:srgbClr val="A347FF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720913" name="Line 17"/>
          <p:cNvSpPr>
            <a:spLocks noChangeShapeType="1"/>
          </p:cNvSpPr>
          <p:nvPr/>
        </p:nvSpPr>
        <p:spPr bwMode="auto">
          <a:xfrm flipV="1">
            <a:off x="1447800" y="17526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914" name="Line 18"/>
          <p:cNvSpPr>
            <a:spLocks noChangeShapeType="1"/>
          </p:cNvSpPr>
          <p:nvPr/>
        </p:nvSpPr>
        <p:spPr bwMode="auto">
          <a:xfrm flipH="1" flipV="1">
            <a:off x="1371600" y="3352800"/>
            <a:ext cx="60960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20916" name="AutoShape 20"/>
          <p:cNvSpPr>
            <a:spLocks noChangeArrowheads="1"/>
          </p:cNvSpPr>
          <p:nvPr/>
        </p:nvSpPr>
        <p:spPr bwMode="auto">
          <a:xfrm>
            <a:off x="1676400" y="35052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External</a:t>
            </a: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effectLst/>
                <a:latin typeface="Impact" pitchFamily="34" charset="0"/>
              </a:rPr>
              <a:t>Ignorance</a:t>
            </a:r>
            <a:endParaRPr lang="en-US" sz="2800" b="0" dirty="0">
              <a:effectLst/>
              <a:latin typeface="Impact" pitchFamily="34" charset="0"/>
            </a:endParaRPr>
          </a:p>
        </p:txBody>
      </p:sp>
      <p:sp>
        <p:nvSpPr>
          <p:cNvPr id="720917" name="AutoShape 21"/>
          <p:cNvSpPr>
            <a:spLocks noChangeArrowheads="1"/>
          </p:cNvSpPr>
          <p:nvPr/>
        </p:nvSpPr>
        <p:spPr bwMode="auto">
          <a:xfrm rot="10800000" flipV="1">
            <a:off x="3505200" y="14478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969696"/>
          </a:solidFill>
          <a:ln w="1905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20919" name="AutoShape 23"/>
          <p:cNvSpPr>
            <a:spLocks noChangeArrowheads="1"/>
          </p:cNvSpPr>
          <p:nvPr/>
        </p:nvSpPr>
        <p:spPr bwMode="auto">
          <a:xfrm rot="10800000" flipV="1">
            <a:off x="3505200" y="3886200"/>
            <a:ext cx="1790700" cy="228600"/>
          </a:xfrm>
          <a:prstGeom prst="leftArrow">
            <a:avLst>
              <a:gd name="adj1" fmla="val 29593"/>
              <a:gd name="adj2" fmla="val 83556"/>
            </a:avLst>
          </a:prstGeom>
          <a:solidFill>
            <a:srgbClr val="808080"/>
          </a:solidFill>
          <a:ln w="19050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" name="Group 236"/>
          <p:cNvGrpSpPr>
            <a:grpSpLocks/>
          </p:cNvGrpSpPr>
          <p:nvPr/>
        </p:nvGrpSpPr>
        <p:grpSpPr bwMode="auto">
          <a:xfrm>
            <a:off x="5334000" y="1066800"/>
            <a:ext cx="1905000" cy="3429000"/>
            <a:chOff x="3120" y="672"/>
            <a:chExt cx="1200" cy="2160"/>
          </a:xfrm>
        </p:grpSpPr>
        <p:sp>
          <p:nvSpPr>
            <p:cNvPr id="720918" name="AutoShape 22"/>
            <p:cNvSpPr>
              <a:spLocks noChangeArrowheads="1"/>
            </p:cNvSpPr>
            <p:nvPr/>
          </p:nvSpPr>
          <p:spPr bwMode="auto">
            <a:xfrm>
              <a:off x="3120" y="672"/>
              <a:ext cx="1200" cy="62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5C00B8"/>
                  </a:solidFill>
                  <a:effectLst/>
                  <a:latin typeface="Impact" pitchFamily="34" charset="0"/>
                </a:rPr>
                <a:t>Internal</a:t>
              </a: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5C00B8"/>
                  </a:solidFill>
                  <a:effectLst/>
                  <a:latin typeface="Impact" pitchFamily="34" charset="0"/>
                </a:rPr>
                <a:t>Knowledge</a:t>
              </a:r>
            </a:p>
          </p:txBody>
        </p:sp>
        <p:sp>
          <p:nvSpPr>
            <p:cNvPr id="720920" name="AutoShape 24"/>
            <p:cNvSpPr>
              <a:spLocks noChangeArrowheads="1"/>
            </p:cNvSpPr>
            <p:nvPr/>
          </p:nvSpPr>
          <p:spPr bwMode="auto">
            <a:xfrm>
              <a:off x="3120" y="2208"/>
              <a:ext cx="1200" cy="62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endParaRPr lang="en-US" sz="600" b="0" dirty="0" smtClean="0">
                <a:solidFill>
                  <a:srgbClr val="0000CC"/>
                </a:solidFill>
                <a:effectLst/>
                <a:latin typeface="Impact" pitchFamily="34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2800" b="0" dirty="0" smtClean="0">
                  <a:solidFill>
                    <a:srgbClr val="0000CC"/>
                  </a:solidFill>
                  <a:effectLst/>
                  <a:latin typeface="Impact" pitchFamily="34" charset="0"/>
                </a:rPr>
                <a:t>External</a:t>
              </a:r>
              <a:endParaRPr lang="en-US" sz="2800" b="0" dirty="0">
                <a:solidFill>
                  <a:srgbClr val="0000CC"/>
                </a:solidFill>
                <a:effectLst/>
                <a:latin typeface="Impact" pitchFamily="34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2800" b="0" dirty="0">
                  <a:solidFill>
                    <a:srgbClr val="0000CC"/>
                  </a:solidFill>
                  <a:effectLst/>
                  <a:latin typeface="Impact" pitchFamily="34" charset="0"/>
                </a:rPr>
                <a:t>Knowledge</a:t>
              </a:r>
            </a:p>
          </p:txBody>
        </p:sp>
      </p:grpSp>
      <p:grpSp>
        <p:nvGrpSpPr>
          <p:cNvPr id="6" name="Group 245"/>
          <p:cNvGrpSpPr>
            <a:grpSpLocks/>
          </p:cNvGrpSpPr>
          <p:nvPr/>
        </p:nvGrpSpPr>
        <p:grpSpPr bwMode="auto">
          <a:xfrm>
            <a:off x="838200" y="5562600"/>
            <a:ext cx="7467600" cy="1109663"/>
            <a:chOff x="288" y="3254"/>
            <a:chExt cx="4704" cy="699"/>
          </a:xfrm>
        </p:grpSpPr>
        <p:sp>
          <p:nvSpPr>
            <p:cNvPr id="720924" name="Text Box 28"/>
            <p:cNvSpPr txBox="1">
              <a:spLocks noChangeArrowheads="1"/>
            </p:cNvSpPr>
            <p:nvPr/>
          </p:nvSpPr>
          <p:spPr bwMode="auto">
            <a:xfrm>
              <a:off x="288" y="3254"/>
              <a:ext cx="228" cy="25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20925" name="Text Box 29"/>
            <p:cNvSpPr txBox="1">
              <a:spLocks noChangeArrowheads="1"/>
            </p:cNvSpPr>
            <p:nvPr/>
          </p:nvSpPr>
          <p:spPr bwMode="auto">
            <a:xfrm>
              <a:off x="470" y="3274"/>
              <a:ext cx="4522" cy="67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For humankind to completely overcome the </a:t>
              </a:r>
              <a:r>
                <a:rPr lang="en-US" sz="19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two aspects of ignorance</a:t>
              </a: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fully realize the </a:t>
              </a:r>
              <a:r>
                <a:rPr lang="en-US" sz="19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goodness</a:t>
              </a: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which the original mind desires, at some point in history there must emerge a </a:t>
              </a:r>
              <a:r>
                <a:rPr lang="en-US" sz="19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new truth</a:t>
              </a: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which can reconcile </a:t>
              </a:r>
              <a:r>
                <a:rPr lang="en-US" sz="19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religion</a:t>
              </a: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</a:t>
              </a:r>
              <a:r>
                <a:rPr lang="en-US" sz="19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science</a:t>
              </a:r>
              <a:r>
                <a:rPr lang="en-US" sz="19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resolve their problems in an integrated undertaking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1800" b="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6).</a:t>
              </a:r>
              <a:r>
                <a:rPr lang="en-US" sz="18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</a:p>
          </p:txBody>
        </p:sp>
      </p:grpSp>
      <p:sp>
        <p:nvSpPr>
          <p:cNvPr id="721139" name="AutoShape 243"/>
          <p:cNvSpPr>
            <a:spLocks noChangeArrowheads="1"/>
          </p:cNvSpPr>
          <p:nvPr/>
        </p:nvSpPr>
        <p:spPr bwMode="auto">
          <a:xfrm>
            <a:off x="7696200" y="1905000"/>
            <a:ext cx="1371600" cy="17526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400" b="0" dirty="0" smtClean="0">
              <a:solidFill>
                <a:schemeClr val="bg1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 smtClean="0">
                <a:solidFill>
                  <a:schemeClr val="bg1"/>
                </a:solidFill>
                <a:effectLst/>
                <a:latin typeface="Impact" pitchFamily="34" charset="0"/>
              </a:rPr>
              <a:t>Realize</a:t>
            </a: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chemeClr val="bg1"/>
                </a:solidFill>
                <a:effectLst/>
                <a:latin typeface="Impact" pitchFamily="34" charset="0"/>
              </a:rPr>
              <a:t>Good-</a:t>
            </a:r>
          </a:p>
          <a:p>
            <a:pPr algn="ctr">
              <a:lnSpc>
                <a:spcPct val="80000"/>
              </a:lnSpc>
            </a:pPr>
            <a:r>
              <a:rPr lang="en-US" sz="2800" b="0" dirty="0" err="1">
                <a:solidFill>
                  <a:schemeClr val="bg1"/>
                </a:solidFill>
                <a:effectLst/>
                <a:latin typeface="Impact" pitchFamily="34" charset="0"/>
              </a:rPr>
              <a:t>ness</a:t>
            </a: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grpSp>
        <p:nvGrpSpPr>
          <p:cNvPr id="40" name="Group 21"/>
          <p:cNvGrpSpPr/>
          <p:nvPr/>
        </p:nvGrpSpPr>
        <p:grpSpPr>
          <a:xfrm>
            <a:off x="212825" y="1600200"/>
            <a:ext cx="1447799" cy="2590800"/>
            <a:chOff x="20609" y="1219200"/>
            <a:chExt cx="1619266" cy="2897635"/>
          </a:xfrm>
        </p:grpSpPr>
        <p:pic>
          <p:nvPicPr>
            <p:cNvPr id="41" name="Picture 7" descr="Woman casual_grey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42" name="Picture 4" descr="Man business_grey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720915" name="AutoShape 19"/>
          <p:cNvSpPr>
            <a:spLocks noChangeArrowheads="1"/>
          </p:cNvSpPr>
          <p:nvPr/>
        </p:nvSpPr>
        <p:spPr bwMode="auto">
          <a:xfrm>
            <a:off x="1676400" y="1066800"/>
            <a:ext cx="1828800" cy="990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1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smtClean="0"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0" smtClean="0">
                <a:effectLst/>
                <a:latin typeface="Impact" pitchFamily="34" charset="0"/>
              </a:rPr>
              <a:t>Internal</a:t>
            </a:r>
          </a:p>
          <a:p>
            <a:pPr algn="ctr">
              <a:lnSpc>
                <a:spcPct val="80000"/>
              </a:lnSpc>
            </a:pPr>
            <a:r>
              <a:rPr lang="en-US" sz="2800" b="0" smtClean="0">
                <a:effectLst/>
                <a:latin typeface="Impact" pitchFamily="34" charset="0"/>
              </a:rPr>
              <a:t>Ignorance</a:t>
            </a:r>
            <a:endParaRPr lang="en-US" sz="2800" b="0">
              <a:effectLst/>
              <a:latin typeface="Impact" pitchFamily="34" charset="0"/>
            </a:endParaRPr>
          </a:p>
        </p:txBody>
      </p:sp>
      <p:sp>
        <p:nvSpPr>
          <p:cNvPr id="45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46" name="Oval 22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  <a:ln w="3175">
            <a:solidFill>
              <a:srgbClr val="20208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/>
              <a:latin typeface="Impact" pitchFamily="34" charset="0"/>
            </a:endParaRPr>
          </a:p>
        </p:txBody>
      </p:sp>
      <p:sp>
        <p:nvSpPr>
          <p:cNvPr id="47" name="Oval 639"/>
          <p:cNvSpPr>
            <a:spLocks noChangeArrowheads="1"/>
          </p:cNvSpPr>
          <p:nvPr/>
        </p:nvSpPr>
        <p:spPr bwMode="auto">
          <a:xfrm>
            <a:off x="3581400" y="16764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Religion</a:t>
            </a:r>
          </a:p>
        </p:txBody>
      </p:sp>
      <p:sp>
        <p:nvSpPr>
          <p:cNvPr id="48" name="Oval 208"/>
          <p:cNvSpPr>
            <a:spLocks noChangeArrowheads="1"/>
          </p:cNvSpPr>
          <p:nvPr/>
        </p:nvSpPr>
        <p:spPr bwMode="auto">
          <a:xfrm>
            <a:off x="3581400" y="3276600"/>
            <a:ext cx="16764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n w="12700">
                  <a:solidFill>
                    <a:srgbClr val="14145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Science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581400" y="1676400"/>
            <a:ext cx="1676400" cy="609600"/>
            <a:chOff x="3733800" y="1828800"/>
            <a:chExt cx="1676400" cy="609600"/>
          </a:xfrm>
        </p:grpSpPr>
        <p:sp>
          <p:nvSpPr>
            <p:cNvPr id="51" name="Oval 229"/>
            <p:cNvSpPr>
              <a:spLocks noChangeArrowheads="1"/>
            </p:cNvSpPr>
            <p:nvPr/>
          </p:nvSpPr>
          <p:spPr bwMode="auto">
            <a:xfrm>
              <a:off x="3733800" y="1828800"/>
              <a:ext cx="1676400" cy="609600"/>
            </a:xfrm>
            <a:prstGeom prst="ellipse">
              <a:avLst/>
            </a:prstGeom>
            <a:blipFill>
              <a:blip r:embed="rId9" cstate="print"/>
              <a:stretch>
                <a:fillRect/>
              </a:stretch>
            </a:blipFill>
            <a:ln w="3175">
              <a:solidFill>
                <a:srgbClr val="20208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 b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52" name="Oval 639"/>
            <p:cNvSpPr>
              <a:spLocks noChangeArrowheads="1"/>
            </p:cNvSpPr>
            <p:nvPr/>
          </p:nvSpPr>
          <p:spPr bwMode="auto">
            <a:xfrm>
              <a:off x="3733800" y="1828800"/>
              <a:ext cx="1676400" cy="6096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 dirty="0">
                  <a:ln w="12700">
                    <a:solidFill>
                      <a:srgbClr val="141450"/>
                    </a:solidFill>
                  </a:ln>
                  <a:solidFill>
                    <a:srgbClr val="FFFFFF"/>
                  </a:solidFill>
                  <a:effectLst/>
                  <a:latin typeface="Impact" pitchFamily="34" charset="0"/>
                </a:rPr>
                <a:t>Religion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581400" y="3276600"/>
            <a:ext cx="1676400" cy="609600"/>
            <a:chOff x="3733800" y="3429000"/>
            <a:chExt cx="1676400" cy="609600"/>
          </a:xfrm>
        </p:grpSpPr>
        <p:sp>
          <p:nvSpPr>
            <p:cNvPr id="54" name="Oval 208"/>
            <p:cNvSpPr>
              <a:spLocks noChangeArrowheads="1"/>
            </p:cNvSpPr>
            <p:nvPr/>
          </p:nvSpPr>
          <p:spPr bwMode="auto">
            <a:xfrm>
              <a:off x="3733800" y="3429000"/>
              <a:ext cx="1676400" cy="609600"/>
            </a:xfrm>
            <a:prstGeom prst="ellipse">
              <a:avLst/>
            </a:prstGeom>
            <a:blipFill>
              <a:blip r:embed="rId8" cstate="print"/>
              <a:stretch>
                <a:fillRect/>
              </a:stretch>
            </a:blipFill>
            <a:ln w="3175">
              <a:solidFill>
                <a:srgbClr val="20208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 b="0">
                <a:solidFill>
                  <a:srgbClr val="FFFFFF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55" name="Oval 208"/>
            <p:cNvSpPr>
              <a:spLocks noChangeArrowheads="1"/>
            </p:cNvSpPr>
            <p:nvPr/>
          </p:nvSpPr>
          <p:spPr bwMode="auto">
            <a:xfrm>
              <a:off x="3733800" y="3429000"/>
              <a:ext cx="1676400" cy="60960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 dirty="0">
                  <a:ln w="12700">
                    <a:solidFill>
                      <a:srgbClr val="141450"/>
                    </a:solidFill>
                  </a:ln>
                  <a:solidFill>
                    <a:srgbClr val="FFFFFF"/>
                  </a:solidFill>
                  <a:effectLst/>
                  <a:latin typeface="Impact" pitchFamily="34" charset="0"/>
                </a:rPr>
                <a:t>Science</a:t>
              </a:r>
            </a:p>
          </p:txBody>
        </p:sp>
      </p:grpSp>
      <p:grpSp>
        <p:nvGrpSpPr>
          <p:cNvPr id="57" name="Group 212"/>
          <p:cNvGrpSpPr>
            <a:grpSpLocks/>
          </p:cNvGrpSpPr>
          <p:nvPr/>
        </p:nvGrpSpPr>
        <p:grpSpPr bwMode="auto">
          <a:xfrm>
            <a:off x="131763" y="106363"/>
            <a:ext cx="3881439" cy="584199"/>
            <a:chOff x="83" y="67"/>
            <a:chExt cx="2445" cy="368"/>
          </a:xfrm>
        </p:grpSpPr>
        <p:sp>
          <p:nvSpPr>
            <p:cNvPr id="58" name="Text Box 213"/>
            <p:cNvSpPr txBox="1">
              <a:spLocks noChangeArrowheads="1"/>
            </p:cNvSpPr>
            <p:nvPr/>
          </p:nvSpPr>
          <p:spPr bwMode="auto">
            <a:xfrm>
              <a:off x="384" y="67"/>
              <a:ext cx="2144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</a:t>
              </a:r>
              <a:r>
                <a:rPr lang="en-US" sz="3200" b="0" u="sng" dirty="0" smtClean="0">
                  <a:solidFill>
                    <a:srgbClr val="000099"/>
                  </a:solidFill>
                  <a:effectLst/>
                  <a:latin typeface="Impact" pitchFamily="34" charset="0"/>
                </a:rPr>
                <a:t>Need for new </a:t>
              </a:r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truth</a:t>
              </a:r>
            </a:p>
          </p:txBody>
        </p:sp>
        <p:sp>
          <p:nvSpPr>
            <p:cNvPr id="59" name="Text Box 214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 dirty="0" smtClean="0">
                  <a:solidFill>
                    <a:srgbClr val="000099"/>
                  </a:solidFill>
                  <a:effectLst/>
                  <a:latin typeface="Impact" pitchFamily="34" charset="0"/>
                </a:rPr>
                <a:t>(5)</a:t>
              </a:r>
              <a:endParaRPr lang="en-US" sz="3200" b="0" u="sng" dirty="0">
                <a:solidFill>
                  <a:srgbClr val="000099"/>
                </a:solidFill>
                <a:effectLst/>
                <a:latin typeface="Impact" pitchFamily="34" charset="0"/>
              </a:endParaRPr>
            </a:p>
          </p:txBody>
        </p:sp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2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1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1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0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0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209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72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209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72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2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2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902" grpId="0" animBg="1"/>
      <p:bldP spid="720903" grpId="0" animBg="1"/>
      <p:bldP spid="720904" grpId="0" animBg="1"/>
      <p:bldP spid="720905" grpId="0" animBg="1" autoUpdateAnimBg="0"/>
      <p:bldP spid="720906" grpId="0" animBg="1"/>
      <p:bldP spid="720907" grpId="0" animBg="1"/>
      <p:bldP spid="7211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5C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43431" name="Group 39"/>
          <p:cNvGrpSpPr>
            <a:grpSpLocks/>
          </p:cNvGrpSpPr>
          <p:nvPr/>
        </p:nvGrpSpPr>
        <p:grpSpPr bwMode="auto">
          <a:xfrm>
            <a:off x="1220372" y="5862637"/>
            <a:ext cx="6856828" cy="442913"/>
            <a:chOff x="240" y="3456"/>
            <a:chExt cx="4523" cy="279"/>
          </a:xfrm>
        </p:grpSpPr>
        <p:sp>
          <p:nvSpPr>
            <p:cNvPr id="443397" name="Text Box 5"/>
            <p:cNvSpPr txBox="1">
              <a:spLocks noChangeArrowheads="1"/>
            </p:cNvSpPr>
            <p:nvPr/>
          </p:nvSpPr>
          <p:spPr bwMode="auto">
            <a:xfrm>
              <a:off x="432" y="3456"/>
              <a:ext cx="4331" cy="27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2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New Truth should bring </a:t>
              </a:r>
              <a:r>
                <a:rPr lang="en-US" sz="22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humanity</a:t>
              </a:r>
              <a:r>
                <a:rPr lang="en-US" sz="22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into a </a:t>
              </a:r>
              <a:r>
                <a:rPr lang="en-US" sz="22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new world</a:t>
              </a:r>
              <a:r>
                <a:rPr lang="en-US" sz="220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800" b="0" dirty="0">
                  <a:solidFill>
                    <a:schemeClr val="bg1"/>
                  </a:solidFill>
                  <a:effectLst/>
                </a:rPr>
                <a:t>(p. 7-8).</a:t>
              </a:r>
              <a:endParaRPr lang="en-US" sz="180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443398" name="Text Box 6"/>
            <p:cNvSpPr txBox="1">
              <a:spLocks noChangeArrowheads="1"/>
            </p:cNvSpPr>
            <p:nvPr/>
          </p:nvSpPr>
          <p:spPr bwMode="auto">
            <a:xfrm>
              <a:off x="240" y="3504"/>
              <a:ext cx="192" cy="231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443401" name="AutoShape 9"/>
          <p:cNvSpPr>
            <a:spLocks noChangeArrowheads="1"/>
          </p:cNvSpPr>
          <p:nvPr/>
        </p:nvSpPr>
        <p:spPr bwMode="auto">
          <a:xfrm>
            <a:off x="6042025" y="952500"/>
            <a:ext cx="2320925" cy="990600"/>
          </a:xfrm>
          <a:prstGeom prst="roundRect">
            <a:avLst>
              <a:gd name="adj" fmla="val 16667"/>
            </a:avLst>
          </a:prstGeom>
          <a:blipFill>
            <a:blip r:embed="rId3" cstate="print"/>
            <a:stretch>
              <a:fillRect/>
            </a:stretch>
          </a:blip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1000" b="0" dirty="0" smtClean="0">
              <a:solidFill>
                <a:srgbClr val="9900FF"/>
              </a:solidFill>
              <a:effectLst/>
              <a:latin typeface="Impact" pitchFamily="34" charset="0"/>
            </a:endParaRPr>
          </a:p>
        </p:txBody>
      </p:sp>
      <p:sp>
        <p:nvSpPr>
          <p:cNvPr id="443403" name="Oval 11"/>
          <p:cNvSpPr>
            <a:spLocks noChangeArrowheads="1"/>
          </p:cNvSpPr>
          <p:nvPr/>
        </p:nvSpPr>
        <p:spPr bwMode="auto">
          <a:xfrm>
            <a:off x="706438" y="952500"/>
            <a:ext cx="2613025" cy="990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63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4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443399" name="AutoShape 7"/>
          <p:cNvSpPr>
            <a:spLocks noChangeArrowheads="1"/>
          </p:cNvSpPr>
          <p:nvPr/>
        </p:nvSpPr>
        <p:spPr bwMode="auto">
          <a:xfrm rot="10800000" flipV="1">
            <a:off x="3543300" y="13049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CC99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43425" name="Group 33"/>
          <p:cNvGrpSpPr>
            <a:grpSpLocks/>
          </p:cNvGrpSpPr>
          <p:nvPr/>
        </p:nvGrpSpPr>
        <p:grpSpPr bwMode="auto">
          <a:xfrm>
            <a:off x="131763" y="106363"/>
            <a:ext cx="4281488" cy="584199"/>
            <a:chOff x="83" y="67"/>
            <a:chExt cx="2697" cy="368"/>
          </a:xfrm>
        </p:grpSpPr>
        <p:sp>
          <p:nvSpPr>
            <p:cNvPr id="443426" name="Text Box 34"/>
            <p:cNvSpPr txBox="1">
              <a:spLocks noChangeArrowheads="1"/>
            </p:cNvSpPr>
            <p:nvPr/>
          </p:nvSpPr>
          <p:spPr bwMode="auto">
            <a:xfrm>
              <a:off x="384" y="67"/>
              <a:ext cx="23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Mission </a:t>
              </a:r>
              <a:r>
                <a:rPr lang="en-US" sz="3200" b="0" u="sng" dirty="0" smtClean="0">
                  <a:solidFill>
                    <a:srgbClr val="000099"/>
                  </a:solidFill>
                  <a:effectLst/>
                  <a:latin typeface="Impact" pitchFamily="34" charset="0"/>
                </a:rPr>
                <a:t>of </a:t>
              </a:r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new truth </a:t>
              </a:r>
            </a:p>
          </p:txBody>
        </p:sp>
        <p:sp>
          <p:nvSpPr>
            <p:cNvPr id="443427" name="Text Box 35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(6)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65163" y="1219200"/>
            <a:ext cx="2095574" cy="600908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pPr algn="ctr"/>
            <a:r>
              <a:rPr lang="en-US" sz="38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Humanity</a:t>
            </a:r>
            <a:endParaRPr lang="en-US" sz="38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0144" y="1124634"/>
            <a:ext cx="1944687" cy="704166"/>
          </a:xfrm>
          <a:prstGeom prst="rect">
            <a:avLst/>
          </a:prstGeom>
          <a:noFill/>
        </p:spPr>
        <p:txBody>
          <a:bodyPr wrap="none" rtlCol="0">
            <a:prstTxWarp prst="textCurveUp">
              <a:avLst>
                <a:gd name="adj" fmla="val 50877"/>
              </a:avLst>
            </a:prstTxWarp>
            <a:spAutoFit/>
          </a:bodyPr>
          <a:lstStyle/>
          <a:p>
            <a:pPr algn="ctr"/>
            <a:r>
              <a:rPr lang="en-US" sz="36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New World</a:t>
            </a:r>
            <a:endParaRPr lang="en-US" sz="36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3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3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4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3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43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3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401" grpId="0" animBg="1" autoUpdateAnimBg="0"/>
      <p:bldP spid="443403" grpId="0" animBg="1" autoUpdateAnimBg="0"/>
      <p:bldP spid="443399" grpId="0" animBg="1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5C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3401" name="AutoShape 9"/>
          <p:cNvSpPr>
            <a:spLocks noChangeArrowheads="1"/>
          </p:cNvSpPr>
          <p:nvPr/>
        </p:nvSpPr>
        <p:spPr bwMode="auto">
          <a:xfrm>
            <a:off x="6042025" y="952500"/>
            <a:ext cx="2320925" cy="990600"/>
          </a:xfrm>
          <a:prstGeom prst="roundRect">
            <a:avLst>
              <a:gd name="adj" fmla="val 16667"/>
            </a:avLst>
          </a:prstGeom>
          <a:blipFill>
            <a:blip r:embed="rId3" cstate="print"/>
            <a:stretch>
              <a:fillRect/>
            </a:stretch>
          </a:blip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1000" b="0" dirty="0" smtClean="0">
              <a:solidFill>
                <a:srgbClr val="9900FF"/>
              </a:solidFill>
              <a:effectLst/>
              <a:latin typeface="Impact" pitchFamily="34" charset="0"/>
            </a:endParaRPr>
          </a:p>
        </p:txBody>
      </p:sp>
      <p:sp>
        <p:nvSpPr>
          <p:cNvPr id="443403" name="Oval 11"/>
          <p:cNvSpPr>
            <a:spLocks noChangeArrowheads="1"/>
          </p:cNvSpPr>
          <p:nvPr/>
        </p:nvSpPr>
        <p:spPr bwMode="auto">
          <a:xfrm>
            <a:off x="706438" y="952500"/>
            <a:ext cx="2613025" cy="990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63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4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443399" name="AutoShape 7"/>
          <p:cNvSpPr>
            <a:spLocks noChangeArrowheads="1"/>
          </p:cNvSpPr>
          <p:nvPr/>
        </p:nvSpPr>
        <p:spPr bwMode="auto">
          <a:xfrm rot="10800000" flipV="1">
            <a:off x="3543300" y="13049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CC99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31763" y="106363"/>
            <a:ext cx="4281488" cy="584199"/>
            <a:chOff x="83" y="67"/>
            <a:chExt cx="2697" cy="368"/>
          </a:xfrm>
        </p:grpSpPr>
        <p:sp>
          <p:nvSpPr>
            <p:cNvPr id="443426" name="Text Box 34"/>
            <p:cNvSpPr txBox="1">
              <a:spLocks noChangeArrowheads="1"/>
            </p:cNvSpPr>
            <p:nvPr/>
          </p:nvSpPr>
          <p:spPr bwMode="auto">
            <a:xfrm>
              <a:off x="384" y="67"/>
              <a:ext cx="23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Mission </a:t>
              </a:r>
              <a:r>
                <a:rPr lang="en-US" sz="3200" b="0" u="sng" dirty="0" smtClean="0">
                  <a:solidFill>
                    <a:srgbClr val="000099"/>
                  </a:solidFill>
                  <a:effectLst/>
                  <a:latin typeface="Impact" pitchFamily="34" charset="0"/>
                </a:rPr>
                <a:t>of </a:t>
              </a:r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new truth </a:t>
              </a:r>
            </a:p>
          </p:txBody>
        </p:sp>
        <p:sp>
          <p:nvSpPr>
            <p:cNvPr id="443427" name="Text Box 35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(6)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65163" y="1219200"/>
            <a:ext cx="2095574" cy="600908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pPr algn="ctr"/>
            <a:r>
              <a:rPr lang="en-US" sz="38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Humanity</a:t>
            </a:r>
            <a:endParaRPr lang="en-US" sz="38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0144" y="1124634"/>
            <a:ext cx="1944687" cy="704166"/>
          </a:xfrm>
          <a:prstGeom prst="rect">
            <a:avLst/>
          </a:prstGeom>
          <a:noFill/>
        </p:spPr>
        <p:txBody>
          <a:bodyPr wrap="none" rtlCol="0">
            <a:prstTxWarp prst="textCurveUp">
              <a:avLst>
                <a:gd name="adj" fmla="val 50877"/>
              </a:avLst>
            </a:prstTxWarp>
            <a:spAutoFit/>
          </a:bodyPr>
          <a:lstStyle/>
          <a:p>
            <a:pPr algn="ctr"/>
            <a:r>
              <a:rPr lang="en-US" sz="36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New World</a:t>
            </a:r>
            <a:endParaRPr lang="en-US" sz="36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17" name="AutoShape 31"/>
          <p:cNvSpPr>
            <a:spLocks noChangeArrowheads="1"/>
          </p:cNvSpPr>
          <p:nvPr/>
        </p:nvSpPr>
        <p:spPr bwMode="auto">
          <a:xfrm>
            <a:off x="685800" y="2095500"/>
            <a:ext cx="2654300" cy="16383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85000"/>
              </a:lnSpc>
            </a:pPr>
            <a:endParaRPr lang="en-US" sz="500" b="0" dirty="0" smtClean="0">
              <a:noFill/>
              <a:effectLst/>
              <a:latin typeface="Impact" pitchFamily="34" charset="0"/>
            </a:endParaRP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Religions</a:t>
            </a: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Ideologies</a:t>
            </a: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Philosophies</a:t>
            </a:r>
            <a:endParaRPr lang="en-US" sz="3600" b="0" dirty="0">
              <a:noFill/>
              <a:effectLst/>
              <a:latin typeface="Impact" pitchFamily="34" charset="0"/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 rot="10800000" flipV="1">
            <a:off x="3581400" y="27908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3333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30" name="Picture 29" descr="Hammer and sickle - Symbol of Communism.bmp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DE0000"/>
              </a:clrFrom>
              <a:clrTo>
                <a:srgbClr val="D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3098" y="2179698"/>
            <a:ext cx="563502" cy="563502"/>
          </a:xfrm>
          <a:prstGeom prst="rect">
            <a:avLst/>
          </a:prstGeom>
        </p:spPr>
      </p:pic>
      <p:pic>
        <p:nvPicPr>
          <p:cNvPr id="31" name="Picture 30" descr="Buddha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5600" y="2800349"/>
            <a:ext cx="381000" cy="416719"/>
          </a:xfrm>
          <a:prstGeom prst="rect">
            <a:avLst/>
          </a:prstGeom>
        </p:spPr>
      </p:pic>
      <p:pic>
        <p:nvPicPr>
          <p:cNvPr id="32" name="Picture 31" descr="Hinduism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5145" y="3283331"/>
            <a:ext cx="477455" cy="450469"/>
          </a:xfrm>
          <a:prstGeom prst="rect">
            <a:avLst/>
          </a:prstGeom>
        </p:spPr>
      </p:pic>
      <p:pic>
        <p:nvPicPr>
          <p:cNvPr id="33" name="Picture 32" descr="Jewish Star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133600"/>
            <a:ext cx="567434" cy="638117"/>
          </a:xfrm>
          <a:prstGeom prst="rect">
            <a:avLst/>
          </a:prstGeom>
        </p:spPr>
      </p:pic>
      <p:pic>
        <p:nvPicPr>
          <p:cNvPr id="34" name="Picture 33" descr="Religion-CROSS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2286000"/>
            <a:ext cx="409010" cy="671364"/>
          </a:xfrm>
          <a:prstGeom prst="rect">
            <a:avLst/>
          </a:prstGeom>
        </p:spPr>
      </p:pic>
      <p:pic>
        <p:nvPicPr>
          <p:cNvPr id="35" name="Picture 34" descr="Tao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600" y="2209800"/>
            <a:ext cx="489092" cy="508124"/>
          </a:xfrm>
          <a:prstGeom prst="rect">
            <a:avLst/>
          </a:prstGeom>
        </p:spPr>
      </p:pic>
      <p:pic>
        <p:nvPicPr>
          <p:cNvPr id="36" name="Picture 35" descr="Platon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3756" y="3292660"/>
            <a:ext cx="414199" cy="441140"/>
          </a:xfrm>
          <a:prstGeom prst="rect">
            <a:avLst/>
          </a:prstGeom>
        </p:spPr>
      </p:pic>
      <p:pic>
        <p:nvPicPr>
          <p:cNvPr id="37" name="Picture 36" descr="Islam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999" y="3019918"/>
            <a:ext cx="479573" cy="485282"/>
          </a:xfrm>
          <a:prstGeom prst="rect">
            <a:avLst/>
          </a:prstGeom>
        </p:spPr>
      </p:pic>
      <p:pic>
        <p:nvPicPr>
          <p:cNvPr id="38" name="Picture 37" descr="Aristotl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tretch>
            <a:fillRect/>
          </a:stretch>
        </p:blipFill>
        <p:spPr>
          <a:xfrm>
            <a:off x="2299159" y="3440388"/>
            <a:ext cx="215441" cy="293412"/>
          </a:xfrm>
          <a:prstGeom prst="rect">
            <a:avLst/>
          </a:prstGeom>
        </p:spPr>
      </p:pic>
      <p:pic>
        <p:nvPicPr>
          <p:cNvPr id="39" name="Picture 38" descr="Confucius 1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3263240"/>
            <a:ext cx="381000" cy="470560"/>
          </a:xfrm>
          <a:prstGeom prst="rect">
            <a:avLst/>
          </a:prstGeom>
        </p:spPr>
      </p:pic>
      <p:grpSp>
        <p:nvGrpSpPr>
          <p:cNvPr id="4" name="Group 57"/>
          <p:cNvGrpSpPr/>
          <p:nvPr/>
        </p:nvGrpSpPr>
        <p:grpSpPr>
          <a:xfrm>
            <a:off x="762000" y="2133600"/>
            <a:ext cx="2514601" cy="1600200"/>
            <a:chOff x="914399" y="2286000"/>
            <a:chExt cx="2514601" cy="1600200"/>
          </a:xfrm>
        </p:grpSpPr>
        <p:pic>
          <p:nvPicPr>
            <p:cNvPr id="48" name="Picture 47" descr="Hammer and sickle - Symbol of Communism.bmp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DE0000"/>
                </a:clrFrom>
                <a:clrTo>
                  <a:srgbClr val="DE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65498" y="2332098"/>
              <a:ext cx="563502" cy="563502"/>
            </a:xfrm>
            <a:prstGeom prst="rect">
              <a:avLst/>
            </a:prstGeom>
          </p:spPr>
        </p:pic>
        <p:pic>
          <p:nvPicPr>
            <p:cNvPr id="49" name="Picture 48" descr="Buddha.gif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48000" y="2952749"/>
              <a:ext cx="381000" cy="416719"/>
            </a:xfrm>
            <a:prstGeom prst="rect">
              <a:avLst/>
            </a:prstGeom>
          </p:spPr>
        </p:pic>
        <p:pic>
          <p:nvPicPr>
            <p:cNvPr id="50" name="Picture 49" descr="Hinduism.gif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7545" y="3435731"/>
              <a:ext cx="477455" cy="450469"/>
            </a:xfrm>
            <a:prstGeom prst="rect">
              <a:avLst/>
            </a:prstGeom>
          </p:spPr>
        </p:pic>
        <p:pic>
          <p:nvPicPr>
            <p:cNvPr id="51" name="Picture 50" descr="Jewish Star.gif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4000" y="2286000"/>
              <a:ext cx="567434" cy="638117"/>
            </a:xfrm>
            <a:prstGeom prst="rect">
              <a:avLst/>
            </a:prstGeom>
          </p:spPr>
        </p:pic>
        <p:pic>
          <p:nvPicPr>
            <p:cNvPr id="52" name="Picture 51" descr="Religion-CROSS.gif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0600" y="2438400"/>
              <a:ext cx="409010" cy="671364"/>
            </a:xfrm>
            <a:prstGeom prst="rect">
              <a:avLst/>
            </a:prstGeom>
          </p:spPr>
        </p:pic>
        <p:pic>
          <p:nvPicPr>
            <p:cNvPr id="53" name="Picture 52" descr="Tao.gif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6000" y="2362200"/>
              <a:ext cx="489092" cy="508124"/>
            </a:xfrm>
            <a:prstGeom prst="rect">
              <a:avLst/>
            </a:prstGeom>
          </p:spPr>
        </p:pic>
        <p:pic>
          <p:nvPicPr>
            <p:cNvPr id="54" name="Picture 53" descr="Platon.jp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96156" y="3445060"/>
              <a:ext cx="414199" cy="441140"/>
            </a:xfrm>
            <a:prstGeom prst="rect">
              <a:avLst/>
            </a:prstGeom>
          </p:spPr>
        </p:pic>
        <p:pic>
          <p:nvPicPr>
            <p:cNvPr id="55" name="Picture 54" descr="Islam.gif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399" y="3172318"/>
              <a:ext cx="479573" cy="485282"/>
            </a:xfrm>
            <a:prstGeom prst="rect">
              <a:avLst/>
            </a:prstGeom>
          </p:spPr>
        </p:pic>
        <p:pic>
          <p:nvPicPr>
            <p:cNvPr id="56" name="Picture 55" descr="Aristotle.jp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2451559" y="3592788"/>
              <a:ext cx="215441" cy="293412"/>
            </a:xfrm>
            <a:prstGeom prst="rect">
              <a:avLst/>
            </a:prstGeom>
          </p:spPr>
        </p:pic>
        <p:pic>
          <p:nvPicPr>
            <p:cNvPr id="57" name="Picture 56" descr="Confucius 1.gif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95600" y="3415640"/>
              <a:ext cx="381000" cy="470560"/>
            </a:xfrm>
            <a:prstGeom prst="rect">
              <a:avLst/>
            </a:prstGeom>
          </p:spPr>
        </p:pic>
      </p:grpSp>
      <p:sp>
        <p:nvSpPr>
          <p:cNvPr id="40" name="AutoShape 31"/>
          <p:cNvSpPr>
            <a:spLocks noChangeArrowheads="1"/>
          </p:cNvSpPr>
          <p:nvPr/>
        </p:nvSpPr>
        <p:spPr bwMode="auto">
          <a:xfrm>
            <a:off x="1212850" y="2286000"/>
            <a:ext cx="1600200" cy="12192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Religions</a:t>
            </a:r>
          </a:p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Ideologies</a:t>
            </a:r>
          </a:p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Philosophies</a:t>
            </a:r>
            <a:endParaRPr lang="en-US" sz="2800" spc="-150" dirty="0">
              <a:ln w="12700">
                <a:solidFill>
                  <a:srgbClr val="000066"/>
                </a:solidFill>
              </a:ln>
              <a:solidFill>
                <a:srgbClr val="FFFF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9" name="AutoShape 33"/>
          <p:cNvSpPr>
            <a:spLocks noChangeArrowheads="1"/>
          </p:cNvSpPr>
          <p:nvPr/>
        </p:nvSpPr>
        <p:spPr bwMode="auto">
          <a:xfrm>
            <a:off x="6164664" y="2280178"/>
            <a:ext cx="2075647" cy="1307045"/>
          </a:xfrm>
          <a:prstGeom prst="roundRect">
            <a:avLst>
              <a:gd name="adj" fmla="val 16667"/>
            </a:avLst>
          </a:prstGeom>
          <a:solidFill>
            <a:srgbClr val="EBFFFF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1000" b="0" smtClean="0">
              <a:solidFill>
                <a:srgbClr val="0000FF"/>
              </a:solidFill>
              <a:effectLst/>
              <a:latin typeface="Impact" pitchFamily="34" charset="0"/>
            </a:endParaRPr>
          </a:p>
        </p:txBody>
      </p:sp>
      <p:pic>
        <p:nvPicPr>
          <p:cNvPr id="60" name="Picture 59" descr="Picture3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185972" y="2247900"/>
            <a:ext cx="2033031" cy="1371600"/>
          </a:xfrm>
          <a:prstGeom prst="roundRect">
            <a:avLst/>
          </a:prstGeom>
          <a:ln w="28575">
            <a:noFill/>
          </a:ln>
        </p:spPr>
      </p:pic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6277125" y="2592777"/>
            <a:ext cx="1850725" cy="681846"/>
          </a:xfrm>
          <a:prstGeom prst="roundRect">
            <a:avLst>
              <a:gd name="adj" fmla="val 16667"/>
            </a:avLst>
          </a:prstGeom>
          <a:noFill/>
          <a:ln w="28575">
            <a:noFill/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4400" b="0" spc="-150" dirty="0" smtClean="0">
                <a:ln w="19050">
                  <a:solidFill>
                    <a:srgbClr val="FFFFFF"/>
                  </a:solidFill>
                </a:ln>
                <a:solidFill>
                  <a:srgbClr val="0000FF">
                    <a:alpha val="80000"/>
                  </a:srgbClr>
                </a:solidFill>
                <a:effectLst/>
                <a:latin typeface="Arial Black" pitchFamily="34" charset="0"/>
              </a:rPr>
              <a:t>Unity</a:t>
            </a:r>
          </a:p>
        </p:txBody>
      </p:sp>
      <p:grpSp>
        <p:nvGrpSpPr>
          <p:cNvPr id="58" name="Group 44"/>
          <p:cNvGrpSpPr>
            <a:grpSpLocks/>
          </p:cNvGrpSpPr>
          <p:nvPr/>
        </p:nvGrpSpPr>
        <p:grpSpPr bwMode="auto">
          <a:xfrm>
            <a:off x="1828800" y="5659437"/>
            <a:ext cx="5485710" cy="893763"/>
            <a:chOff x="480" y="3398"/>
            <a:chExt cx="3482" cy="563"/>
          </a:xfrm>
          <a:noFill/>
        </p:grpSpPr>
        <p:sp>
          <p:nvSpPr>
            <p:cNvPr id="64" name="Text Box 45"/>
            <p:cNvSpPr txBox="1">
              <a:spLocks noChangeArrowheads="1"/>
            </p:cNvSpPr>
            <p:nvPr/>
          </p:nvSpPr>
          <p:spPr bwMode="auto">
            <a:xfrm>
              <a:off x="672" y="3408"/>
              <a:ext cx="3290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New Truth should be able to embrace all historical </a:t>
              </a:r>
              <a:r>
                <a:rPr lang="en-US" sz="2000" u="sng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religions, ideologies, and philosophies</a:t>
              </a:r>
              <a:r>
                <a:rPr lang="en-US" sz="2000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 and bring complete </a:t>
              </a:r>
              <a:r>
                <a:rPr lang="en-US" sz="2000" u="sng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unity</a:t>
              </a:r>
              <a:r>
                <a:rPr lang="en-US" sz="2000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 among them.</a:t>
              </a:r>
              <a:endParaRPr lang="en-US" sz="2000" u="sng" dirty="0">
                <a:solidFill>
                  <a:srgbClr val="FFFFFF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65" name="Text Box 46"/>
            <p:cNvSpPr txBox="1">
              <a:spLocks noChangeArrowheads="1"/>
            </p:cNvSpPr>
            <p:nvPr/>
          </p:nvSpPr>
          <p:spPr bwMode="auto">
            <a:xfrm>
              <a:off x="480" y="3398"/>
              <a:ext cx="233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</a:pPr>
              <a:r>
                <a:rPr lang="en-US" sz="4000" b="0">
                  <a:solidFill>
                    <a:srgbClr val="FFFFFF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rgbClr val="FFFFFF"/>
                </a:solidFill>
                <a:effectLst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46667 4.44444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49167 -0.00879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" y="-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0046 L 0.65 -0.01203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2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60833 0.06666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" y="3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4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625 0.01435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51667 0.13333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6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 0.00995 L 0.62326 -0.0233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1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6 -0.04445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2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4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1041 L 0.625 -0.01968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1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4"/>
                                            </p:cond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6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41093 -0.02222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1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8" grpId="0" animBg="1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5C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3401" name="AutoShape 9"/>
          <p:cNvSpPr>
            <a:spLocks noChangeArrowheads="1"/>
          </p:cNvSpPr>
          <p:nvPr/>
        </p:nvSpPr>
        <p:spPr bwMode="auto">
          <a:xfrm>
            <a:off x="6042025" y="952500"/>
            <a:ext cx="2320925" cy="990600"/>
          </a:xfrm>
          <a:prstGeom prst="roundRect">
            <a:avLst>
              <a:gd name="adj" fmla="val 16667"/>
            </a:avLst>
          </a:prstGeom>
          <a:blipFill>
            <a:blip r:embed="rId3" cstate="print"/>
            <a:stretch>
              <a:fillRect/>
            </a:stretch>
          </a:blip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1000" b="0" dirty="0" smtClean="0">
              <a:solidFill>
                <a:srgbClr val="9900FF"/>
              </a:solidFill>
              <a:effectLst/>
              <a:latin typeface="Impact" pitchFamily="34" charset="0"/>
            </a:endParaRPr>
          </a:p>
        </p:txBody>
      </p:sp>
      <p:sp>
        <p:nvSpPr>
          <p:cNvPr id="443403" name="Oval 11"/>
          <p:cNvSpPr>
            <a:spLocks noChangeArrowheads="1"/>
          </p:cNvSpPr>
          <p:nvPr/>
        </p:nvSpPr>
        <p:spPr bwMode="auto">
          <a:xfrm>
            <a:off x="706438" y="952500"/>
            <a:ext cx="2613025" cy="990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63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4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443399" name="AutoShape 7"/>
          <p:cNvSpPr>
            <a:spLocks noChangeArrowheads="1"/>
          </p:cNvSpPr>
          <p:nvPr/>
        </p:nvSpPr>
        <p:spPr bwMode="auto">
          <a:xfrm rot="10800000" flipV="1">
            <a:off x="3543300" y="13049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CC99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31763" y="106363"/>
            <a:ext cx="4281488" cy="584199"/>
            <a:chOff x="83" y="67"/>
            <a:chExt cx="2697" cy="368"/>
          </a:xfrm>
        </p:grpSpPr>
        <p:sp>
          <p:nvSpPr>
            <p:cNvPr id="443426" name="Text Box 34"/>
            <p:cNvSpPr txBox="1">
              <a:spLocks noChangeArrowheads="1"/>
            </p:cNvSpPr>
            <p:nvPr/>
          </p:nvSpPr>
          <p:spPr bwMode="auto">
            <a:xfrm>
              <a:off x="384" y="67"/>
              <a:ext cx="23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Mission </a:t>
              </a:r>
              <a:r>
                <a:rPr lang="en-US" sz="3200" b="0" u="sng" dirty="0" smtClean="0">
                  <a:solidFill>
                    <a:srgbClr val="000099"/>
                  </a:solidFill>
                  <a:effectLst/>
                  <a:latin typeface="Impact" pitchFamily="34" charset="0"/>
                </a:rPr>
                <a:t>of </a:t>
              </a:r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new truth </a:t>
              </a:r>
            </a:p>
          </p:txBody>
        </p:sp>
        <p:sp>
          <p:nvSpPr>
            <p:cNvPr id="443427" name="Text Box 35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(6)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65163" y="1219200"/>
            <a:ext cx="2095574" cy="600908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pPr algn="ctr"/>
            <a:r>
              <a:rPr lang="en-US" sz="38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Humanity</a:t>
            </a:r>
            <a:endParaRPr lang="en-US" sz="38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0144" y="1124634"/>
            <a:ext cx="1944687" cy="704166"/>
          </a:xfrm>
          <a:prstGeom prst="rect">
            <a:avLst/>
          </a:prstGeom>
          <a:noFill/>
        </p:spPr>
        <p:txBody>
          <a:bodyPr wrap="none" rtlCol="0">
            <a:prstTxWarp prst="textCurveUp">
              <a:avLst>
                <a:gd name="adj" fmla="val 50877"/>
              </a:avLst>
            </a:prstTxWarp>
            <a:spAutoFit/>
          </a:bodyPr>
          <a:lstStyle/>
          <a:p>
            <a:pPr algn="ctr"/>
            <a:r>
              <a:rPr lang="en-US" sz="3600" b="0" dirty="0" smtClean="0">
                <a:ln w="12700">
                  <a:solidFill>
                    <a:srgbClr val="000099"/>
                  </a:solidFill>
                </a:ln>
                <a:solidFill>
                  <a:schemeClr val="bg1"/>
                </a:solidFill>
                <a:effectLst/>
                <a:latin typeface="Impact" pitchFamily="34" charset="0"/>
              </a:rPr>
              <a:t>New World</a:t>
            </a:r>
            <a:endParaRPr lang="en-US" sz="3600" b="0" dirty="0">
              <a:ln w="12700">
                <a:solidFill>
                  <a:srgbClr val="000099"/>
                </a:solidFill>
              </a:ln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 rot="10800000" flipV="1">
            <a:off x="3581400" y="27908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3333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5" name="AutoShape 23"/>
          <p:cNvSpPr>
            <a:spLocks noChangeArrowheads="1"/>
          </p:cNvSpPr>
          <p:nvPr/>
        </p:nvSpPr>
        <p:spPr bwMode="auto">
          <a:xfrm rot="10800000" flipV="1">
            <a:off x="3505200" y="4238625"/>
            <a:ext cx="2171700" cy="285750"/>
          </a:xfrm>
          <a:prstGeom prst="leftArrow">
            <a:avLst>
              <a:gd name="adj1" fmla="val 29593"/>
              <a:gd name="adj2" fmla="val 81067"/>
            </a:avLst>
          </a:prstGeom>
          <a:gradFill rotWithShape="0">
            <a:gsLst>
              <a:gs pos="0">
                <a:srgbClr val="FFFFFF"/>
              </a:gs>
              <a:gs pos="100000">
                <a:srgbClr val="CC99FF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Oval 30"/>
          <p:cNvSpPr>
            <a:spLocks noChangeArrowheads="1"/>
          </p:cNvSpPr>
          <p:nvPr/>
        </p:nvSpPr>
        <p:spPr bwMode="auto">
          <a:xfrm>
            <a:off x="706438" y="3886200"/>
            <a:ext cx="2613025" cy="990600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 w="31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600" b="0" dirty="0" smtClean="0">
              <a:noFill/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3200" b="0" dirty="0" smtClean="0">
                <a:noFill/>
                <a:effectLst/>
                <a:latin typeface="Impact" pitchFamily="34" charset="0"/>
              </a:rPr>
              <a:t>Fallen</a:t>
            </a:r>
            <a:endParaRPr lang="en-US" sz="3200" b="0" dirty="0">
              <a:noFill/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3200" b="0" dirty="0">
                <a:noFill/>
                <a:effectLst/>
                <a:latin typeface="Impact" pitchFamily="34" charset="0"/>
              </a:rPr>
              <a:t>people</a:t>
            </a:r>
          </a:p>
        </p:txBody>
      </p:sp>
      <p:sp>
        <p:nvSpPr>
          <p:cNvPr id="47" name="Oval 31"/>
          <p:cNvSpPr>
            <a:spLocks noChangeArrowheads="1"/>
          </p:cNvSpPr>
          <p:nvPr/>
        </p:nvSpPr>
        <p:spPr bwMode="auto">
          <a:xfrm>
            <a:off x="5943600" y="3886200"/>
            <a:ext cx="2613025" cy="990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"/>
              </a:spcBef>
            </a:pPr>
            <a:endParaRPr lang="en-US" sz="1000" b="0" dirty="0">
              <a:noFill/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  <a:spcBef>
                <a:spcPct val="5000"/>
              </a:spcBef>
            </a:pPr>
            <a:r>
              <a:rPr lang="en-US" sz="3200" b="0" dirty="0">
                <a:noFill/>
                <a:effectLst/>
                <a:latin typeface="Impact" pitchFamily="34" charset="0"/>
              </a:rPr>
              <a:t>Original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</a:pPr>
            <a:r>
              <a:rPr lang="en-US" sz="3200" b="0" dirty="0">
                <a:noFill/>
                <a:effectLst/>
                <a:latin typeface="Impact" pitchFamily="34" charset="0"/>
              </a:rPr>
              <a:t>State</a:t>
            </a:r>
          </a:p>
        </p:txBody>
      </p:sp>
      <p:sp>
        <p:nvSpPr>
          <p:cNvPr id="59" name="AutoShape 33"/>
          <p:cNvSpPr>
            <a:spLocks noChangeArrowheads="1"/>
          </p:cNvSpPr>
          <p:nvPr/>
        </p:nvSpPr>
        <p:spPr bwMode="auto">
          <a:xfrm>
            <a:off x="6164664" y="2280178"/>
            <a:ext cx="2075647" cy="1307045"/>
          </a:xfrm>
          <a:prstGeom prst="roundRect">
            <a:avLst>
              <a:gd name="adj" fmla="val 16667"/>
            </a:avLst>
          </a:prstGeom>
          <a:solidFill>
            <a:srgbClr val="EBFFFF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endParaRPr lang="en-US" sz="1000" b="0" smtClean="0">
              <a:solidFill>
                <a:srgbClr val="0000FF"/>
              </a:solidFill>
              <a:effectLst/>
              <a:latin typeface="Impact" pitchFamily="34" charset="0"/>
            </a:endParaRPr>
          </a:p>
        </p:txBody>
      </p:sp>
      <p:pic>
        <p:nvPicPr>
          <p:cNvPr id="60" name="Picture 59" descr="Picture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85972" y="2247900"/>
            <a:ext cx="2033031" cy="1371600"/>
          </a:xfrm>
          <a:prstGeom prst="roundRect">
            <a:avLst/>
          </a:prstGeom>
          <a:ln w="28575">
            <a:noFill/>
          </a:ln>
        </p:spPr>
      </p:pic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6277125" y="2592777"/>
            <a:ext cx="1850725" cy="681846"/>
          </a:xfrm>
          <a:prstGeom prst="roundRect">
            <a:avLst>
              <a:gd name="adj" fmla="val 16667"/>
            </a:avLst>
          </a:prstGeom>
          <a:noFill/>
          <a:ln w="28575">
            <a:noFill/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4400" b="0" spc="-150" dirty="0" smtClean="0">
                <a:ln w="19050">
                  <a:solidFill>
                    <a:srgbClr val="FFFFFF"/>
                  </a:solidFill>
                </a:ln>
                <a:solidFill>
                  <a:srgbClr val="0000FF">
                    <a:alpha val="80000"/>
                  </a:srgbClr>
                </a:solidFill>
                <a:effectLst/>
                <a:latin typeface="Arial Black" pitchFamily="34" charset="0"/>
              </a:rPr>
              <a:t>Unity</a:t>
            </a:r>
          </a:p>
        </p:txBody>
      </p:sp>
      <p:sp>
        <p:nvSpPr>
          <p:cNvPr id="62" name="Oval 30"/>
          <p:cNvSpPr>
            <a:spLocks noChangeArrowheads="1"/>
          </p:cNvSpPr>
          <p:nvPr/>
        </p:nvSpPr>
        <p:spPr bwMode="auto">
          <a:xfrm>
            <a:off x="739775" y="3886200"/>
            <a:ext cx="2613025" cy="990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FadeRight">
              <a:avLst/>
            </a:prstTxWarp>
          </a:bodyPr>
          <a:lstStyle/>
          <a:p>
            <a:pPr algn="ctr">
              <a:lnSpc>
                <a:spcPct val="80000"/>
              </a:lnSpc>
            </a:pPr>
            <a:endParaRPr lang="en-US" sz="600" b="0" dirty="0" smtClean="0">
              <a:solidFill>
                <a:srgbClr val="4D4D4D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3200" b="0" dirty="0" smtClean="0">
                <a:solidFill>
                  <a:srgbClr val="4D4D4D"/>
                </a:solidFill>
                <a:effectLst/>
                <a:latin typeface="Impact" pitchFamily="34" charset="0"/>
              </a:rPr>
              <a:t>Fallen</a:t>
            </a:r>
            <a:r>
              <a:rPr lang="en-US" sz="3200" b="0" dirty="0">
                <a:solidFill>
                  <a:srgbClr val="4D4D4D"/>
                </a:solidFill>
                <a:effectLst/>
                <a:latin typeface="Impact" pitchFamily="34" charset="0"/>
              </a:rPr>
              <a:t> </a:t>
            </a:r>
            <a:r>
              <a:rPr lang="en-US" sz="3200" b="0" dirty="0" smtClean="0">
                <a:solidFill>
                  <a:srgbClr val="4D4D4D"/>
                </a:solidFill>
                <a:effectLst/>
                <a:latin typeface="Impact" pitchFamily="34" charset="0"/>
              </a:rPr>
              <a:t>people</a:t>
            </a:r>
            <a:endParaRPr lang="en-US" sz="3200" b="0" dirty="0">
              <a:solidFill>
                <a:srgbClr val="4D4D4D"/>
              </a:solidFill>
              <a:effectLst/>
              <a:latin typeface="Impact" pitchFamily="34" charset="0"/>
            </a:endParaRPr>
          </a:p>
        </p:txBody>
      </p:sp>
      <p:sp>
        <p:nvSpPr>
          <p:cNvPr id="63" name="Oval 31"/>
          <p:cNvSpPr>
            <a:spLocks noChangeArrowheads="1"/>
          </p:cNvSpPr>
          <p:nvPr/>
        </p:nvSpPr>
        <p:spPr bwMode="auto">
          <a:xfrm>
            <a:off x="5997575" y="3886200"/>
            <a:ext cx="2613025" cy="990600"/>
          </a:xfrm>
          <a:prstGeom prst="ellipse">
            <a:avLst/>
          </a:prstGeom>
          <a:noFill/>
          <a:ln w="28575">
            <a:noFill/>
            <a:round/>
            <a:headEnd/>
            <a:tailEnd/>
          </a:ln>
          <a:effectLst/>
        </p:spPr>
        <p:txBody>
          <a:bodyPr wrap="none" anchor="ctr">
            <a:prstTxWarp prst="textFadeRight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5000"/>
              </a:spcBef>
            </a:pPr>
            <a:endParaRPr lang="en-US" sz="1000" b="0" dirty="0">
              <a:solidFill>
                <a:srgbClr val="7030A0"/>
              </a:solidFill>
              <a:effectLst/>
              <a:latin typeface="Impact" pitchFamily="34" charset="0"/>
            </a:endParaRPr>
          </a:p>
          <a:p>
            <a:pPr algn="ctr">
              <a:lnSpc>
                <a:spcPct val="80000"/>
              </a:lnSpc>
              <a:spcBef>
                <a:spcPct val="5000"/>
              </a:spcBef>
            </a:pPr>
            <a:r>
              <a:rPr lang="en-US" sz="3200" b="0" dirty="0" smtClean="0">
                <a:solidFill>
                  <a:srgbClr val="7030A0"/>
                </a:solidFill>
                <a:effectLst/>
                <a:latin typeface="Impact" pitchFamily="34" charset="0"/>
              </a:rPr>
              <a:t>Original State</a:t>
            </a:r>
            <a:endParaRPr lang="en-US" sz="3200" b="0" dirty="0">
              <a:solidFill>
                <a:srgbClr val="7030A0"/>
              </a:solidFill>
              <a:effectLst/>
              <a:latin typeface="Impact" pitchFamily="34" charset="0"/>
            </a:endParaRPr>
          </a:p>
        </p:txBody>
      </p:sp>
      <p:grpSp>
        <p:nvGrpSpPr>
          <p:cNvPr id="68" name="Group 40"/>
          <p:cNvGrpSpPr>
            <a:grpSpLocks/>
          </p:cNvGrpSpPr>
          <p:nvPr/>
        </p:nvGrpSpPr>
        <p:grpSpPr bwMode="auto">
          <a:xfrm>
            <a:off x="1066800" y="5851525"/>
            <a:ext cx="7696200" cy="396875"/>
            <a:chOff x="288" y="3446"/>
            <a:chExt cx="4848" cy="250"/>
          </a:xfrm>
          <a:noFill/>
        </p:grpSpPr>
        <p:sp>
          <p:nvSpPr>
            <p:cNvPr id="69" name="Text Box 6"/>
            <p:cNvSpPr txBox="1">
              <a:spLocks noChangeArrowheads="1"/>
            </p:cNvSpPr>
            <p:nvPr/>
          </p:nvSpPr>
          <p:spPr bwMode="auto">
            <a:xfrm>
              <a:off x="288" y="3446"/>
              <a:ext cx="240" cy="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4000" b="0">
                  <a:solidFill>
                    <a:srgbClr val="FFFFFF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70" name="Text Box 15"/>
            <p:cNvSpPr txBox="1">
              <a:spLocks noChangeArrowheads="1"/>
            </p:cNvSpPr>
            <p:nvPr/>
          </p:nvSpPr>
          <p:spPr bwMode="auto">
            <a:xfrm>
              <a:off x="480" y="3462"/>
              <a:ext cx="4656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New Truth should guide </a:t>
              </a:r>
              <a:r>
                <a:rPr lang="en-US" sz="2000" u="sng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fallen people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 to return to their </a:t>
              </a:r>
              <a:r>
                <a:rPr lang="en-US" sz="2000" u="sng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original state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.</a:t>
              </a:r>
            </a:p>
          </p:txBody>
        </p:sp>
      </p:grpSp>
      <p:sp>
        <p:nvSpPr>
          <p:cNvPr id="71" name="AutoShape 31"/>
          <p:cNvSpPr>
            <a:spLocks noChangeArrowheads="1"/>
          </p:cNvSpPr>
          <p:nvPr/>
        </p:nvSpPr>
        <p:spPr bwMode="auto">
          <a:xfrm>
            <a:off x="685800" y="2095500"/>
            <a:ext cx="2654300" cy="16383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85000"/>
              </a:lnSpc>
            </a:pPr>
            <a:endParaRPr lang="en-US" sz="500" b="0" dirty="0" smtClean="0">
              <a:noFill/>
              <a:effectLst/>
              <a:latin typeface="Impact" pitchFamily="34" charset="0"/>
            </a:endParaRP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Religions</a:t>
            </a: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Ideologies</a:t>
            </a:r>
          </a:p>
          <a:p>
            <a:pPr>
              <a:lnSpc>
                <a:spcPct val="85000"/>
              </a:lnSpc>
            </a:pPr>
            <a:r>
              <a:rPr lang="en-US" sz="3600" b="0" dirty="0" smtClean="0">
                <a:noFill/>
                <a:effectLst/>
                <a:latin typeface="Impact" pitchFamily="34" charset="0"/>
              </a:rPr>
              <a:t>Philosophies</a:t>
            </a:r>
            <a:endParaRPr lang="en-US" sz="3600" b="0" dirty="0">
              <a:noFill/>
              <a:effectLst/>
              <a:latin typeface="Impact" pitchFamily="34" charset="0"/>
            </a:endParaRPr>
          </a:p>
        </p:txBody>
      </p:sp>
      <p:pic>
        <p:nvPicPr>
          <p:cNvPr id="72" name="Picture 71" descr="Hammer and sickle - Symbol of Communism.bmp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DE0000"/>
              </a:clrFrom>
              <a:clrTo>
                <a:srgbClr val="D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3098" y="2179698"/>
            <a:ext cx="563502" cy="563502"/>
          </a:xfrm>
          <a:prstGeom prst="rect">
            <a:avLst/>
          </a:prstGeom>
        </p:spPr>
      </p:pic>
      <p:pic>
        <p:nvPicPr>
          <p:cNvPr id="73" name="Picture 72" descr="Buddha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5600" y="2800349"/>
            <a:ext cx="381000" cy="416719"/>
          </a:xfrm>
          <a:prstGeom prst="rect">
            <a:avLst/>
          </a:prstGeom>
        </p:spPr>
      </p:pic>
      <p:pic>
        <p:nvPicPr>
          <p:cNvPr id="74" name="Picture 73" descr="Hinduism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5145" y="3283331"/>
            <a:ext cx="477455" cy="450469"/>
          </a:xfrm>
          <a:prstGeom prst="rect">
            <a:avLst/>
          </a:prstGeom>
        </p:spPr>
      </p:pic>
      <p:pic>
        <p:nvPicPr>
          <p:cNvPr id="75" name="Picture 74" descr="Jewish Star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133600"/>
            <a:ext cx="567434" cy="638117"/>
          </a:xfrm>
          <a:prstGeom prst="rect">
            <a:avLst/>
          </a:prstGeom>
        </p:spPr>
      </p:pic>
      <p:pic>
        <p:nvPicPr>
          <p:cNvPr id="76" name="Picture 75" descr="Religion-CROSS.gif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2286000"/>
            <a:ext cx="409010" cy="671364"/>
          </a:xfrm>
          <a:prstGeom prst="rect">
            <a:avLst/>
          </a:prstGeom>
        </p:spPr>
      </p:pic>
      <p:pic>
        <p:nvPicPr>
          <p:cNvPr id="77" name="Picture 76" descr="Tao.gif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600" y="2209800"/>
            <a:ext cx="489092" cy="508124"/>
          </a:xfrm>
          <a:prstGeom prst="rect">
            <a:avLst/>
          </a:prstGeom>
        </p:spPr>
      </p:pic>
      <p:pic>
        <p:nvPicPr>
          <p:cNvPr id="78" name="Picture 77" descr="Platon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3756" y="3292660"/>
            <a:ext cx="414199" cy="441140"/>
          </a:xfrm>
          <a:prstGeom prst="rect">
            <a:avLst/>
          </a:prstGeom>
        </p:spPr>
      </p:pic>
      <p:pic>
        <p:nvPicPr>
          <p:cNvPr id="79" name="Picture 78" descr="Islam.gif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999" y="3019918"/>
            <a:ext cx="479573" cy="485282"/>
          </a:xfrm>
          <a:prstGeom prst="rect">
            <a:avLst/>
          </a:prstGeom>
        </p:spPr>
      </p:pic>
      <p:pic>
        <p:nvPicPr>
          <p:cNvPr id="80" name="Picture 79" descr="Aristotle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tretch>
            <a:fillRect/>
          </a:stretch>
        </p:blipFill>
        <p:spPr>
          <a:xfrm>
            <a:off x="2299159" y="3440388"/>
            <a:ext cx="215441" cy="293412"/>
          </a:xfrm>
          <a:prstGeom prst="rect">
            <a:avLst/>
          </a:prstGeom>
        </p:spPr>
      </p:pic>
      <p:pic>
        <p:nvPicPr>
          <p:cNvPr id="81" name="Picture 80" descr="Confucius 1.gif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3263240"/>
            <a:ext cx="381000" cy="470560"/>
          </a:xfrm>
          <a:prstGeom prst="rect">
            <a:avLst/>
          </a:prstGeom>
        </p:spPr>
      </p:pic>
      <p:grpSp>
        <p:nvGrpSpPr>
          <p:cNvPr id="82" name="Group 57"/>
          <p:cNvGrpSpPr/>
          <p:nvPr/>
        </p:nvGrpSpPr>
        <p:grpSpPr>
          <a:xfrm>
            <a:off x="762000" y="2133600"/>
            <a:ext cx="2514601" cy="1600200"/>
            <a:chOff x="914399" y="2286000"/>
            <a:chExt cx="2514601" cy="1600200"/>
          </a:xfrm>
        </p:grpSpPr>
        <p:pic>
          <p:nvPicPr>
            <p:cNvPr id="83" name="Picture 82" descr="Hammer and sickle - Symbol of Communism.bmp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DE0000"/>
                </a:clrFrom>
                <a:clrTo>
                  <a:srgbClr val="DE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65498" y="2332098"/>
              <a:ext cx="563502" cy="563502"/>
            </a:xfrm>
            <a:prstGeom prst="rect">
              <a:avLst/>
            </a:prstGeom>
          </p:spPr>
        </p:pic>
        <p:pic>
          <p:nvPicPr>
            <p:cNvPr id="84" name="Picture 83" descr="Buddha.gif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48000" y="2952749"/>
              <a:ext cx="381000" cy="416719"/>
            </a:xfrm>
            <a:prstGeom prst="rect">
              <a:avLst/>
            </a:prstGeom>
          </p:spPr>
        </p:pic>
        <p:pic>
          <p:nvPicPr>
            <p:cNvPr id="85" name="Picture 84" descr="Hinduism.gif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7545" y="3435731"/>
              <a:ext cx="477455" cy="450469"/>
            </a:xfrm>
            <a:prstGeom prst="rect">
              <a:avLst/>
            </a:prstGeom>
          </p:spPr>
        </p:pic>
        <p:pic>
          <p:nvPicPr>
            <p:cNvPr id="86" name="Picture 85" descr="Jewish Star.gif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4000" y="2286000"/>
              <a:ext cx="567434" cy="638117"/>
            </a:xfrm>
            <a:prstGeom prst="rect">
              <a:avLst/>
            </a:prstGeom>
          </p:spPr>
        </p:pic>
        <p:pic>
          <p:nvPicPr>
            <p:cNvPr id="87" name="Picture 86" descr="Religion-CROSS.gif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0600" y="2438400"/>
              <a:ext cx="409010" cy="671364"/>
            </a:xfrm>
            <a:prstGeom prst="rect">
              <a:avLst/>
            </a:prstGeom>
          </p:spPr>
        </p:pic>
        <p:pic>
          <p:nvPicPr>
            <p:cNvPr id="88" name="Picture 87" descr="Tao.gif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6000" y="2362200"/>
              <a:ext cx="489092" cy="508124"/>
            </a:xfrm>
            <a:prstGeom prst="rect">
              <a:avLst/>
            </a:prstGeom>
          </p:spPr>
        </p:pic>
        <p:pic>
          <p:nvPicPr>
            <p:cNvPr id="89" name="Picture 88" descr="Platon.jp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96156" y="3445060"/>
              <a:ext cx="414199" cy="441140"/>
            </a:xfrm>
            <a:prstGeom prst="rect">
              <a:avLst/>
            </a:prstGeom>
          </p:spPr>
        </p:pic>
        <p:pic>
          <p:nvPicPr>
            <p:cNvPr id="90" name="Picture 89" descr="Islam.gif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399" y="3172318"/>
              <a:ext cx="479573" cy="485282"/>
            </a:xfrm>
            <a:prstGeom prst="rect">
              <a:avLst/>
            </a:prstGeom>
          </p:spPr>
        </p:pic>
        <p:pic>
          <p:nvPicPr>
            <p:cNvPr id="91" name="Picture 90" descr="Aristotle.jpg"/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0000"/>
            </a:blip>
            <a:stretch>
              <a:fillRect/>
            </a:stretch>
          </p:blipFill>
          <p:spPr>
            <a:xfrm>
              <a:off x="2451559" y="3592788"/>
              <a:ext cx="215441" cy="293412"/>
            </a:xfrm>
            <a:prstGeom prst="rect">
              <a:avLst/>
            </a:prstGeom>
          </p:spPr>
        </p:pic>
        <p:pic>
          <p:nvPicPr>
            <p:cNvPr id="92" name="Picture 91" descr="Confucius 1.gif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95600" y="3415640"/>
              <a:ext cx="381000" cy="470560"/>
            </a:xfrm>
            <a:prstGeom prst="rect">
              <a:avLst/>
            </a:prstGeom>
          </p:spPr>
        </p:pic>
      </p:grpSp>
      <p:sp>
        <p:nvSpPr>
          <p:cNvPr id="93" name="AutoShape 31"/>
          <p:cNvSpPr>
            <a:spLocks noChangeArrowheads="1"/>
          </p:cNvSpPr>
          <p:nvPr/>
        </p:nvSpPr>
        <p:spPr bwMode="auto">
          <a:xfrm>
            <a:off x="1212850" y="2286000"/>
            <a:ext cx="1600200" cy="12192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Religions</a:t>
            </a:r>
          </a:p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Ideologies</a:t>
            </a:r>
          </a:p>
          <a:p>
            <a:pPr algn="ctr">
              <a:lnSpc>
                <a:spcPts val="3200"/>
              </a:lnSpc>
            </a:pPr>
            <a:r>
              <a:rPr lang="en-US" sz="2800" spc="-150" dirty="0" smtClean="0">
                <a:ln w="12700">
                  <a:solidFill>
                    <a:srgbClr val="000066"/>
                  </a:solidFill>
                </a:ln>
                <a:solidFill>
                  <a:srgbClr val="FFFFFF"/>
                </a:solidFill>
                <a:effectLst/>
                <a:latin typeface="Arial Black" pitchFamily="34" charset="0"/>
                <a:cs typeface="Arial" pitchFamily="34" charset="0"/>
              </a:rPr>
              <a:t>Philosophies</a:t>
            </a:r>
            <a:endParaRPr lang="en-US" sz="2800" spc="-150" dirty="0">
              <a:ln w="12700">
                <a:solidFill>
                  <a:srgbClr val="000066"/>
                </a:solidFill>
              </a:ln>
              <a:solidFill>
                <a:srgbClr val="FFFF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 autoUpdateAnimBg="0"/>
      <p:bldP spid="47" grpId="0" animBg="1" autoUpdateAnimBg="0"/>
      <p:bldP spid="62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2007p1 0 - INTRO - OneHourLectureSlidesh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76400" y="5619750"/>
            <a:ext cx="5867400" cy="912813"/>
            <a:chOff x="-288" y="3445"/>
            <a:chExt cx="3696" cy="575"/>
          </a:xfrm>
        </p:grpSpPr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-288" y="3445"/>
              <a:ext cx="2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4000" b="0">
                  <a:solidFill>
                    <a:srgbClr val="FFFFFF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rgbClr val="FFFFFF"/>
                </a:solidFill>
                <a:effectLst/>
              </a:endParaRPr>
            </a:p>
          </p:txBody>
        </p:sp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-96" y="3467"/>
              <a:ext cx="3504" cy="5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God has sent one person to this earth to resolve the fundamental problems of human life and the universe. His name is </a:t>
              </a:r>
              <a:r>
                <a:rPr lang="en-US" sz="2000" u="sng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Rev. Sun </a:t>
              </a:r>
              <a:r>
                <a:rPr lang="en-US" sz="2000" u="sng" dirty="0" err="1">
                  <a:solidFill>
                    <a:srgbClr val="FFFFFF"/>
                  </a:solidFill>
                  <a:effectLst/>
                  <a:latin typeface="Arial Narrow" pitchFamily="34" charset="0"/>
                </a:rPr>
                <a:t>Myung</a:t>
              </a:r>
              <a:r>
                <a:rPr lang="en-US" sz="2000" u="sng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2000" u="sng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Moon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.</a:t>
              </a:r>
              <a:endParaRPr lang="en-US" sz="1800" b="0" u="sng" dirty="0">
                <a:solidFill>
                  <a:srgbClr val="FFFFFF"/>
                </a:solidFill>
                <a:effectLst/>
              </a:endParaRPr>
            </a:p>
          </p:txBody>
        </p:sp>
      </p:grpSp>
      <p:pic>
        <p:nvPicPr>
          <p:cNvPr id="8" name="Picture 137" descr="アボジ~we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1601" y="304800"/>
            <a:ext cx="3773799" cy="4876800"/>
          </a:xfrm>
          <a:prstGeom prst="rect">
            <a:avLst/>
          </a:prstGeom>
          <a:solidFill>
            <a:schemeClr val="accent1"/>
          </a:solidFill>
          <a:ln w="3175">
            <a:solidFill>
              <a:srgbClr val="CDCDFF"/>
            </a:solidFill>
            <a:miter lim="800000"/>
            <a:headEnd/>
            <a:tailEnd/>
          </a:ln>
        </p:spPr>
      </p:pic>
      <p:sp>
        <p:nvSpPr>
          <p:cNvPr id="36" name="Text Box 3"/>
          <p:cNvSpPr txBox="1">
            <a:spLocks noChangeArrowheads="1"/>
          </p:cNvSpPr>
          <p:nvPr/>
        </p:nvSpPr>
        <p:spPr bwMode="auto">
          <a:xfrm>
            <a:off x="914400" y="2351088"/>
            <a:ext cx="388620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2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>
                <a:ln w="3175">
                  <a:solidFill>
                    <a:schemeClr val="bg1"/>
                  </a:solidFill>
                </a:ln>
                <a:solidFill>
                  <a:srgbClr val="4E4E76"/>
                </a:solidFill>
                <a:effectLst>
                  <a:outerShdw dist="12700" dir="2400000" algn="ctr" rotWithShape="0">
                    <a:schemeClr val="bg1"/>
                  </a:outerShdw>
                </a:effectLst>
                <a:latin typeface="Arial Black" pitchFamily="34" charset="0"/>
              </a:rPr>
              <a:t>Reverend</a:t>
            </a:r>
          </a:p>
          <a:p>
            <a:pPr>
              <a:lnSpc>
                <a:spcPct val="90000"/>
              </a:lnSpc>
            </a:pPr>
            <a:r>
              <a:rPr lang="en-US" sz="4800" dirty="0">
                <a:ln w="3175">
                  <a:solidFill>
                    <a:schemeClr val="bg1"/>
                  </a:solidFill>
                </a:ln>
                <a:solidFill>
                  <a:srgbClr val="4E4E76"/>
                </a:solidFill>
                <a:effectLst>
                  <a:outerShdw dist="12700" dir="2400000" algn="ctr" rotWithShape="0">
                    <a:schemeClr val="bg1"/>
                  </a:outerShdw>
                </a:effectLst>
                <a:latin typeface="Arial Black" pitchFamily="34" charset="0"/>
              </a:rPr>
              <a:t>Sun </a:t>
            </a:r>
            <a:r>
              <a:rPr lang="en-US" sz="4800" dirty="0" err="1">
                <a:ln w="3175">
                  <a:solidFill>
                    <a:schemeClr val="bg1"/>
                  </a:solidFill>
                </a:ln>
                <a:solidFill>
                  <a:srgbClr val="4E4E76"/>
                </a:solidFill>
                <a:effectLst>
                  <a:outerShdw dist="12700" dir="2400000" algn="ctr" rotWithShape="0">
                    <a:schemeClr val="bg1"/>
                  </a:outerShdw>
                </a:effectLst>
                <a:latin typeface="Arial Black" pitchFamily="34" charset="0"/>
              </a:rPr>
              <a:t>Myung</a:t>
            </a:r>
            <a:r>
              <a:rPr lang="en-US" sz="4800" dirty="0">
                <a:ln w="3175">
                  <a:solidFill>
                    <a:schemeClr val="bg1"/>
                  </a:solidFill>
                </a:ln>
                <a:solidFill>
                  <a:srgbClr val="4E4E76"/>
                </a:solidFill>
                <a:effectLst>
                  <a:outerShdw dist="12700" dir="2400000" algn="ctr" rotWithShape="0">
                    <a:schemeClr val="bg1"/>
                  </a:outerShdw>
                </a:effectLst>
                <a:latin typeface="Arial Black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4800" dirty="0">
                <a:ln w="3175">
                  <a:solidFill>
                    <a:schemeClr val="bg1"/>
                  </a:solidFill>
                </a:ln>
                <a:solidFill>
                  <a:srgbClr val="4E4E76"/>
                </a:solidFill>
                <a:effectLst>
                  <a:outerShdw dist="12700" dir="2400000" algn="ctr" rotWithShape="0">
                    <a:schemeClr val="bg1"/>
                  </a:outerShdw>
                </a:effectLst>
                <a:latin typeface="Arial Black" pitchFamily="34" charset="0"/>
              </a:rPr>
              <a:t>Moon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Text Box 2"/>
          <p:cNvSpPr txBox="1">
            <a:spLocks noChangeArrowheads="1"/>
          </p:cNvSpPr>
          <p:nvPr/>
        </p:nvSpPr>
        <p:spPr bwMode="auto">
          <a:xfrm>
            <a:off x="1581150" y="1998663"/>
            <a:ext cx="5905500" cy="11366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effectLst/>
                <a:latin typeface="Eurostile" pitchFamily="34" charset="0"/>
              </a:rPr>
              <a:t>For more information visit our website</a:t>
            </a:r>
          </a:p>
        </p:txBody>
      </p:sp>
      <p:sp>
        <p:nvSpPr>
          <p:cNvPr id="750595" name="Text Box 3"/>
          <p:cNvSpPr txBox="1">
            <a:spLocks noChangeArrowheads="1"/>
          </p:cNvSpPr>
          <p:nvPr/>
        </p:nvSpPr>
        <p:spPr bwMode="auto">
          <a:xfrm>
            <a:off x="533400" y="3632200"/>
            <a:ext cx="8001000" cy="787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4800" dirty="0">
                <a:solidFill>
                  <a:srgbClr val="FFFFEF"/>
                </a:solidFill>
                <a:effectLst/>
                <a:latin typeface="Arial Narrow" pitchFamily="34" charset="0"/>
              </a:rPr>
              <a:t>http://www.unificationstudy.com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5C5FF"/>
            </a:gs>
            <a:gs pos="50000">
              <a:schemeClr val="bg1"/>
            </a:gs>
            <a:gs pos="100000">
              <a:srgbClr val="C5C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Text Box 2"/>
          <p:cNvSpPr txBox="1">
            <a:spLocks noChangeArrowheads="1"/>
          </p:cNvSpPr>
          <p:nvPr/>
        </p:nvSpPr>
        <p:spPr bwMode="auto">
          <a:xfrm>
            <a:off x="609600" y="2574925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in Wide" pitchFamily="2" charset="0"/>
              </a:rPr>
              <a:t>presents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6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C5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3250" name="Picture 2" descr="Exposition to DP red edition"/>
          <p:cNvPicPr>
            <a:picLocks noChangeAspect="1" noChangeArrowheads="1"/>
          </p:cNvPicPr>
          <p:nvPr/>
        </p:nvPicPr>
        <p:blipFill>
          <a:blip r:embed="rId3" cstate="print"/>
          <a:srcRect r="4315"/>
          <a:stretch>
            <a:fillRect/>
          </a:stretch>
        </p:blipFill>
        <p:spPr bwMode="auto">
          <a:xfrm>
            <a:off x="2263775" y="304800"/>
            <a:ext cx="4618038" cy="6248400"/>
          </a:xfrm>
          <a:prstGeom prst="rect">
            <a:avLst/>
          </a:prstGeom>
          <a:noFill/>
        </p:spPr>
      </p:pic>
      <p:sp>
        <p:nvSpPr>
          <p:cNvPr id="693251" name="WordArt 3"/>
          <p:cNvSpPr>
            <a:spLocks noChangeArrowheads="1" noChangeShapeType="1" noTextEdit="1"/>
          </p:cNvSpPr>
          <p:nvPr/>
        </p:nvSpPr>
        <p:spPr bwMode="auto">
          <a:xfrm>
            <a:off x="457200" y="914400"/>
            <a:ext cx="82296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rgbClr val="0000CC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25400" dir="2700000" algn="ctr" rotWithShape="0">
                    <a:schemeClr val="bg1"/>
                  </a:outerShdw>
                </a:effectLst>
                <a:latin typeface="Impact"/>
              </a:rPr>
              <a:t>A Slide Show Presentation</a:t>
            </a:r>
          </a:p>
          <a:p>
            <a:pPr algn="ctr"/>
            <a:r>
              <a:rPr lang="en-US" sz="3600" kern="10" dirty="0">
                <a:ln w="38100">
                  <a:solidFill>
                    <a:srgbClr val="0000CC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25400" dir="2700000" algn="ctr" rotWithShape="0">
                    <a:schemeClr val="bg1"/>
                  </a:outerShdw>
                </a:effectLst>
                <a:latin typeface="Impact"/>
              </a:rPr>
              <a:t>of the Divine Principle</a:t>
            </a:r>
          </a:p>
        </p:txBody>
      </p:sp>
      <p:sp>
        <p:nvSpPr>
          <p:cNvPr id="693252" name="WordArt 4"/>
          <p:cNvSpPr>
            <a:spLocks noChangeArrowheads="1" noChangeShapeType="1" noTextEdit="1"/>
          </p:cNvSpPr>
          <p:nvPr/>
        </p:nvSpPr>
        <p:spPr bwMode="auto">
          <a:xfrm>
            <a:off x="2933700" y="4495800"/>
            <a:ext cx="33147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rgbClr val="FFFFCC"/>
                  </a:solidFill>
                  <a:round/>
                  <a:headEnd/>
                  <a:tailEnd/>
                </a:ln>
                <a:solidFill>
                  <a:srgbClr val="BC1049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- Red Part -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3251" grpId="0" animBg="1"/>
      <p:bldP spid="6932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5C5FF"/>
            </a:gs>
            <a:gs pos="50000">
              <a:schemeClr val="bg1"/>
            </a:gs>
            <a:gs pos="100000">
              <a:srgbClr val="C5C5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5" name="Oval 3"/>
          <p:cNvSpPr>
            <a:spLocks noChangeArrowheads="1"/>
          </p:cNvSpPr>
          <p:nvPr/>
        </p:nvSpPr>
        <p:spPr bwMode="auto">
          <a:xfrm>
            <a:off x="838200" y="2057400"/>
            <a:ext cx="7467600" cy="28956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66FFFF"/>
              </a:gs>
            </a:gsLst>
            <a:lin ang="2700000" scaled="1"/>
          </a:gradFill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694276" name="WordArt 4"/>
          <p:cNvSpPr>
            <a:spLocks noChangeArrowheads="1" noChangeShapeType="1" noTextEdit="1"/>
          </p:cNvSpPr>
          <p:nvPr/>
        </p:nvSpPr>
        <p:spPr bwMode="auto">
          <a:xfrm>
            <a:off x="1600200" y="2935288"/>
            <a:ext cx="5943600" cy="1103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rgbClr val="0000CC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Introduction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275" grpId="1" animBg="1"/>
      <p:bldP spid="6942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241" name="Rectangle 201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3333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2" name="Group 206"/>
          <p:cNvGrpSpPr>
            <a:grpSpLocks/>
          </p:cNvGrpSpPr>
          <p:nvPr/>
        </p:nvGrpSpPr>
        <p:grpSpPr bwMode="auto">
          <a:xfrm>
            <a:off x="131763" y="152400"/>
            <a:ext cx="3332162" cy="579438"/>
            <a:chOff x="83" y="192"/>
            <a:chExt cx="2099" cy="365"/>
          </a:xfrm>
        </p:grpSpPr>
        <p:sp>
          <p:nvSpPr>
            <p:cNvPr id="727247" name="Text Box 207"/>
            <p:cNvSpPr txBox="1">
              <a:spLocks noChangeArrowheads="1"/>
            </p:cNvSpPr>
            <p:nvPr/>
          </p:nvSpPr>
          <p:spPr bwMode="auto">
            <a:xfrm>
              <a:off x="384" y="192"/>
              <a:ext cx="179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striving</a:t>
              </a:r>
            </a:p>
          </p:txBody>
        </p:sp>
        <p:sp>
          <p:nvSpPr>
            <p:cNvPr id="727248" name="Text Box 208"/>
            <p:cNvSpPr txBox="1">
              <a:spLocks noChangeArrowheads="1"/>
            </p:cNvSpPr>
            <p:nvPr/>
          </p:nvSpPr>
          <p:spPr bwMode="auto">
            <a:xfrm>
              <a:off x="83" y="192"/>
              <a:ext cx="5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(1)</a:t>
              </a:r>
            </a:p>
          </p:txBody>
        </p:sp>
      </p:grpSp>
      <p:grpSp>
        <p:nvGrpSpPr>
          <p:cNvPr id="3" name="Group 237"/>
          <p:cNvGrpSpPr>
            <a:grpSpLocks/>
          </p:cNvGrpSpPr>
          <p:nvPr/>
        </p:nvGrpSpPr>
        <p:grpSpPr bwMode="auto">
          <a:xfrm>
            <a:off x="914400" y="5591175"/>
            <a:ext cx="7543800" cy="474663"/>
            <a:chOff x="576" y="3522"/>
            <a:chExt cx="4752" cy="299"/>
          </a:xfrm>
        </p:grpSpPr>
        <p:sp>
          <p:nvSpPr>
            <p:cNvPr id="727261" name="Text Box 221"/>
            <p:cNvSpPr txBox="1">
              <a:spLocks noChangeArrowheads="1"/>
            </p:cNvSpPr>
            <p:nvPr/>
          </p:nvSpPr>
          <p:spPr bwMode="auto">
            <a:xfrm>
              <a:off x="768" y="3522"/>
              <a:ext cx="4560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Everyone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is struggling to attain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happiness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avoid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misfortune</a:t>
              </a:r>
              <a:r>
                <a:rPr lang="en-US" sz="28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1600" b="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</a:t>
              </a:r>
              <a:r>
                <a:rPr lang="en-US" sz="1600" b="0" dirty="0" smtClean="0">
                  <a:solidFill>
                    <a:schemeClr val="bg1"/>
                  </a:solidFill>
                  <a:effectLst/>
                  <a:latin typeface="Arial Narrow" pitchFamily="34" charset="0"/>
                </a:rPr>
                <a:t>1</a:t>
              </a:r>
              <a:r>
                <a:rPr lang="en-US" sz="1600" b="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). </a:t>
              </a:r>
              <a:endParaRPr lang="en-US" sz="1600" b="0" u="sng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727272" name="Text Box 232"/>
            <p:cNvSpPr txBox="1">
              <a:spLocks noChangeArrowheads="1"/>
            </p:cNvSpPr>
            <p:nvPr/>
          </p:nvSpPr>
          <p:spPr bwMode="auto">
            <a:xfrm>
              <a:off x="576" y="3552"/>
              <a:ext cx="1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4" name="Group 238"/>
          <p:cNvGrpSpPr>
            <a:grpSpLocks/>
          </p:cNvGrpSpPr>
          <p:nvPr/>
        </p:nvGrpSpPr>
        <p:grpSpPr bwMode="auto">
          <a:xfrm>
            <a:off x="893763" y="6096000"/>
            <a:ext cx="5070475" cy="396875"/>
            <a:chOff x="563" y="3840"/>
            <a:chExt cx="3194" cy="250"/>
          </a:xfrm>
        </p:grpSpPr>
        <p:sp>
          <p:nvSpPr>
            <p:cNvPr id="727266" name="Text Box 226"/>
            <p:cNvSpPr txBox="1">
              <a:spLocks noChangeArrowheads="1"/>
            </p:cNvSpPr>
            <p:nvPr/>
          </p:nvSpPr>
          <p:spPr bwMode="auto">
            <a:xfrm>
              <a:off x="768" y="3840"/>
              <a:ext cx="298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People feel joy when their desires are fulfilled.</a:t>
              </a:r>
            </a:p>
          </p:txBody>
        </p:sp>
        <p:sp>
          <p:nvSpPr>
            <p:cNvPr id="727273" name="Text Box 233"/>
            <p:cNvSpPr txBox="1">
              <a:spLocks noChangeArrowheads="1"/>
            </p:cNvSpPr>
            <p:nvPr/>
          </p:nvSpPr>
          <p:spPr bwMode="auto">
            <a:xfrm>
              <a:off x="563" y="384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8" name="AutoShape 203"/>
          <p:cNvSpPr>
            <a:spLocks noChangeArrowheads="1"/>
          </p:cNvSpPr>
          <p:nvPr/>
        </p:nvSpPr>
        <p:spPr bwMode="auto">
          <a:xfrm flipH="1">
            <a:off x="5715000" y="2628900"/>
            <a:ext cx="914400" cy="381000"/>
          </a:xfrm>
          <a:prstGeom prst="leftArrow">
            <a:avLst>
              <a:gd name="adj1" fmla="val 50000"/>
              <a:gd name="adj2" fmla="val 60000"/>
            </a:avLst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Oval 202"/>
          <p:cNvSpPr>
            <a:spLocks noChangeArrowheads="1"/>
          </p:cNvSpPr>
          <p:nvPr/>
        </p:nvSpPr>
        <p:spPr bwMode="auto">
          <a:xfrm>
            <a:off x="152400" y="2362200"/>
            <a:ext cx="2209800" cy="914400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solidFill>
                  <a:srgbClr val="0000FF"/>
                </a:solidFill>
                <a:effectLst/>
                <a:latin typeface="Arial Black" pitchFamily="34" charset="0"/>
              </a:rPr>
              <a:t>Happiness</a:t>
            </a:r>
          </a:p>
        </p:txBody>
      </p:sp>
      <p:sp>
        <p:nvSpPr>
          <p:cNvPr id="20" name="AutoShape 203"/>
          <p:cNvSpPr>
            <a:spLocks noChangeArrowheads="1"/>
          </p:cNvSpPr>
          <p:nvPr/>
        </p:nvSpPr>
        <p:spPr bwMode="auto">
          <a:xfrm>
            <a:off x="2438400" y="2628900"/>
            <a:ext cx="914400" cy="381000"/>
          </a:xfrm>
          <a:prstGeom prst="leftArrow">
            <a:avLst>
              <a:gd name="adj1" fmla="val 50000"/>
              <a:gd name="adj2" fmla="val 60000"/>
            </a:avLst>
          </a:prstGeom>
          <a:solidFill>
            <a:srgbClr val="FFFF00"/>
          </a:solidFill>
          <a:ln w="28575">
            <a:solidFill>
              <a:srgbClr val="2929A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Oval 204"/>
          <p:cNvSpPr>
            <a:spLocks noChangeArrowheads="1"/>
          </p:cNvSpPr>
          <p:nvPr/>
        </p:nvSpPr>
        <p:spPr bwMode="auto">
          <a:xfrm>
            <a:off x="6705600" y="2362200"/>
            <a:ext cx="2209800" cy="914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Misfortune</a:t>
            </a:r>
          </a:p>
        </p:txBody>
      </p:sp>
      <p:pic>
        <p:nvPicPr>
          <p:cNvPr id="28" name="Picture 27" descr="People in color copy 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5772" y="914400"/>
            <a:ext cx="2852455" cy="3622544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ffectLst/>
        </p:spPr>
      </p:pic>
      <p:grpSp>
        <p:nvGrpSpPr>
          <p:cNvPr id="29" name="Group 18"/>
          <p:cNvGrpSpPr/>
          <p:nvPr/>
        </p:nvGrpSpPr>
        <p:grpSpPr>
          <a:xfrm>
            <a:off x="5791200" y="2603804"/>
            <a:ext cx="526976" cy="431193"/>
            <a:chOff x="5919452" y="3148112"/>
            <a:chExt cx="684006" cy="559681"/>
          </a:xfrm>
        </p:grpSpPr>
        <p:sp>
          <p:nvSpPr>
            <p:cNvPr id="30" name="Line 41"/>
            <p:cNvSpPr>
              <a:spLocks noChangeShapeType="1"/>
            </p:cNvSpPr>
            <p:nvPr/>
          </p:nvSpPr>
          <p:spPr bwMode="auto">
            <a:xfrm rot="20860037" flipH="1">
              <a:off x="5919452" y="3150207"/>
              <a:ext cx="649578" cy="55758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 rot="718765">
              <a:off x="5958601" y="3148112"/>
              <a:ext cx="644857" cy="55840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422358" y="4343400"/>
            <a:ext cx="2299284" cy="631686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en-US" sz="4000" dirty="0" smtClean="0">
                <a:solidFill>
                  <a:srgbClr val="5B00E2"/>
                </a:solidFill>
                <a:effectLst/>
                <a:latin typeface="Arial Black" pitchFamily="34" charset="0"/>
              </a:rPr>
              <a:t>Desires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 autoUpdateAnimBg="0"/>
      <p:bldP spid="20" grpId="0" animBg="1"/>
      <p:bldP spid="21" grpId="0" animBg="1" autoUpdateAnimBg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FFFF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pSp>
        <p:nvGrpSpPr>
          <p:cNvPr id="9" name="Group 61"/>
          <p:cNvGrpSpPr>
            <a:grpSpLocks/>
          </p:cNvGrpSpPr>
          <p:nvPr/>
        </p:nvGrpSpPr>
        <p:grpSpPr bwMode="auto">
          <a:xfrm>
            <a:off x="1220788" y="5562600"/>
            <a:ext cx="6704012" cy="962025"/>
            <a:chOff x="720" y="3504"/>
            <a:chExt cx="4223" cy="606"/>
          </a:xfrm>
        </p:grpSpPr>
        <p:sp>
          <p:nvSpPr>
            <p:cNvPr id="430116" name="Text Box 36"/>
            <p:cNvSpPr txBox="1">
              <a:spLocks noChangeArrowheads="1"/>
            </p:cNvSpPr>
            <p:nvPr/>
          </p:nvSpPr>
          <p:spPr bwMode="auto">
            <a:xfrm>
              <a:off x="720" y="3504"/>
              <a:ext cx="24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4000" b="0" dirty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30138" name="Text Box 58"/>
            <p:cNvSpPr txBox="1">
              <a:spLocks noChangeArrowheads="1"/>
            </p:cNvSpPr>
            <p:nvPr/>
          </p:nvSpPr>
          <p:spPr bwMode="auto">
            <a:xfrm>
              <a:off x="912" y="3533"/>
              <a:ext cx="4031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Within the self-same individual are two opposing inclinations:  the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original mind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that desires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goodness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the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evil mind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that desires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wickedness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1600" b="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2).</a:t>
              </a:r>
              <a:endParaRPr lang="en-U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</p:grpSp>
      <p:pic>
        <p:nvPicPr>
          <p:cNvPr id="31" name="Picture 29" descr="A man with two heads fighting himself, like Paul in Romans 7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24200" y="668157"/>
            <a:ext cx="2819400" cy="4437243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 Box 140"/>
          <p:cNvSpPr txBox="1">
            <a:spLocks noChangeArrowheads="1"/>
          </p:cNvSpPr>
          <p:nvPr/>
        </p:nvSpPr>
        <p:spPr bwMode="auto">
          <a:xfrm>
            <a:off x="4572000" y="2337780"/>
            <a:ext cx="756937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 dirty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Evil</a:t>
            </a:r>
          </a:p>
          <a:p>
            <a:pPr algn="ctr">
              <a:lnSpc>
                <a:spcPct val="80000"/>
              </a:lnSpc>
            </a:pPr>
            <a:r>
              <a:rPr lang="en-US" sz="2200" b="0" dirty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Mind</a:t>
            </a:r>
          </a:p>
        </p:txBody>
      </p:sp>
      <p:sp>
        <p:nvSpPr>
          <p:cNvPr id="39" name="Text Box 146"/>
          <p:cNvSpPr txBox="1">
            <a:spLocks noChangeArrowheads="1"/>
          </p:cNvSpPr>
          <p:nvPr/>
        </p:nvSpPr>
        <p:spPr bwMode="auto">
          <a:xfrm>
            <a:off x="3386979" y="2337780"/>
            <a:ext cx="1106392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 dirty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Original</a:t>
            </a:r>
          </a:p>
          <a:p>
            <a:pPr algn="ctr">
              <a:lnSpc>
                <a:spcPct val="80000"/>
              </a:lnSpc>
            </a:pPr>
            <a:r>
              <a:rPr lang="en-US" sz="2200" dirty="0" smtClean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 Mind</a:t>
            </a:r>
            <a:endParaRPr lang="en-US" sz="2200" dirty="0">
              <a:ln>
                <a:solidFill>
                  <a:srgbClr val="FFFFFF"/>
                </a:solidFill>
              </a:ln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2358" y="4626114"/>
            <a:ext cx="2299284" cy="631686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en-US" sz="4000" dirty="0" smtClean="0">
                <a:solidFill>
                  <a:srgbClr val="5B00E2"/>
                </a:solidFill>
                <a:effectLst/>
                <a:latin typeface="Arial Black" pitchFamily="34" charset="0"/>
              </a:rPr>
              <a:t>Inclinations</a:t>
            </a:r>
          </a:p>
        </p:txBody>
      </p:sp>
      <p:grpSp>
        <p:nvGrpSpPr>
          <p:cNvPr id="41" name="Group 46"/>
          <p:cNvGrpSpPr>
            <a:grpSpLocks/>
          </p:cNvGrpSpPr>
          <p:nvPr/>
        </p:nvGrpSpPr>
        <p:grpSpPr bwMode="auto">
          <a:xfrm>
            <a:off x="5562600" y="2197100"/>
            <a:ext cx="1881188" cy="774700"/>
            <a:chOff x="3552" y="1192"/>
            <a:chExt cx="1185" cy="488"/>
          </a:xfrm>
        </p:grpSpPr>
        <p:sp>
          <p:nvSpPr>
            <p:cNvPr id="42" name="AutoShape 17"/>
            <p:cNvSpPr>
              <a:spLocks noChangeArrowheads="1"/>
            </p:cNvSpPr>
            <p:nvPr/>
          </p:nvSpPr>
          <p:spPr bwMode="auto">
            <a:xfrm>
              <a:off x="355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3" name="Text Box 18"/>
            <p:cNvSpPr txBox="1">
              <a:spLocks noChangeArrowheads="1"/>
            </p:cNvSpPr>
            <p:nvPr/>
          </p:nvSpPr>
          <p:spPr bwMode="auto">
            <a:xfrm>
              <a:off x="3863" y="1192"/>
              <a:ext cx="874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effectLst/>
                  <a:latin typeface="Impact" pitchFamily="34" charset="0"/>
                </a:rPr>
                <a:t>Wicked-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effectLst/>
                  <a:latin typeface="Impact" pitchFamily="34" charset="0"/>
                </a:rPr>
                <a:t>ness</a:t>
              </a:r>
              <a:endParaRPr lang="en-US" sz="2800" b="0" dirty="0">
                <a:effectLst/>
                <a:latin typeface="Impact" pitchFamily="34" charset="0"/>
              </a:endParaRPr>
            </a:p>
          </p:txBody>
        </p:sp>
      </p:grpSp>
      <p:grpSp>
        <p:nvGrpSpPr>
          <p:cNvPr id="44" name="Group 53"/>
          <p:cNvGrpSpPr>
            <a:grpSpLocks/>
          </p:cNvGrpSpPr>
          <p:nvPr/>
        </p:nvGrpSpPr>
        <p:grpSpPr bwMode="auto">
          <a:xfrm>
            <a:off x="1862138" y="2197100"/>
            <a:ext cx="1490662" cy="774700"/>
            <a:chOff x="1221" y="1192"/>
            <a:chExt cx="939" cy="488"/>
          </a:xfrm>
        </p:grpSpPr>
        <p:sp>
          <p:nvSpPr>
            <p:cNvPr id="45" name="AutoShape 21"/>
            <p:cNvSpPr>
              <a:spLocks noChangeArrowheads="1"/>
            </p:cNvSpPr>
            <p:nvPr/>
          </p:nvSpPr>
          <p:spPr bwMode="auto">
            <a:xfrm flipH="1">
              <a:off x="187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1221" y="1192"/>
              <a:ext cx="651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solidFill>
                    <a:srgbClr val="0000FF"/>
                  </a:solidFill>
                  <a:effectLst/>
                  <a:latin typeface="Impact" pitchFamily="34" charset="0"/>
                </a:rPr>
                <a:t>Good-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solidFill>
                    <a:srgbClr val="0000FF"/>
                  </a:solidFill>
                  <a:effectLst/>
                  <a:latin typeface="Impact" pitchFamily="34" charset="0"/>
                </a:rPr>
                <a:t>ness</a:t>
              </a:r>
              <a:endParaRPr lang="en-US" sz="2800" b="0" dirty="0">
                <a:solidFill>
                  <a:srgbClr val="0000FF"/>
                </a:solidFill>
                <a:effectLst/>
                <a:latin typeface="Impact" pitchFamily="34" charset="0"/>
              </a:endParaRPr>
            </a:p>
          </p:txBody>
        </p:sp>
      </p:grpSp>
      <p:sp>
        <p:nvSpPr>
          <p:cNvPr id="47" name="AutoShape 19"/>
          <p:cNvSpPr>
            <a:spLocks noChangeArrowheads="1"/>
          </p:cNvSpPr>
          <p:nvPr/>
        </p:nvSpPr>
        <p:spPr bwMode="auto">
          <a:xfrm>
            <a:off x="73152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Text Box 20"/>
          <p:cNvSpPr txBox="1">
            <a:spLocks noChangeArrowheads="1"/>
          </p:cNvSpPr>
          <p:nvPr/>
        </p:nvSpPr>
        <p:spPr bwMode="auto">
          <a:xfrm>
            <a:off x="7799388" y="2197100"/>
            <a:ext cx="12588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Mis-</a:t>
            </a:r>
          </a:p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fortune</a:t>
            </a:r>
          </a:p>
        </p:txBody>
      </p:sp>
      <p:sp>
        <p:nvSpPr>
          <p:cNvPr id="49" name="Text Box 23"/>
          <p:cNvSpPr txBox="1">
            <a:spLocks noChangeArrowheads="1"/>
          </p:cNvSpPr>
          <p:nvPr/>
        </p:nvSpPr>
        <p:spPr bwMode="auto">
          <a:xfrm>
            <a:off x="152400" y="2197100"/>
            <a:ext cx="1130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Happi</a:t>
            </a:r>
            <a:r>
              <a:rPr lang="en-US" sz="2800" b="0" dirty="0">
                <a:solidFill>
                  <a:srgbClr val="0000FF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ness</a:t>
            </a:r>
            <a:endParaRPr lang="en-US" sz="2800" b="0" dirty="0">
              <a:solidFill>
                <a:srgbClr val="0000FF"/>
              </a:solidFill>
              <a:effectLst/>
              <a:latin typeface="Impact" pitchFamily="34" charset="0"/>
            </a:endParaRPr>
          </a:p>
        </p:txBody>
      </p:sp>
      <p:sp>
        <p:nvSpPr>
          <p:cNvPr id="50" name="AutoShape 24"/>
          <p:cNvSpPr>
            <a:spLocks noChangeArrowheads="1"/>
          </p:cNvSpPr>
          <p:nvPr/>
        </p:nvSpPr>
        <p:spPr bwMode="auto">
          <a:xfrm flipH="1">
            <a:off x="12954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CCC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131763" y="76200"/>
            <a:ext cx="6330950" cy="579438"/>
            <a:chOff x="83" y="192"/>
            <a:chExt cx="3988" cy="365"/>
          </a:xfrm>
        </p:grpSpPr>
        <p:sp>
          <p:nvSpPr>
            <p:cNvPr id="430083" name="Text Box 3"/>
            <p:cNvSpPr txBox="1">
              <a:spLocks noChangeArrowheads="1"/>
            </p:cNvSpPr>
            <p:nvPr/>
          </p:nvSpPr>
          <p:spPr bwMode="auto">
            <a:xfrm>
              <a:off x="432" y="192"/>
              <a:ext cx="36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contradiction and the fall</a:t>
              </a:r>
            </a:p>
          </p:txBody>
        </p:sp>
        <p:sp>
          <p:nvSpPr>
            <p:cNvPr id="430084" name="Text Box 4"/>
            <p:cNvSpPr txBox="1">
              <a:spLocks noChangeArrowheads="1"/>
            </p:cNvSpPr>
            <p:nvPr/>
          </p:nvSpPr>
          <p:spPr bwMode="auto">
            <a:xfrm>
              <a:off x="83" y="192"/>
              <a:ext cx="5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(2)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7" grpId="0" animBg="1"/>
      <p:bldP spid="48" grpId="0"/>
      <p:bldP spid="49" grpId="0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9" descr="A man with two heads fighting himself, like Paul in Romans 7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24200" y="668157"/>
            <a:ext cx="2819400" cy="443724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Text Box 140"/>
          <p:cNvSpPr txBox="1">
            <a:spLocks noChangeArrowheads="1"/>
          </p:cNvSpPr>
          <p:nvPr/>
        </p:nvSpPr>
        <p:spPr bwMode="auto">
          <a:xfrm>
            <a:off x="4572000" y="2337780"/>
            <a:ext cx="756937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Evil</a:t>
            </a:r>
          </a:p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Mind</a:t>
            </a:r>
          </a:p>
        </p:txBody>
      </p:sp>
      <p:sp>
        <p:nvSpPr>
          <p:cNvPr id="35" name="Text Box 146"/>
          <p:cNvSpPr txBox="1">
            <a:spLocks noChangeArrowheads="1"/>
          </p:cNvSpPr>
          <p:nvPr/>
        </p:nvSpPr>
        <p:spPr bwMode="auto">
          <a:xfrm>
            <a:off x="3386979" y="2337780"/>
            <a:ext cx="1106392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Original</a:t>
            </a:r>
          </a:p>
          <a:p>
            <a:pPr algn="ctr">
              <a:lnSpc>
                <a:spcPct val="80000"/>
              </a:lnSpc>
            </a:pPr>
            <a:r>
              <a:rPr lang="en-US" sz="2200" smtClean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 Mind</a:t>
            </a:r>
            <a:endParaRPr lang="en-US" sz="2200">
              <a:ln>
                <a:solidFill>
                  <a:srgbClr val="FFFFFF"/>
                </a:solidFill>
              </a:ln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grpSp>
        <p:nvGrpSpPr>
          <p:cNvPr id="37" name="Group 46"/>
          <p:cNvGrpSpPr>
            <a:grpSpLocks/>
          </p:cNvGrpSpPr>
          <p:nvPr/>
        </p:nvGrpSpPr>
        <p:grpSpPr bwMode="auto">
          <a:xfrm>
            <a:off x="5562600" y="2197100"/>
            <a:ext cx="1881188" cy="774700"/>
            <a:chOff x="3552" y="1192"/>
            <a:chExt cx="1185" cy="488"/>
          </a:xfrm>
        </p:grpSpPr>
        <p:sp>
          <p:nvSpPr>
            <p:cNvPr id="38" name="AutoShape 17"/>
            <p:cNvSpPr>
              <a:spLocks noChangeArrowheads="1"/>
            </p:cNvSpPr>
            <p:nvPr/>
          </p:nvSpPr>
          <p:spPr bwMode="auto">
            <a:xfrm>
              <a:off x="355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3863" y="1192"/>
              <a:ext cx="874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effectLst/>
                  <a:latin typeface="Impact" pitchFamily="34" charset="0"/>
                </a:rPr>
                <a:t>Wicked-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effectLst/>
                  <a:latin typeface="Impact" pitchFamily="34" charset="0"/>
                </a:rPr>
                <a:t>ness</a:t>
              </a:r>
              <a:endParaRPr lang="en-US" sz="2800" b="0" dirty="0">
                <a:effectLst/>
                <a:latin typeface="Impact" pitchFamily="34" charset="0"/>
              </a:endParaRPr>
            </a:p>
          </p:txBody>
        </p:sp>
      </p:grpSp>
      <p:grpSp>
        <p:nvGrpSpPr>
          <p:cNvPr id="40" name="Group 53"/>
          <p:cNvGrpSpPr>
            <a:grpSpLocks/>
          </p:cNvGrpSpPr>
          <p:nvPr/>
        </p:nvGrpSpPr>
        <p:grpSpPr bwMode="auto">
          <a:xfrm>
            <a:off x="1862138" y="2197100"/>
            <a:ext cx="1490662" cy="774700"/>
            <a:chOff x="1221" y="1192"/>
            <a:chExt cx="939" cy="488"/>
          </a:xfrm>
        </p:grpSpPr>
        <p:sp>
          <p:nvSpPr>
            <p:cNvPr id="41" name="AutoShape 21"/>
            <p:cNvSpPr>
              <a:spLocks noChangeArrowheads="1"/>
            </p:cNvSpPr>
            <p:nvPr/>
          </p:nvSpPr>
          <p:spPr bwMode="auto">
            <a:xfrm flipH="1">
              <a:off x="187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1221" y="1192"/>
              <a:ext cx="651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solidFill>
                    <a:srgbClr val="0000FF"/>
                  </a:solidFill>
                  <a:effectLst/>
                  <a:latin typeface="Impact" pitchFamily="34" charset="0"/>
                </a:rPr>
                <a:t>Good-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solidFill>
                    <a:srgbClr val="0000FF"/>
                  </a:solidFill>
                  <a:effectLst/>
                  <a:latin typeface="Impact" pitchFamily="34" charset="0"/>
                </a:rPr>
                <a:t>ness</a:t>
              </a:r>
              <a:endParaRPr lang="en-US" sz="2800" b="0" dirty="0">
                <a:solidFill>
                  <a:srgbClr val="0000FF"/>
                </a:solidFill>
                <a:effectLst/>
                <a:latin typeface="Impact" pitchFamily="34" charset="0"/>
              </a:endParaRPr>
            </a:p>
          </p:txBody>
        </p:sp>
      </p:grpSp>
      <p:sp>
        <p:nvSpPr>
          <p:cNvPr id="43" name="AutoShape 19"/>
          <p:cNvSpPr>
            <a:spLocks noChangeArrowheads="1"/>
          </p:cNvSpPr>
          <p:nvPr/>
        </p:nvSpPr>
        <p:spPr bwMode="auto">
          <a:xfrm>
            <a:off x="73152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7799388" y="2197100"/>
            <a:ext cx="12588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Mis-</a:t>
            </a:r>
          </a:p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fortune</a:t>
            </a:r>
          </a:p>
        </p:txBody>
      </p: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152400" y="2197100"/>
            <a:ext cx="1130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Happi</a:t>
            </a:r>
            <a:r>
              <a:rPr lang="en-US" sz="2800" b="0" dirty="0">
                <a:solidFill>
                  <a:srgbClr val="0000FF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ness</a:t>
            </a:r>
            <a:endParaRPr lang="en-US" sz="2800" b="0" dirty="0">
              <a:solidFill>
                <a:srgbClr val="0000FF"/>
              </a:solidFill>
              <a:effectLst/>
              <a:latin typeface="Impact" pitchFamily="34" charset="0"/>
            </a:endParaRPr>
          </a:p>
        </p:txBody>
      </p:sp>
      <p:sp>
        <p:nvSpPr>
          <p:cNvPr id="46" name="AutoShape 24"/>
          <p:cNvSpPr>
            <a:spLocks noChangeArrowheads="1"/>
          </p:cNvSpPr>
          <p:nvPr/>
        </p:nvSpPr>
        <p:spPr bwMode="auto">
          <a:xfrm flipH="1">
            <a:off x="12954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CCC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0" name="Rectangle 9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95" name="AutoShape 79"/>
          <p:cNvSpPr>
            <a:spLocks noChangeArrowheads="1"/>
          </p:cNvSpPr>
          <p:nvPr/>
        </p:nvSpPr>
        <p:spPr bwMode="auto">
          <a:xfrm>
            <a:off x="2667000" y="3657600"/>
            <a:ext cx="3657600" cy="685800"/>
          </a:xfrm>
          <a:prstGeom prst="roundRect">
            <a:avLst>
              <a:gd name="adj" fmla="val 16667"/>
            </a:avLst>
          </a:prstGeom>
          <a:solidFill>
            <a:srgbClr val="808080">
              <a:alpha val="90000"/>
            </a:srgbClr>
          </a:solidFill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Black" pitchFamily="34" charset="0"/>
              </a:rPr>
              <a:t>contradiction</a:t>
            </a:r>
          </a:p>
        </p:txBody>
      </p:sp>
      <p:grpSp>
        <p:nvGrpSpPr>
          <p:cNvPr id="9348" name="Group 132"/>
          <p:cNvGrpSpPr>
            <a:grpSpLocks/>
          </p:cNvGrpSpPr>
          <p:nvPr/>
        </p:nvGrpSpPr>
        <p:grpSpPr bwMode="auto">
          <a:xfrm>
            <a:off x="131763" y="76200"/>
            <a:ext cx="6330950" cy="579438"/>
            <a:chOff x="83" y="192"/>
            <a:chExt cx="3988" cy="365"/>
          </a:xfrm>
        </p:grpSpPr>
        <p:sp>
          <p:nvSpPr>
            <p:cNvPr id="9349" name="Text Box 133"/>
            <p:cNvSpPr txBox="1">
              <a:spLocks noChangeArrowheads="1"/>
            </p:cNvSpPr>
            <p:nvPr/>
          </p:nvSpPr>
          <p:spPr bwMode="auto">
            <a:xfrm>
              <a:off x="432" y="192"/>
              <a:ext cx="36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contradiction and the fall</a:t>
              </a:r>
            </a:p>
          </p:txBody>
        </p:sp>
        <p:sp>
          <p:nvSpPr>
            <p:cNvPr id="9350" name="Text Box 134"/>
            <p:cNvSpPr txBox="1">
              <a:spLocks noChangeArrowheads="1"/>
            </p:cNvSpPr>
            <p:nvPr/>
          </p:nvSpPr>
          <p:spPr bwMode="auto">
            <a:xfrm>
              <a:off x="83" y="192"/>
              <a:ext cx="5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(2)</a:t>
              </a:r>
            </a:p>
          </p:txBody>
        </p:sp>
      </p:grpSp>
      <p:grpSp>
        <p:nvGrpSpPr>
          <p:cNvPr id="9378" name="Group 162"/>
          <p:cNvGrpSpPr>
            <a:grpSpLocks/>
          </p:cNvGrpSpPr>
          <p:nvPr/>
        </p:nvGrpSpPr>
        <p:grpSpPr bwMode="auto">
          <a:xfrm>
            <a:off x="1447800" y="5562600"/>
            <a:ext cx="6172200" cy="914400"/>
            <a:chOff x="432" y="3504"/>
            <a:chExt cx="3888" cy="576"/>
          </a:xfrm>
        </p:grpSpPr>
        <p:sp>
          <p:nvSpPr>
            <p:cNvPr id="9375" name="Text Box 159"/>
            <p:cNvSpPr txBox="1">
              <a:spLocks noChangeArrowheads="1"/>
            </p:cNvSpPr>
            <p:nvPr/>
          </p:nvSpPr>
          <p:spPr bwMode="auto">
            <a:xfrm>
              <a:off x="577" y="3533"/>
              <a:ext cx="3743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>
                <a:lnSpc>
                  <a:spcPct val="85000"/>
                </a:lnSpc>
              </a:pPr>
              <a:r>
                <a:rPr lang="en-US" sz="2000">
                  <a:solidFill>
                    <a:schemeClr val="bg1"/>
                  </a:solidFill>
                  <a:effectLst/>
                  <a:latin typeface="Arial Narrow" pitchFamily="34" charset="0"/>
                </a:rPr>
                <a:t>They are engaged in a fierce battle, striving to accomplish two conflicting purposes. Any being possessing such a </a:t>
              </a:r>
              <a:r>
                <a:rPr lang="en-US" sz="20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contradiction</a:t>
              </a:r>
              <a:r>
                <a:rPr lang="en-US" sz="2000">
                  <a:solidFill>
                    <a:schemeClr val="bg1"/>
                  </a:solidFill>
                  <a:effectLst/>
                  <a:latin typeface="Arial Narrow" pitchFamily="34" charset="0"/>
                </a:rPr>
                <a:t> within itself is doomed to perish.</a:t>
              </a:r>
              <a:endParaRPr lang="en-US" sz="2000" b="0"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376" name="Text Box 160"/>
            <p:cNvSpPr txBox="1">
              <a:spLocks noChangeArrowheads="1"/>
            </p:cNvSpPr>
            <p:nvPr/>
          </p:nvSpPr>
          <p:spPr bwMode="auto">
            <a:xfrm>
              <a:off x="432" y="3504"/>
              <a:ext cx="1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4000" b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22358" y="4626114"/>
            <a:ext cx="2299284" cy="631686"/>
          </a:xfrm>
          <a:prstGeom prst="rect">
            <a:avLst/>
          </a:prstGeom>
          <a:noFill/>
        </p:spPr>
        <p:txBody>
          <a:bodyPr wrap="none" rtlCol="0">
            <a:prstTxWarp prst="textCurveDown">
              <a:avLst/>
            </a:prstTxWarp>
            <a:spAutoFit/>
          </a:bodyPr>
          <a:lstStyle/>
          <a:p>
            <a:r>
              <a:rPr lang="en-US" sz="4000" dirty="0" smtClean="0">
                <a:solidFill>
                  <a:srgbClr val="5B00E2"/>
                </a:solidFill>
                <a:effectLst/>
                <a:latin typeface="Arial Black" pitchFamily="34" charset="0"/>
              </a:rPr>
              <a:t>Inclinations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9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5" grpId="0" animBg="1" autoUpdateAnimBg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9" descr="A man with two heads fighting himself, like Paul in Romans 7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24200" y="668157"/>
            <a:ext cx="2819400" cy="44372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5562600" y="2197100"/>
            <a:ext cx="1881188" cy="774700"/>
            <a:chOff x="3552" y="1192"/>
            <a:chExt cx="1185" cy="488"/>
          </a:xfrm>
        </p:grpSpPr>
        <p:sp>
          <p:nvSpPr>
            <p:cNvPr id="38" name="AutoShape 17"/>
            <p:cNvSpPr>
              <a:spLocks noChangeArrowheads="1"/>
            </p:cNvSpPr>
            <p:nvPr/>
          </p:nvSpPr>
          <p:spPr bwMode="auto">
            <a:xfrm>
              <a:off x="355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3863" y="1192"/>
              <a:ext cx="874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effectLst/>
                  <a:latin typeface="Impact" pitchFamily="34" charset="0"/>
                </a:rPr>
                <a:t>Wicked-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effectLst/>
                  <a:latin typeface="Impact" pitchFamily="34" charset="0"/>
                </a:rPr>
                <a:t>ness</a:t>
              </a:r>
              <a:endParaRPr lang="en-US" sz="2800" b="0" dirty="0">
                <a:effectLst/>
                <a:latin typeface="Impact" pitchFamily="34" charset="0"/>
              </a:endParaRPr>
            </a:p>
          </p:txBody>
        </p:sp>
      </p:grp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1862138" y="2197100"/>
            <a:ext cx="1490662" cy="774700"/>
            <a:chOff x="1221" y="1192"/>
            <a:chExt cx="939" cy="488"/>
          </a:xfrm>
        </p:grpSpPr>
        <p:sp>
          <p:nvSpPr>
            <p:cNvPr id="41" name="AutoShape 21"/>
            <p:cNvSpPr>
              <a:spLocks noChangeArrowheads="1"/>
            </p:cNvSpPr>
            <p:nvPr/>
          </p:nvSpPr>
          <p:spPr bwMode="auto">
            <a:xfrm flipH="1">
              <a:off x="1872" y="1394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1221" y="1192"/>
              <a:ext cx="651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0" dirty="0">
                  <a:solidFill>
                    <a:srgbClr val="0000FF"/>
                  </a:solidFill>
                  <a:effectLst/>
                  <a:latin typeface="Impact" pitchFamily="34" charset="0"/>
                </a:rPr>
                <a:t>Good-</a:t>
              </a:r>
            </a:p>
            <a:p>
              <a:pPr>
                <a:lnSpc>
                  <a:spcPct val="80000"/>
                </a:lnSpc>
              </a:pPr>
              <a:r>
                <a:rPr lang="en-US" sz="2800" b="0" dirty="0" err="1">
                  <a:solidFill>
                    <a:srgbClr val="0000FF"/>
                  </a:solidFill>
                  <a:effectLst/>
                  <a:latin typeface="Impact" pitchFamily="34" charset="0"/>
                </a:rPr>
                <a:t>ness</a:t>
              </a:r>
              <a:endParaRPr lang="en-US" sz="2800" b="0" dirty="0">
                <a:solidFill>
                  <a:srgbClr val="0000FF"/>
                </a:solidFill>
                <a:effectLst/>
                <a:latin typeface="Impact" pitchFamily="34" charset="0"/>
              </a:endParaRPr>
            </a:p>
          </p:txBody>
        </p:sp>
      </p:grpSp>
      <p:sp>
        <p:nvSpPr>
          <p:cNvPr id="43" name="AutoShape 19"/>
          <p:cNvSpPr>
            <a:spLocks noChangeArrowheads="1"/>
          </p:cNvSpPr>
          <p:nvPr/>
        </p:nvSpPr>
        <p:spPr bwMode="auto">
          <a:xfrm>
            <a:off x="73152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7799388" y="2197100"/>
            <a:ext cx="1258888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Mis-</a:t>
            </a:r>
          </a:p>
          <a:p>
            <a:pPr>
              <a:lnSpc>
                <a:spcPct val="80000"/>
              </a:lnSpc>
            </a:pPr>
            <a:r>
              <a:rPr lang="en-US" sz="2800" b="0">
                <a:effectLst/>
                <a:latin typeface="Impact" pitchFamily="34" charset="0"/>
              </a:rPr>
              <a:t>fortune</a:t>
            </a:r>
          </a:p>
        </p:txBody>
      </p: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152400" y="2197100"/>
            <a:ext cx="1130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Happi</a:t>
            </a:r>
            <a:r>
              <a:rPr lang="en-US" sz="2800" b="0" dirty="0">
                <a:solidFill>
                  <a:srgbClr val="0000FF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80000"/>
              </a:lnSpc>
            </a:pPr>
            <a:r>
              <a:rPr lang="en-US" sz="2800" b="0" dirty="0" err="1">
                <a:solidFill>
                  <a:srgbClr val="0000FF"/>
                </a:solidFill>
                <a:effectLst/>
                <a:latin typeface="Impact" pitchFamily="34" charset="0"/>
              </a:rPr>
              <a:t>ness</a:t>
            </a:r>
            <a:endParaRPr lang="en-US" sz="2800" b="0" dirty="0">
              <a:solidFill>
                <a:srgbClr val="0000FF"/>
              </a:solidFill>
              <a:effectLst/>
              <a:latin typeface="Impact" pitchFamily="34" charset="0"/>
            </a:endParaRPr>
          </a:p>
        </p:txBody>
      </p:sp>
      <p:sp>
        <p:nvSpPr>
          <p:cNvPr id="46" name="AutoShape 24"/>
          <p:cNvSpPr>
            <a:spLocks noChangeArrowheads="1"/>
          </p:cNvSpPr>
          <p:nvPr/>
        </p:nvSpPr>
        <p:spPr bwMode="auto">
          <a:xfrm flipH="1">
            <a:off x="1295400" y="2517775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CCC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140"/>
          <p:cNvSpPr txBox="1">
            <a:spLocks noChangeArrowheads="1"/>
          </p:cNvSpPr>
          <p:nvPr/>
        </p:nvSpPr>
        <p:spPr bwMode="auto">
          <a:xfrm>
            <a:off x="4572000" y="2337780"/>
            <a:ext cx="756937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Evil</a:t>
            </a:r>
          </a:p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effectLst/>
                <a:latin typeface="Impact" pitchFamily="34" charset="0"/>
              </a:rPr>
              <a:t>Mind</a:t>
            </a:r>
          </a:p>
        </p:txBody>
      </p:sp>
      <p:sp>
        <p:nvSpPr>
          <p:cNvPr id="35" name="Text Box 146"/>
          <p:cNvSpPr txBox="1">
            <a:spLocks noChangeArrowheads="1"/>
          </p:cNvSpPr>
          <p:nvPr/>
        </p:nvSpPr>
        <p:spPr bwMode="auto">
          <a:xfrm>
            <a:off x="3386979" y="2337780"/>
            <a:ext cx="1106392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200" b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Original</a:t>
            </a:r>
          </a:p>
          <a:p>
            <a:pPr algn="ctr">
              <a:lnSpc>
                <a:spcPct val="80000"/>
              </a:lnSpc>
            </a:pPr>
            <a:r>
              <a:rPr lang="en-US" sz="2200" smtClean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effectLst/>
                <a:latin typeface="Impact" pitchFamily="34" charset="0"/>
              </a:rPr>
              <a:t> Mind</a:t>
            </a:r>
            <a:endParaRPr lang="en-US" sz="2200">
              <a:ln>
                <a:solidFill>
                  <a:srgbClr val="FFFFFF"/>
                </a:solidFill>
              </a:ln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310" name="Rectangle 9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132"/>
          <p:cNvGrpSpPr>
            <a:grpSpLocks/>
          </p:cNvGrpSpPr>
          <p:nvPr/>
        </p:nvGrpSpPr>
        <p:grpSpPr bwMode="auto">
          <a:xfrm>
            <a:off x="131763" y="76200"/>
            <a:ext cx="6330950" cy="579438"/>
            <a:chOff x="83" y="192"/>
            <a:chExt cx="3988" cy="365"/>
          </a:xfrm>
        </p:grpSpPr>
        <p:sp>
          <p:nvSpPr>
            <p:cNvPr id="9349" name="Text Box 133"/>
            <p:cNvSpPr txBox="1">
              <a:spLocks noChangeArrowheads="1"/>
            </p:cNvSpPr>
            <p:nvPr/>
          </p:nvSpPr>
          <p:spPr bwMode="auto">
            <a:xfrm>
              <a:off x="432" y="192"/>
              <a:ext cx="363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contradiction and the fall</a:t>
              </a:r>
            </a:p>
          </p:txBody>
        </p:sp>
        <p:sp>
          <p:nvSpPr>
            <p:cNvPr id="9350" name="Text Box 134"/>
            <p:cNvSpPr txBox="1">
              <a:spLocks noChangeArrowheads="1"/>
            </p:cNvSpPr>
            <p:nvPr/>
          </p:nvSpPr>
          <p:spPr bwMode="auto">
            <a:xfrm>
              <a:off x="83" y="192"/>
              <a:ext cx="54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(2)</a:t>
              </a:r>
            </a:p>
          </p:txBody>
        </p:sp>
      </p:grpSp>
      <p:grpSp>
        <p:nvGrpSpPr>
          <p:cNvPr id="25" name="Group 162"/>
          <p:cNvGrpSpPr>
            <a:grpSpLocks/>
          </p:cNvGrpSpPr>
          <p:nvPr/>
        </p:nvGrpSpPr>
        <p:grpSpPr bwMode="auto">
          <a:xfrm>
            <a:off x="1600200" y="5668963"/>
            <a:ext cx="5867400" cy="687387"/>
            <a:chOff x="576" y="3571"/>
            <a:chExt cx="3696" cy="433"/>
          </a:xfrm>
        </p:grpSpPr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>
              <a:off x="768" y="3600"/>
              <a:ext cx="3504" cy="404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Christianity sees this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state of destruction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as the result of the </a:t>
              </a:r>
              <a:r>
                <a:rPr lang="en-US" sz="20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human Fall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</a:p>
          </p:txBody>
        </p:sp>
        <p:sp>
          <p:nvSpPr>
            <p:cNvPr id="27" name="Text Box 35"/>
            <p:cNvSpPr txBox="1">
              <a:spLocks noChangeArrowheads="1"/>
            </p:cNvSpPr>
            <p:nvPr/>
          </p:nvSpPr>
          <p:spPr bwMode="auto">
            <a:xfrm>
              <a:off x="576" y="3571"/>
              <a:ext cx="1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55000"/>
                </a:lnSpc>
              </a:pPr>
              <a:r>
                <a:rPr lang="en-US" sz="4000" b="0">
                  <a:solidFill>
                    <a:schemeClr val="bg1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28" name="AutoShape 25"/>
          <p:cNvSpPr>
            <a:spLocks noChangeArrowheads="1"/>
          </p:cNvSpPr>
          <p:nvPr/>
        </p:nvSpPr>
        <p:spPr bwMode="auto">
          <a:xfrm>
            <a:off x="4191000" y="4419600"/>
            <a:ext cx="609600" cy="304800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808080">
              <a:alpha val="90000"/>
            </a:srgbClr>
          </a:solidFill>
          <a:ln w="9525">
            <a:solidFill>
              <a:srgbClr val="3333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1533525" y="4754563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0" dirty="0">
                <a:effectLst/>
                <a:latin typeface="Impact" pitchFamily="34" charset="0"/>
              </a:rPr>
              <a:t>state of destruction </a:t>
            </a: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4962525" y="4670425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effectLst/>
              </a:rPr>
              <a:t>...…</a:t>
            </a: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5854700" y="4746625"/>
            <a:ext cx="1460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0" dirty="0">
                <a:effectLst/>
                <a:latin typeface="Impact" pitchFamily="34" charset="0"/>
              </a:rPr>
              <a:t>the Fall </a:t>
            </a:r>
          </a:p>
        </p:txBody>
      </p:sp>
      <p:sp>
        <p:nvSpPr>
          <p:cNvPr id="36" name="AutoShape 79"/>
          <p:cNvSpPr>
            <a:spLocks noChangeArrowheads="1"/>
          </p:cNvSpPr>
          <p:nvPr/>
        </p:nvSpPr>
        <p:spPr bwMode="auto">
          <a:xfrm>
            <a:off x="2667000" y="3657600"/>
            <a:ext cx="3657600" cy="685800"/>
          </a:xfrm>
          <a:prstGeom prst="roundRect">
            <a:avLst>
              <a:gd name="adj" fmla="val 16667"/>
            </a:avLst>
          </a:prstGeom>
          <a:solidFill>
            <a:srgbClr val="808080">
              <a:alpha val="90000"/>
            </a:srgbClr>
          </a:solidFill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 Black" pitchFamily="34" charset="0"/>
              </a:rPr>
              <a:t>contradiction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utoUpdateAnimBg="0"/>
      <p:bldP spid="30" grpId="0" autoUpdateAnimBg="0"/>
      <p:bldP spid="3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C5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WWPI_280S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2868" y="2209800"/>
            <a:ext cx="4701132" cy="3207544"/>
          </a:xfrm>
          <a:prstGeom prst="rect">
            <a:avLst/>
          </a:prstGeom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9468" name="AutoShape 76"/>
          <p:cNvSpPr>
            <a:spLocks noChangeArrowheads="1"/>
          </p:cNvSpPr>
          <p:nvPr/>
        </p:nvSpPr>
        <p:spPr bwMode="auto">
          <a:xfrm>
            <a:off x="7772400" y="2209800"/>
            <a:ext cx="1143000" cy="990600"/>
          </a:xfrm>
          <a:prstGeom prst="roundRect">
            <a:avLst>
              <a:gd name="adj" fmla="val 16667"/>
            </a:avLst>
          </a:prstGeom>
          <a:solidFill>
            <a:srgbClr val="000000">
              <a:alpha val="54902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</a:pPr>
            <a:endParaRPr lang="en-US" sz="200" b="0" dirty="0" smtClean="0">
              <a:solidFill>
                <a:schemeClr val="bg1"/>
              </a:solidFill>
              <a:effectLst/>
              <a:latin typeface="Impact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Ignor</a:t>
            </a:r>
            <a:r>
              <a:rPr lang="en-US" sz="2800" b="0" dirty="0" smtClean="0">
                <a:solidFill>
                  <a:schemeClr val="bg1"/>
                </a:solidFill>
                <a:effectLst/>
                <a:latin typeface="Impact" pitchFamily="34" charset="0"/>
              </a:rPr>
              <a:t>-</a:t>
            </a:r>
          </a:p>
          <a:p>
            <a:pPr>
              <a:lnSpc>
                <a:spcPct val="90000"/>
              </a:lnSpc>
            </a:pPr>
            <a:r>
              <a:rPr lang="en-US" sz="2800" b="0" dirty="0" err="1" smtClean="0">
                <a:solidFill>
                  <a:schemeClr val="bg1"/>
                </a:solidFill>
                <a:effectLst/>
                <a:latin typeface="Impact" pitchFamily="34" charset="0"/>
              </a:rPr>
              <a:t>ance</a:t>
            </a:r>
            <a:endParaRPr lang="en-US" sz="2800" b="0" dirty="0">
              <a:solidFill>
                <a:schemeClr val="bg1"/>
              </a:solidFill>
              <a:effectLst/>
              <a:latin typeface="Impact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597675" y="1219200"/>
            <a:ext cx="1907525" cy="2611460"/>
            <a:chOff x="15775" y="1087460"/>
            <a:chExt cx="1907525" cy="2611461"/>
          </a:xfrm>
        </p:grpSpPr>
        <p:pic>
          <p:nvPicPr>
            <p:cNvPr id="19" name="Picture 3" descr="Woman business_gre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775" y="1239860"/>
              <a:ext cx="898625" cy="2387834"/>
            </a:xfrm>
            <a:prstGeom prst="rect">
              <a:avLst/>
            </a:prstGeom>
            <a:noFill/>
          </p:spPr>
        </p:pic>
        <p:pic>
          <p:nvPicPr>
            <p:cNvPr id="20" name="Picture 8" descr="Man casual_grey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520539" y="1087460"/>
              <a:ext cx="851061" cy="2514599"/>
            </a:xfrm>
            <a:prstGeom prst="rect">
              <a:avLst/>
            </a:prstGeom>
            <a:noFill/>
          </p:spPr>
        </p:pic>
        <p:pic>
          <p:nvPicPr>
            <p:cNvPr id="21" name="Picture 9" descr="Woman Asian_light grey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BDB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853975" y="1239860"/>
              <a:ext cx="1069325" cy="2459061"/>
            </a:xfrm>
            <a:prstGeom prst="rect">
              <a:avLst/>
            </a:prstGeom>
            <a:noFill/>
          </p:spPr>
        </p:pic>
      </p:grpSp>
      <p:grpSp>
        <p:nvGrpSpPr>
          <p:cNvPr id="22" name="Group 21"/>
          <p:cNvGrpSpPr/>
          <p:nvPr/>
        </p:nvGrpSpPr>
        <p:grpSpPr>
          <a:xfrm>
            <a:off x="1736825" y="1600200"/>
            <a:ext cx="1447799" cy="2590800"/>
            <a:chOff x="20609" y="1219200"/>
            <a:chExt cx="1619266" cy="2897635"/>
          </a:xfrm>
        </p:grpSpPr>
        <p:pic>
          <p:nvPicPr>
            <p:cNvPr id="23" name="Picture 7" descr="Woman casual_grey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rgbClr val="9393FF">
                  <a:tint val="45000"/>
                  <a:satMod val="400000"/>
                </a:srgbClr>
              </a:duotone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0609" y="1371600"/>
              <a:ext cx="965039" cy="2743430"/>
            </a:xfrm>
            <a:prstGeom prst="rect">
              <a:avLst/>
            </a:prstGeom>
            <a:noFill/>
          </p:spPr>
        </p:pic>
        <p:pic>
          <p:nvPicPr>
            <p:cNvPr id="24" name="Picture 4" descr="Man business_grey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6D6D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650352" y="1219200"/>
              <a:ext cx="989523" cy="2897635"/>
            </a:xfrm>
            <a:prstGeom prst="rect">
              <a:avLst/>
            </a:prstGeom>
            <a:noFill/>
          </p:spPr>
        </p:pic>
      </p:grpSp>
      <p:sp>
        <p:nvSpPr>
          <p:cNvPr id="699464" name="Text Box 72"/>
          <p:cNvSpPr txBox="1">
            <a:spLocks noChangeArrowheads="1"/>
          </p:cNvSpPr>
          <p:nvPr/>
        </p:nvSpPr>
        <p:spPr bwMode="auto">
          <a:xfrm>
            <a:off x="3200400" y="1130300"/>
            <a:ext cx="1524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sz="2800" b="0" dirty="0">
                <a:solidFill>
                  <a:srgbClr val="0000CC"/>
                </a:solidFill>
                <a:effectLst/>
                <a:latin typeface="Impact" pitchFamily="34" charset="0"/>
              </a:rPr>
              <a:t>Intellect</a:t>
            </a:r>
          </a:p>
        </p:txBody>
      </p:sp>
      <p:sp>
        <p:nvSpPr>
          <p:cNvPr id="699910" name="AutoShape 518"/>
          <p:cNvSpPr>
            <a:spLocks noChangeArrowheads="1"/>
          </p:cNvSpPr>
          <p:nvPr/>
        </p:nvSpPr>
        <p:spPr bwMode="auto">
          <a:xfrm rot="11552108" flipV="1">
            <a:off x="4651450" y="1905000"/>
            <a:ext cx="3048000" cy="304800"/>
          </a:xfrm>
          <a:prstGeom prst="leftArrow">
            <a:avLst>
              <a:gd name="adj1" fmla="val 29176"/>
              <a:gd name="adj2" fmla="val 174861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99911" name="Group 519"/>
          <p:cNvGrpSpPr>
            <a:grpSpLocks/>
          </p:cNvGrpSpPr>
          <p:nvPr/>
        </p:nvGrpSpPr>
        <p:grpSpPr bwMode="auto">
          <a:xfrm>
            <a:off x="131763" y="106363"/>
            <a:ext cx="3768725" cy="579437"/>
            <a:chOff x="83" y="67"/>
            <a:chExt cx="2374" cy="365"/>
          </a:xfrm>
        </p:grpSpPr>
        <p:sp>
          <p:nvSpPr>
            <p:cNvPr id="699912" name="Text Box 520"/>
            <p:cNvSpPr txBox="1">
              <a:spLocks noChangeArrowheads="1"/>
            </p:cNvSpPr>
            <p:nvPr/>
          </p:nvSpPr>
          <p:spPr bwMode="auto">
            <a:xfrm>
              <a:off x="384" y="67"/>
              <a:ext cx="20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b="0" u="sng" dirty="0">
                  <a:solidFill>
                    <a:srgbClr val="000099"/>
                  </a:solidFill>
                  <a:effectLst/>
                  <a:latin typeface="Impact" pitchFamily="34" charset="0"/>
                </a:rPr>
                <a:t>  Human Ignorance</a:t>
              </a:r>
            </a:p>
          </p:txBody>
        </p:sp>
        <p:sp>
          <p:nvSpPr>
            <p:cNvPr id="699913" name="Text Box 521"/>
            <p:cNvSpPr txBox="1">
              <a:spLocks noChangeArrowheads="1"/>
            </p:cNvSpPr>
            <p:nvPr/>
          </p:nvSpPr>
          <p:spPr bwMode="auto">
            <a:xfrm>
              <a:off x="83" y="67"/>
              <a:ext cx="44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 b="0" u="sng">
                  <a:solidFill>
                    <a:srgbClr val="000099"/>
                  </a:solidFill>
                  <a:effectLst/>
                  <a:latin typeface="Impact" pitchFamily="34" charset="0"/>
                </a:rPr>
                <a:t>(3)</a:t>
              </a:r>
            </a:p>
          </p:txBody>
        </p:sp>
      </p:grpSp>
      <p:grpSp>
        <p:nvGrpSpPr>
          <p:cNvPr id="14" name="Group 536"/>
          <p:cNvGrpSpPr>
            <a:grpSpLocks/>
          </p:cNvGrpSpPr>
          <p:nvPr/>
        </p:nvGrpSpPr>
        <p:grpSpPr bwMode="auto">
          <a:xfrm>
            <a:off x="1524000" y="5699125"/>
            <a:ext cx="6172199" cy="625475"/>
            <a:chOff x="864" y="3398"/>
            <a:chExt cx="3888" cy="394"/>
          </a:xfrm>
        </p:grpSpPr>
        <p:sp>
          <p:nvSpPr>
            <p:cNvPr id="15" name="Text Box 523"/>
            <p:cNvSpPr txBox="1">
              <a:spLocks noChangeArrowheads="1"/>
            </p:cNvSpPr>
            <p:nvPr/>
          </p:nvSpPr>
          <p:spPr bwMode="auto">
            <a:xfrm>
              <a:off x="1027" y="3408"/>
              <a:ext cx="3725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Considered 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from the viewpoint of the intellect, the human </a:t>
              </a:r>
              <a:r>
                <a:rPr lang="en-US" sz="2000" dirty="0" smtClean="0">
                  <a:solidFill>
                    <a:srgbClr val="FFFFFF"/>
                  </a:solidFill>
                  <a:effectLst/>
                  <a:latin typeface="Arial Narrow" pitchFamily="34" charset="0"/>
                </a:rPr>
                <a:t>Fall 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represents </a:t>
              </a:r>
              <a:r>
                <a:rPr lang="en-US" sz="20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humanity’s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 descent into </a:t>
              </a:r>
              <a:r>
                <a:rPr lang="en-US" sz="2000" u="sng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ignorance</a:t>
              </a:r>
              <a:r>
                <a:rPr lang="en-US" sz="2000" dirty="0">
                  <a:solidFill>
                    <a:srgbClr val="FFFFFF"/>
                  </a:solidFill>
                  <a:effectLst/>
                  <a:latin typeface="Arial Narrow" pitchFamily="34" charset="0"/>
                </a:rPr>
                <a:t>. </a:t>
              </a:r>
            </a:p>
          </p:txBody>
        </p:sp>
        <p:sp>
          <p:nvSpPr>
            <p:cNvPr id="16" name="Text Box 524"/>
            <p:cNvSpPr txBox="1">
              <a:spLocks noChangeArrowheads="1"/>
            </p:cNvSpPr>
            <p:nvPr/>
          </p:nvSpPr>
          <p:spPr bwMode="auto">
            <a:xfrm>
              <a:off x="864" y="3398"/>
              <a:ext cx="23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4000" b="0">
                  <a:solidFill>
                    <a:srgbClr val="FFFFFF"/>
                  </a:solidFill>
                  <a:effectLst/>
                  <a:sym typeface="CommonBullets" pitchFamily="34" charset="2"/>
                </a:rPr>
                <a:t></a:t>
              </a:r>
              <a:endParaRPr lang="en-US" sz="4000" b="0">
                <a:solidFill>
                  <a:srgbClr val="FFFFFF"/>
                </a:solidFill>
                <a:effectLst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9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9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99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9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9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69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468" grpId="0" animBg="1" autoUpdateAnimBg="0"/>
      <p:bldP spid="699464" grpId="0"/>
      <p:bldP spid="69991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20310</TotalTime>
  <Words>666</Words>
  <Application>Microsoft Office PowerPoint</Application>
  <PresentationFormat>On-screen Show (4:3)</PresentationFormat>
  <Paragraphs>255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Impact</vt:lpstr>
      <vt:lpstr>Latin Wide</vt:lpstr>
      <vt:lpstr>Times New Roman</vt:lpstr>
      <vt:lpstr>Arial Narrow</vt:lpstr>
      <vt:lpstr>CommonBullets</vt:lpstr>
      <vt:lpstr>Arial Black</vt:lpstr>
      <vt:lpstr>Eurostile</vt:lpstr>
      <vt:lpstr>Default Design</vt:lpstr>
      <vt:lpstr>12_Default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Exposition of the Divine Principle</dc:title>
  <dc:subject>PART 1: Introduction</dc:subject>
  <dc:creator>Eleonore de Watteville</dc:creator>
  <dc:description>Powerpoint slideshow: created by Eleonore de Watteville.
This Powerpoint slideshow is based on “Exposition of the Divine Principle - Diagramed Lecture Manual for the RED PART - published by THE HOUSE OF UNIFICATION FOR WORLD PEACE, Seoul, Korea.</dc:description>
  <cp:lastModifiedBy>Eleonore de Watteville</cp:lastModifiedBy>
  <cp:revision>653</cp:revision>
  <dcterms:created xsi:type="dcterms:W3CDTF">2000-06-26T19:09:36Z</dcterms:created>
  <dcterms:modified xsi:type="dcterms:W3CDTF">2014-04-29T03:03:04Z</dcterms:modified>
</cp:coreProperties>
</file>