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notesSlides/notesSlide118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1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110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22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16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Default Extension="fntdata" ContentType="application/x-fontdata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9" r:id="rId1"/>
  </p:sldMasterIdLst>
  <p:notesMasterIdLst>
    <p:notesMasterId r:id="rId124"/>
  </p:notesMasterIdLst>
  <p:sldIdLst>
    <p:sldId id="257" r:id="rId2"/>
    <p:sldId id="1055" r:id="rId3"/>
    <p:sldId id="667" r:id="rId4"/>
    <p:sldId id="671" r:id="rId5"/>
    <p:sldId id="672" r:id="rId6"/>
    <p:sldId id="674" r:id="rId7"/>
    <p:sldId id="673" r:id="rId8"/>
    <p:sldId id="675" r:id="rId9"/>
    <p:sldId id="1061" r:id="rId10"/>
    <p:sldId id="728" r:id="rId11"/>
    <p:sldId id="1082" r:id="rId12"/>
    <p:sldId id="726" r:id="rId13"/>
    <p:sldId id="680" r:id="rId14"/>
    <p:sldId id="682" r:id="rId15"/>
    <p:sldId id="736" r:id="rId16"/>
    <p:sldId id="737" r:id="rId17"/>
    <p:sldId id="738" r:id="rId18"/>
    <p:sldId id="739" r:id="rId19"/>
    <p:sldId id="746" r:id="rId20"/>
    <p:sldId id="741" r:id="rId21"/>
    <p:sldId id="747" r:id="rId22"/>
    <p:sldId id="755" r:id="rId23"/>
    <p:sldId id="1106" r:id="rId24"/>
    <p:sldId id="1105" r:id="rId25"/>
    <p:sldId id="749" r:id="rId26"/>
    <p:sldId id="750" r:id="rId27"/>
    <p:sldId id="1107" r:id="rId28"/>
    <p:sldId id="751" r:id="rId29"/>
    <p:sldId id="752" r:id="rId30"/>
    <p:sldId id="1109" r:id="rId31"/>
    <p:sldId id="704" r:id="rId32"/>
    <p:sldId id="1090" r:id="rId33"/>
    <p:sldId id="707" r:id="rId34"/>
    <p:sldId id="708" r:id="rId35"/>
    <p:sldId id="709" r:id="rId36"/>
    <p:sldId id="974" r:id="rId37"/>
    <p:sldId id="777" r:id="rId38"/>
    <p:sldId id="783" r:id="rId39"/>
    <p:sldId id="782" r:id="rId40"/>
    <p:sldId id="793" r:id="rId41"/>
    <p:sldId id="794" r:id="rId42"/>
    <p:sldId id="977" r:id="rId43"/>
    <p:sldId id="1083" r:id="rId44"/>
    <p:sldId id="1056" r:id="rId45"/>
    <p:sldId id="813" r:id="rId46"/>
    <p:sldId id="808" r:id="rId47"/>
    <p:sldId id="1100" r:id="rId48"/>
    <p:sldId id="1101" r:id="rId49"/>
    <p:sldId id="982" r:id="rId50"/>
    <p:sldId id="815" r:id="rId51"/>
    <p:sldId id="983" r:id="rId52"/>
    <p:sldId id="817" r:id="rId53"/>
    <p:sldId id="818" r:id="rId54"/>
    <p:sldId id="819" r:id="rId55"/>
    <p:sldId id="820" r:id="rId56"/>
    <p:sldId id="826" r:id="rId57"/>
    <p:sldId id="828" r:id="rId58"/>
    <p:sldId id="989" r:id="rId59"/>
    <p:sldId id="990" r:id="rId60"/>
    <p:sldId id="991" r:id="rId61"/>
    <p:sldId id="992" r:id="rId62"/>
    <p:sldId id="993" r:id="rId63"/>
    <p:sldId id="994" r:id="rId64"/>
    <p:sldId id="995" r:id="rId65"/>
    <p:sldId id="996" r:id="rId66"/>
    <p:sldId id="997" r:id="rId67"/>
    <p:sldId id="998" r:id="rId68"/>
    <p:sldId id="999" r:id="rId69"/>
    <p:sldId id="1000" r:id="rId70"/>
    <p:sldId id="1001" r:id="rId71"/>
    <p:sldId id="1002" r:id="rId72"/>
    <p:sldId id="1003" r:id="rId73"/>
    <p:sldId id="1004" r:id="rId74"/>
    <p:sldId id="1005" r:id="rId75"/>
    <p:sldId id="1006" r:id="rId76"/>
    <p:sldId id="1108" r:id="rId77"/>
    <p:sldId id="1008" r:id="rId78"/>
    <p:sldId id="1009" r:id="rId79"/>
    <p:sldId id="1010" r:id="rId80"/>
    <p:sldId id="1011" r:id="rId81"/>
    <p:sldId id="1014" r:id="rId82"/>
    <p:sldId id="1102" r:id="rId83"/>
    <p:sldId id="1015" r:id="rId84"/>
    <p:sldId id="1016" r:id="rId85"/>
    <p:sldId id="1103" r:id="rId86"/>
    <p:sldId id="1018" r:id="rId87"/>
    <p:sldId id="1019" r:id="rId88"/>
    <p:sldId id="1020" r:id="rId89"/>
    <p:sldId id="1021" r:id="rId90"/>
    <p:sldId id="1022" r:id="rId91"/>
    <p:sldId id="1023" r:id="rId92"/>
    <p:sldId id="1024" r:id="rId93"/>
    <p:sldId id="1025" r:id="rId94"/>
    <p:sldId id="1026" r:id="rId95"/>
    <p:sldId id="1027" r:id="rId96"/>
    <p:sldId id="1028" r:id="rId97"/>
    <p:sldId id="1029" r:id="rId98"/>
    <p:sldId id="1030" r:id="rId99"/>
    <p:sldId id="1031" r:id="rId100"/>
    <p:sldId id="1032" r:id="rId101"/>
    <p:sldId id="1033" r:id="rId102"/>
    <p:sldId id="1034" r:id="rId103"/>
    <p:sldId id="1035" r:id="rId104"/>
    <p:sldId id="1036" r:id="rId105"/>
    <p:sldId id="1037" r:id="rId106"/>
    <p:sldId id="1038" r:id="rId107"/>
    <p:sldId id="1039" r:id="rId108"/>
    <p:sldId id="1040" r:id="rId109"/>
    <p:sldId id="1074" r:id="rId110"/>
    <p:sldId id="1042" r:id="rId111"/>
    <p:sldId id="1043" r:id="rId112"/>
    <p:sldId id="1044" r:id="rId113"/>
    <p:sldId id="1045" r:id="rId114"/>
    <p:sldId id="1058" r:id="rId115"/>
    <p:sldId id="1047" r:id="rId116"/>
    <p:sldId id="1048" r:id="rId117"/>
    <p:sldId id="1049" r:id="rId118"/>
    <p:sldId id="1050" r:id="rId119"/>
    <p:sldId id="1051" r:id="rId120"/>
    <p:sldId id="1078" r:id="rId121"/>
    <p:sldId id="1104" r:id="rId122"/>
    <p:sldId id="1110" r:id="rId123"/>
  </p:sldIdLst>
  <p:sldSz cx="9144000" cy="6858000" type="screen4x3"/>
  <p:notesSz cx="6858000" cy="9144000"/>
  <p:embeddedFontLst>
    <p:embeddedFont>
      <p:font typeface="Arial Black" pitchFamily="34" charset="0"/>
      <p:bold r:id="rId125"/>
    </p:embeddedFont>
    <p:embeddedFont>
      <p:font typeface="Papyrus" pitchFamily="66" charset="0"/>
      <p:regular r:id="rId126"/>
    </p:embeddedFont>
    <p:embeddedFont>
      <p:font typeface="Arial Narrow" pitchFamily="34" charset="0"/>
      <p:regular r:id="rId127"/>
      <p:bold r:id="rId128"/>
      <p:italic r:id="rId129"/>
      <p:boldItalic r:id="rId130"/>
    </p:embeddedFont>
    <p:embeddedFont>
      <p:font typeface="CommonBullets"/>
      <p:regular r:id="rId131"/>
    </p:embeddedFont>
    <p:embeddedFont>
      <p:font typeface="Impact" pitchFamily="34" charset="0"/>
      <p:regular r:id="rId132"/>
    </p:embeddedFont>
    <p:embeddedFont>
      <p:font typeface="ELEGANCE" pitchFamily="2" charset="2"/>
      <p:regular r:id="rId133"/>
    </p:embeddedFont>
    <p:embeddedFont>
      <p:font typeface="Palatino Linotype" pitchFamily="18" charset="0"/>
      <p:regular r:id="rId134"/>
      <p:bold r:id="rId135"/>
      <p:italic r:id="rId136"/>
      <p:boldItalic r:id="rId137"/>
    </p:embeddedFont>
    <p:embeddedFont>
      <p:font typeface="Arial Rounded MT Bold" charset="0"/>
      <p:bold r:id="rId138"/>
    </p:embeddedFont>
    <p:embeddedFont>
      <p:font typeface="Eurostile" charset="0"/>
      <p:regular r:id="rId139"/>
      <p:bold r:id="rId140"/>
    </p:embeddedFont>
    <p:embeddedFont>
      <p:font typeface="Fette Engschrift"/>
      <p:regular r:id="rId141"/>
    </p:embeddedFont>
  </p:embeddedFontLst>
  <p:defaultTextStyle>
    <a:defPPr>
      <a:defRPr lang="en-US"/>
    </a:defPPr>
    <a:lvl1pPr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1pPr>
    <a:lvl2pPr marL="4572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2pPr>
    <a:lvl3pPr marL="9144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3pPr>
    <a:lvl4pPr marL="13716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4pPr>
    <a:lvl5pPr marL="18288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00"/>
    <a:srgbClr val="4C0026"/>
    <a:srgbClr val="000000"/>
    <a:srgbClr val="361B00"/>
    <a:srgbClr val="0000CC"/>
    <a:srgbClr val="542A00"/>
    <a:srgbClr val="2A1500"/>
    <a:srgbClr val="808080"/>
    <a:srgbClr val="15151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5" autoAdjust="0"/>
    <p:restoredTop sz="90186" autoAdjust="0"/>
  </p:normalViewPr>
  <p:slideViewPr>
    <p:cSldViewPr showGuides="1">
      <p:cViewPr>
        <p:scale>
          <a:sx n="61" d="100"/>
          <a:sy n="61" d="100"/>
        </p:scale>
        <p:origin x="-1614" y="-180"/>
      </p:cViewPr>
      <p:guideLst>
        <p:guide orient="horz" pos="34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8" d="100"/>
        <a:sy n="58" d="100"/>
      </p:scale>
      <p:origin x="0" y="1019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9.fntdata"/><Relationship Id="rId138" Type="http://schemas.openxmlformats.org/officeDocument/2006/relationships/font" Target="fonts/font14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font" Target="fonts/font4.fntdata"/><Relationship Id="rId144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10.fntdata"/><Relationship Id="rId139" Type="http://schemas.openxmlformats.org/officeDocument/2006/relationships/font" Target="fonts/font15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notesMaster" Target="notesMasters/notesMaster1.xml"/><Relationship Id="rId129" Type="http://schemas.openxmlformats.org/officeDocument/2006/relationships/font" Target="fonts/font5.fntdata"/><Relationship Id="rId137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font" Target="fonts/font8.fntdata"/><Relationship Id="rId140" Type="http://schemas.openxmlformats.org/officeDocument/2006/relationships/font" Target="fonts/font16.fntdata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font" Target="fonts/font6.fntdata"/><Relationship Id="rId135" Type="http://schemas.openxmlformats.org/officeDocument/2006/relationships/font" Target="fonts/font11.fntdata"/><Relationship Id="rId14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font" Target="fonts/font1.fntdata"/><Relationship Id="rId141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7.fntdata"/><Relationship Id="rId136" Type="http://schemas.openxmlformats.org/officeDocument/2006/relationships/font" Target="fonts/font12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fld id="{92848B2D-B57E-4AC1-B3EA-63EF1CD353E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ope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1303" TargetMode="External"/><Relationship Id="rId5" Type="http://schemas.openxmlformats.org/officeDocument/2006/relationships/hyperlink" Target="http://en.wikipedia.org/wiki/1294" TargetMode="External"/><Relationship Id="rId4" Type="http://schemas.openxmlformats.org/officeDocument/2006/relationships/hyperlink" Target="http://en.wikipedia.org/wiki/Roman_Catholic_Church" TargetMode="Externa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0CC6E4-6489-445E-BE7E-AE20F4441D54}" type="slidenum">
              <a:rPr lang="en-US"/>
              <a:pPr/>
              <a:t>1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756677-AB81-4800-B7EE-85653C399F34}" type="slidenum">
              <a:rPr lang="en-US"/>
              <a:pPr/>
              <a:t>10</a:t>
            </a:fld>
            <a:endParaRPr lang="en-US"/>
          </a:p>
        </p:txBody>
      </p:sp>
      <p:sp>
        <p:nvSpPr>
          <p:cNvPr id="99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6464D8-34DF-431B-8C2F-869150F771C4}" type="slidenum">
              <a:rPr lang="en-US"/>
              <a:pPr/>
              <a:t>100</a:t>
            </a:fld>
            <a:endParaRPr lang="en-US"/>
          </a:p>
        </p:txBody>
      </p:sp>
      <p:sp>
        <p:nvSpPr>
          <p:cNvPr id="178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584F44-D0DC-4D6F-BC13-4B08D4718A72}" type="slidenum">
              <a:rPr lang="en-US"/>
              <a:pPr/>
              <a:t>101</a:t>
            </a:fld>
            <a:endParaRPr lang="en-US"/>
          </a:p>
        </p:txBody>
      </p:sp>
      <p:sp>
        <p:nvSpPr>
          <p:cNvPr id="178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A5A05D-50CE-4525-A680-470A75E6546C}" type="slidenum">
              <a:rPr lang="en-US"/>
              <a:pPr/>
              <a:t>102</a:t>
            </a:fld>
            <a:endParaRPr lang="en-US"/>
          </a:p>
        </p:txBody>
      </p:sp>
      <p:sp>
        <p:nvSpPr>
          <p:cNvPr id="1792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Penitent Thief – </a:t>
            </a:r>
            <a:r>
              <a:rPr lang="en-US" dirty="0" err="1"/>
              <a:t>Tissot</a:t>
            </a:r>
            <a:r>
              <a:rPr lang="en-US" dirty="0"/>
              <a:t>;</a:t>
            </a:r>
          </a:p>
          <a:p>
            <a:r>
              <a:rPr lang="en-US" dirty="0"/>
              <a:t>Destruction of the Temple of Jerusalem, by Francesco </a:t>
            </a:r>
            <a:r>
              <a:rPr lang="en-US" dirty="0" err="1"/>
              <a:t>Hayez</a:t>
            </a:r>
            <a:r>
              <a:rPr lang="en-US" dirty="0"/>
              <a:t> 1867;</a:t>
            </a:r>
          </a:p>
          <a:p>
            <a:r>
              <a:rPr lang="en-US" dirty="0"/>
              <a:t>Macedonian Christians pressing gifts on Paul – 2 Cor. 8;</a:t>
            </a: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38D7EB-26B1-4F3C-885A-1929DDAC0618}" type="slidenum">
              <a:rPr lang="en-US"/>
              <a:pPr/>
              <a:t>103</a:t>
            </a:fld>
            <a:endParaRPr lang="en-US"/>
          </a:p>
        </p:txBody>
      </p:sp>
      <p:sp>
        <p:nvSpPr>
          <p:cNvPr id="179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Martyrs in the Collosseum;</a:t>
            </a:r>
          </a:p>
          <a:p>
            <a:r>
              <a:rPr lang="en-US"/>
              <a:t>A meeting of the first Christians at Rome. The Epistle of Paul being read;</a:t>
            </a: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2C8888-5F5C-4C2F-84E1-EE2FCF3D863F}" type="slidenum">
              <a:rPr lang="en-US"/>
              <a:pPr/>
              <a:t>104</a:t>
            </a:fld>
            <a:endParaRPr lang="en-US"/>
          </a:p>
        </p:txBody>
      </p:sp>
      <p:sp>
        <p:nvSpPr>
          <p:cNvPr id="1796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6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D25C6E-257D-4DC0-9247-2CE6BC5CE860}" type="slidenum">
              <a:rPr lang="en-US"/>
              <a:pPr/>
              <a:t>105</a:t>
            </a:fld>
            <a:endParaRPr lang="en-US"/>
          </a:p>
        </p:txBody>
      </p:sp>
      <p:sp>
        <p:nvSpPr>
          <p:cNvPr id="179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69B6D5-F37A-444B-92D6-E006F30A77C1}" type="slidenum">
              <a:rPr lang="en-US"/>
              <a:pPr/>
              <a:t>106</a:t>
            </a:fld>
            <a:endParaRPr lang="en-US"/>
          </a:p>
        </p:txBody>
      </p:sp>
      <p:sp>
        <p:nvSpPr>
          <p:cNvPr id="180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Saint Remigius baptizes Clovis, King of the Franks (c 466 - 511AD);</a:t>
            </a: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3C6688-5B30-4DF5-95C0-07FE8279113D}" type="slidenum">
              <a:rPr lang="en-US"/>
              <a:pPr/>
              <a:t>107</a:t>
            </a:fld>
            <a:endParaRPr lang="en-US"/>
          </a:p>
        </p:txBody>
      </p:sp>
      <p:sp>
        <p:nvSpPr>
          <p:cNvPr id="1802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16BCB-308A-4239-A3B3-B6D80A4BCBA4}" type="slidenum">
              <a:rPr lang="en-US"/>
              <a:pPr/>
              <a:t>108</a:t>
            </a:fld>
            <a:endParaRPr lang="en-US"/>
          </a:p>
        </p:txBody>
      </p:sp>
      <p:sp>
        <p:nvSpPr>
          <p:cNvPr id="1804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Emblem of the Papacy;</a:t>
            </a: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E6EC5-5BFB-434A-A1CC-F1F10D2473D4}" type="slidenum">
              <a:rPr lang="en-US"/>
              <a:pPr/>
              <a:t>109</a:t>
            </a:fld>
            <a:endParaRPr lang="en-US"/>
          </a:p>
        </p:txBody>
      </p:sp>
      <p:sp>
        <p:nvSpPr>
          <p:cNvPr id="202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Louis XIV - Reception of Le Grand Condé at Versailles, by Jean-Léon Gérôme_Public Domain;</a:t>
            </a:r>
          </a:p>
          <a:p>
            <a:r>
              <a:rPr lang="en-US"/>
              <a:t>The Storming of the Tuileries Palace (King’s Palace), August 10, 1792 Paris Commune, during the French Revolution_PD;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A79F6B-86C2-4280-9874-C8ABD9F891DE}" type="slidenum">
              <a:rPr lang="en-US"/>
              <a:pPr/>
              <a:t>11</a:t>
            </a:fld>
            <a:endParaRPr lang="en-US"/>
          </a:p>
        </p:txBody>
      </p:sp>
      <p:sp>
        <p:nvSpPr>
          <p:cNvPr id="205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Martyrs in the Collosseum in Rome;</a:t>
            </a:r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8850C7-2BBA-42AF-B5F9-312B12E8B0DE}" type="slidenum">
              <a:rPr lang="en-US"/>
              <a:pPr/>
              <a:t>110</a:t>
            </a:fld>
            <a:endParaRPr lang="en-US"/>
          </a:p>
        </p:txBody>
      </p:sp>
      <p:sp>
        <p:nvSpPr>
          <p:cNvPr id="180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Caricature </a:t>
            </a:r>
            <a:r>
              <a:rPr lang="en-US" dirty="0"/>
              <a:t>of C J </a:t>
            </a:r>
            <a:r>
              <a:rPr lang="en-US" dirty="0" err="1"/>
              <a:t>Rhodes_Published</a:t>
            </a:r>
            <a:r>
              <a:rPr lang="en-US" dirty="0"/>
              <a:t> December 10th 1892 by Edward Linley </a:t>
            </a:r>
            <a:r>
              <a:rPr lang="en-US" dirty="0" err="1"/>
              <a:t>Sambourne</a:t>
            </a:r>
            <a:r>
              <a:rPr lang="en-US" dirty="0"/>
              <a:t>;</a:t>
            </a:r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AB6EB-B012-4EC4-94CC-9F3A264614E8}" type="slidenum">
              <a:rPr lang="en-US"/>
              <a:pPr/>
              <a:t>111</a:t>
            </a:fld>
            <a:endParaRPr lang="en-US"/>
          </a:p>
        </p:txBody>
      </p:sp>
      <p:sp>
        <p:nvSpPr>
          <p:cNvPr id="181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DC0F95-4D03-441A-86F5-F7FC15A32438}" type="slidenum">
              <a:rPr lang="en-US"/>
              <a:pPr/>
              <a:t>112</a:t>
            </a:fld>
            <a:endParaRPr lang="en-US"/>
          </a:p>
        </p:txBody>
      </p:sp>
      <p:sp>
        <p:nvSpPr>
          <p:cNvPr id="1812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Martin Luther of Germany burns the Papal Bull of Excommunication in 1517.  </a:t>
            </a:r>
          </a:p>
          <a:p>
            <a:r>
              <a:rPr lang="en-US" dirty="0"/>
              <a:t>George Whitefield (1714–1770) was a minister in the Church of England and one of the leaders of the Methodist movement.</a:t>
            </a:r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3F51D3-25D1-41A6-8F4E-1648804A67EC}" type="slidenum">
              <a:rPr lang="en-US"/>
              <a:pPr/>
              <a:t>113</a:t>
            </a:fld>
            <a:endParaRPr lang="en-US"/>
          </a:p>
        </p:txBody>
      </p:sp>
      <p:sp>
        <p:nvSpPr>
          <p:cNvPr id="181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Freedom House world map 2007 from Wikimedia Commons:  </a:t>
            </a:r>
          </a:p>
          <a:p>
            <a:r>
              <a:rPr lang="en-US" u="sng"/>
              <a:t>Green</a:t>
            </a:r>
            <a:r>
              <a:rPr lang="en-US"/>
              <a:t>: free democracies;   </a:t>
            </a:r>
            <a:r>
              <a:rPr lang="en-US" u="sng"/>
              <a:t>Orange</a:t>
            </a:r>
            <a:r>
              <a:rPr lang="en-US"/>
              <a:t>: partially free democracies;   </a:t>
            </a:r>
            <a:r>
              <a:rPr lang="en-US" u="sng"/>
              <a:t>Red</a:t>
            </a:r>
            <a:r>
              <a:rPr lang="en-US"/>
              <a:t>: not free democracies;</a:t>
            </a:r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7CD39E-B8C8-4477-9CBF-CB86E43CF43A}" type="slidenum">
              <a:rPr lang="en-US"/>
              <a:pPr/>
              <a:t>114</a:t>
            </a:fld>
            <a:endParaRPr lang="en-US"/>
          </a:p>
        </p:txBody>
      </p:sp>
      <p:sp>
        <p:nvSpPr>
          <p:cNvPr id="195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1692C-B906-4843-BD0B-74224CFA7948}" type="slidenum">
              <a:rPr lang="en-US"/>
              <a:pPr/>
              <a:t>115</a:t>
            </a:fld>
            <a:endParaRPr lang="en-US"/>
          </a:p>
        </p:txBody>
      </p:sp>
      <p:sp>
        <p:nvSpPr>
          <p:cNvPr id="181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00C3CD-DF1F-45DD-BC0F-4B3716172D94}" type="slidenum">
              <a:rPr lang="en-US"/>
              <a:pPr/>
              <a:t>116</a:t>
            </a:fld>
            <a:endParaRPr lang="en-US"/>
          </a:p>
        </p:txBody>
      </p:sp>
      <p:sp>
        <p:nvSpPr>
          <p:cNvPr id="182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C44930-B33F-4C5D-8D6A-A72025C5F8BF}" type="slidenum">
              <a:rPr lang="en-US"/>
              <a:pPr/>
              <a:t>117</a:t>
            </a:fld>
            <a:endParaRPr lang="en-US"/>
          </a:p>
        </p:txBody>
      </p:sp>
      <p:sp>
        <p:nvSpPr>
          <p:cNvPr id="182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54F2DB-A678-4218-BBBE-9BB13021EDC5}" type="slidenum">
              <a:rPr lang="en-US"/>
              <a:pPr/>
              <a:t>118</a:t>
            </a:fld>
            <a:endParaRPr lang="en-US"/>
          </a:p>
        </p:txBody>
      </p:sp>
      <p:sp>
        <p:nvSpPr>
          <p:cNvPr id="182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77BE14-81A5-4E6E-B0C3-9A59F5FAC8B4}" type="slidenum">
              <a:rPr lang="en-US"/>
              <a:pPr/>
              <a:t>119</a:t>
            </a:fld>
            <a:endParaRPr lang="en-US"/>
          </a:p>
        </p:txBody>
      </p:sp>
      <p:sp>
        <p:nvSpPr>
          <p:cNvPr id="182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BAD423-1336-450A-839D-A36D885AC0CC}" type="slidenum">
              <a:rPr lang="en-US"/>
              <a:pPr/>
              <a:t>12</a:t>
            </a:fld>
            <a:endParaRPr lang="en-US"/>
          </a:p>
        </p:txBody>
      </p:sp>
      <p:sp>
        <p:nvSpPr>
          <p:cNvPr id="98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514379-4A0C-4394-9CB4-CB15FF501080}" type="slidenum">
              <a:rPr lang="en-US"/>
              <a:pPr/>
              <a:t>120</a:t>
            </a:fld>
            <a:endParaRPr lang="en-US"/>
          </a:p>
        </p:txBody>
      </p:sp>
      <p:sp>
        <p:nvSpPr>
          <p:cNvPr id="204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7020-2A51-4968-B56B-4DAE261D5371}" type="slidenum">
              <a:rPr lang="en-US"/>
              <a:pPr/>
              <a:t>121</a:t>
            </a:fld>
            <a:endParaRPr lang="en-US"/>
          </a:p>
        </p:txBody>
      </p:sp>
      <p:sp>
        <p:nvSpPr>
          <p:cNvPr id="213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3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7020-2A51-4968-B56B-4DAE261D5371}" type="slidenum">
              <a:rPr lang="en-US"/>
              <a:pPr/>
              <a:t>122</a:t>
            </a:fld>
            <a:endParaRPr lang="en-US"/>
          </a:p>
        </p:txBody>
      </p:sp>
      <p:sp>
        <p:nvSpPr>
          <p:cNvPr id="213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3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040117-F3A7-4608-8CF4-DA8444142DA3}" type="slidenum">
              <a:rPr lang="en-US"/>
              <a:pPr/>
              <a:t>13</a:t>
            </a:fld>
            <a:endParaRPr lang="en-US"/>
          </a:p>
        </p:txBody>
      </p:sp>
      <p:sp>
        <p:nvSpPr>
          <p:cNvPr id="88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Jacob setting out for Canaan;   Egyptian taskmasters;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B3A502-89C9-4CD5-8C33-9E9E670B4D21}" type="slidenum">
              <a:rPr lang="en-US"/>
              <a:pPr/>
              <a:t>14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stoning of Stephen;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5086B9-1CF6-45E4-8A02-BE1BDE182BE3}" type="slidenum">
              <a:rPr lang="en-US"/>
              <a:pPr/>
              <a:t>15</a:t>
            </a:fld>
            <a:endParaRPr lang="en-US"/>
          </a:p>
        </p:txBody>
      </p:sp>
      <p:sp>
        <p:nvSpPr>
          <p:cNvPr id="101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Column of Fire;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BA04AE-320F-42AC-BD0A-66924D3E425B}" type="slidenum">
              <a:rPr lang="en-US"/>
              <a:pPr/>
              <a:t>16</a:t>
            </a:fld>
            <a:endParaRPr lang="en-US"/>
          </a:p>
        </p:txBody>
      </p:sp>
      <p:sp>
        <p:nvSpPr>
          <p:cNvPr id="101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Vision of the Cross of Constantine the Great before the Battle of the Milvian Bridge in 312 AD_ painted by assistants of Raphael;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C5DABB-276C-4512-869D-37B03005D416}" type="slidenum">
              <a:rPr lang="en-US"/>
              <a:pPr/>
              <a:t>17</a:t>
            </a:fld>
            <a:endParaRPr lang="en-US"/>
          </a:p>
        </p:txBody>
      </p:sp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Emperor Constantine;</a:t>
            </a:r>
          </a:p>
          <a:p>
            <a:r>
              <a:rPr lang="en-US" dirty="0" smtClean="0"/>
              <a:t>Emperor</a:t>
            </a:r>
            <a:r>
              <a:rPr lang="en-US" baseline="0" dirty="0" smtClean="0"/>
              <a:t> Theodosius I;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0D0C11-B8D0-4108-8051-B1F807AF3A00}" type="slidenum">
              <a:rPr lang="en-US"/>
              <a:pPr/>
              <a:t>18</a:t>
            </a:fld>
            <a:endParaRPr lang="en-US"/>
          </a:p>
        </p:txBody>
      </p:sp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Moses and the Ten Commandments;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05EF37-69D4-4B38-8980-AE21CB51A6F9}" type="slidenum">
              <a:rPr lang="en-US"/>
              <a:pPr/>
              <a:t>19</a:t>
            </a:fld>
            <a:endParaRPr lang="en-US"/>
          </a:p>
        </p:txBody>
      </p:sp>
      <p:sp>
        <p:nvSpPr>
          <p:cNvPr id="103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Jesus having been baptized by John;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8542DA-BB0A-4498-B85D-91311EF7BFA7}" type="slidenum">
              <a:rPr lang="en-US"/>
              <a:pPr/>
              <a:t>2</a:t>
            </a:fld>
            <a:endParaRPr lang="en-US"/>
          </a:p>
        </p:txBody>
      </p:sp>
      <p:sp>
        <p:nvSpPr>
          <p:cNvPr id="194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7C59D0-363B-4751-99DE-4EA35A00D24B}" type="slidenum">
              <a:rPr lang="en-US"/>
              <a:pPr/>
              <a:t>20</a:t>
            </a:fld>
            <a:endParaRPr lang="en-US"/>
          </a:p>
        </p:txBody>
      </p:sp>
      <p:sp>
        <p:nvSpPr>
          <p:cNvPr id="102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Early Christians worshipping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B3C395-B9F9-44BC-A5A0-DECA200F7D34}" type="slidenum">
              <a:rPr lang="en-US"/>
              <a:pPr/>
              <a:t>21</a:t>
            </a:fld>
            <a:endParaRPr lang="en-US"/>
          </a:p>
        </p:txBody>
      </p:sp>
      <p:sp>
        <p:nvSpPr>
          <p:cNvPr id="104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F1ECD5-A88F-4816-8109-79B59994565C}" type="slidenum">
              <a:rPr lang="en-US"/>
              <a:pPr/>
              <a:t>22</a:t>
            </a:fld>
            <a:endParaRPr lang="en-US"/>
          </a:p>
        </p:txBody>
      </p:sp>
      <p:sp>
        <p:nvSpPr>
          <p:cNvPr id="106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Joshua crossing the Jordan River;    The boy Samuel and Eli;    Samson;   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F1ECD5-A88F-4816-8109-79B59994565C}" type="slidenum">
              <a:rPr lang="en-US"/>
              <a:pPr/>
              <a:t>23</a:t>
            </a:fld>
            <a:endParaRPr lang="en-US"/>
          </a:p>
        </p:txBody>
      </p:sp>
      <p:sp>
        <p:nvSpPr>
          <p:cNvPr id="106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Joshua crossing the Jordan River;    The boy Samuel and Eli;    Samson;   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F1ECD5-A88F-4816-8109-79B59994565C}" type="slidenum">
              <a:rPr lang="en-US"/>
              <a:pPr/>
              <a:t>24</a:t>
            </a:fld>
            <a:endParaRPr lang="en-US"/>
          </a:p>
        </p:txBody>
      </p:sp>
      <p:sp>
        <p:nvSpPr>
          <p:cNvPr id="106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Joshua crossing the Jordan River;    The boy Samuel and Eli;    Samson;   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7E1B27-413D-4182-95C0-081ECEFB116D}" type="slidenum">
              <a:rPr lang="en-US"/>
              <a:pPr/>
              <a:t>25</a:t>
            </a:fld>
            <a:endParaRPr lang="en-US"/>
          </a:p>
        </p:txBody>
      </p:sp>
      <p:sp>
        <p:nvSpPr>
          <p:cNvPr id="104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A32A3D-FF05-4B0A-BB1A-A3FDE067C3EF}" type="slidenum">
              <a:rPr lang="en-US"/>
              <a:pPr/>
              <a:t>26</a:t>
            </a:fld>
            <a:endParaRPr lang="en-US"/>
          </a:p>
        </p:txBody>
      </p:sp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Pope Saint Gregory I or Gregory the Great (c. 540 – March 12, 604) by Francisco de Zurbaran;</a:t>
            </a:r>
          </a:p>
          <a:p>
            <a:r>
              <a:rPr lang="en-US" dirty="0"/>
              <a:t>Saint Ambrose (c. 338 – 4 April 397), a Frankish bishop of Milan - by Zurbaran 1627;</a:t>
            </a:r>
          </a:p>
          <a:p>
            <a:r>
              <a:rPr lang="en-US" dirty="0"/>
              <a:t>Saint Jerome (347-420) in his Study, by </a:t>
            </a:r>
            <a:r>
              <a:rPr lang="en-US" dirty="0" err="1"/>
              <a:t>Domenico</a:t>
            </a:r>
            <a:r>
              <a:rPr lang="en-US" dirty="0"/>
              <a:t> Ghirlandaio 1480;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A32A3D-FF05-4B0A-BB1A-A3FDE067C3EF}" type="slidenum">
              <a:rPr lang="en-US"/>
              <a:pPr/>
              <a:t>27</a:t>
            </a:fld>
            <a:endParaRPr lang="en-US"/>
          </a:p>
        </p:txBody>
      </p:sp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Pope Saint Gregory I or Gregory the Great (c. 540 – March 12, 604) by Francisco de Zurbaran;</a:t>
            </a:r>
          </a:p>
          <a:p>
            <a:r>
              <a:rPr lang="en-US" dirty="0"/>
              <a:t>Saint Ambrose (c. 338 – 4 April 397), a Frankish bishop of Milan - by Zurbaran 1627;</a:t>
            </a:r>
          </a:p>
          <a:p>
            <a:r>
              <a:rPr lang="en-US" dirty="0"/>
              <a:t>Saint Jerome (347-420) in his Study, by </a:t>
            </a:r>
            <a:r>
              <a:rPr lang="en-US" dirty="0" err="1"/>
              <a:t>Domenico</a:t>
            </a:r>
            <a:r>
              <a:rPr lang="en-US" dirty="0"/>
              <a:t> Ghirlandaio 1480;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F6CEE0-023B-43D0-9553-5EEAFFFF824F}" type="slidenum">
              <a:rPr lang="en-US"/>
              <a:pPr/>
              <a:t>28</a:t>
            </a:fld>
            <a:endParaRPr lang="en-US"/>
          </a:p>
        </p:txBody>
      </p:sp>
      <p:sp>
        <p:nvSpPr>
          <p:cNvPr id="104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Jephtah’s tragic greeting by his daughter;    Delilah and Samson;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757891-5A8C-43B6-A69C-F73CF0A4EC43}" type="slidenum">
              <a:rPr lang="en-US"/>
              <a:pPr/>
              <a:t>29</a:t>
            </a:fld>
            <a:endParaRPr lang="en-US"/>
          </a:p>
        </p:txBody>
      </p:sp>
      <p:sp>
        <p:nvSpPr>
          <p:cNvPr id="105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E937BB-362C-41A8-8A8B-5AE87C95696B}" type="slidenum">
              <a:rPr lang="en-US"/>
              <a:pPr/>
              <a:t>3</a:t>
            </a:fld>
            <a:endParaRPr lang="en-US"/>
          </a:p>
        </p:txBody>
      </p:sp>
      <p:sp>
        <p:nvSpPr>
          <p:cNvPr id="85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9F886A-A506-4D00-9773-00F8270892FD}" type="slidenum">
              <a:rPr lang="en-US"/>
              <a:pPr/>
              <a:t>30</a:t>
            </a:fld>
            <a:endParaRPr lang="en-US"/>
          </a:p>
        </p:txBody>
      </p:sp>
      <p:sp>
        <p:nvSpPr>
          <p:cNvPr id="195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35D786-C8F7-4A0C-8EF3-756C70DD4799}" type="slidenum">
              <a:rPr lang="en-US"/>
              <a:pPr/>
              <a:t>31</a:t>
            </a:fld>
            <a:endParaRPr lang="en-US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King David and prophet Nathan;    Jewish king;    Temple: Priests blessing the people;</a:t>
            </a:r>
          </a:p>
          <a:p>
            <a:r>
              <a:rPr lang="en-US" dirty="0"/>
              <a:t>The Prophet Isaiah, Michelangelo. Sistine Chapel, Pauline Chapel;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C2D55A-56F5-435E-909C-340D01188BEA}" type="slidenum">
              <a:rPr lang="en-US"/>
              <a:pPr/>
              <a:t>32</a:t>
            </a:fld>
            <a:endParaRPr lang="en-US"/>
          </a:p>
        </p:txBody>
      </p:sp>
      <p:sp>
        <p:nvSpPr>
          <p:cNvPr id="208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Prophet Isaiah, Michelangelo. Sistine Chapel, Pauline Chapel;</a:t>
            </a:r>
          </a:p>
          <a:p>
            <a:r>
              <a:rPr lang="en-US" dirty="0" smtClean="0"/>
              <a:t>Jeremiah </a:t>
            </a:r>
            <a:r>
              <a:rPr lang="en-US" dirty="0"/>
              <a:t>Laments the Devastation of Jerusalem´ by Rembrandt. Panel, 1630. Amsterdam, Rijksmuseum;</a:t>
            </a:r>
          </a:p>
          <a:p>
            <a:r>
              <a:rPr lang="en-US" dirty="0"/>
              <a:t>Eli 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7DD98E-A7A5-4A9F-97DE-5EFFF253C017}" type="slidenum">
              <a:rPr lang="en-US"/>
              <a:pPr/>
              <a:t>33</a:t>
            </a:fld>
            <a:endParaRPr lang="en-US"/>
          </a:p>
        </p:txBody>
      </p:sp>
      <p:sp>
        <p:nvSpPr>
          <p:cNvPr id="94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59B6C4-6535-4E8A-B84B-77C6000C82BC}" type="slidenum">
              <a:rPr lang="en-US"/>
              <a:pPr/>
              <a:t>34</a:t>
            </a:fld>
            <a:endParaRPr lang="en-US"/>
          </a:p>
        </p:txBody>
      </p:sp>
      <p:sp>
        <p:nvSpPr>
          <p:cNvPr id="94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56A22C-CBF0-48B2-B95A-2E2DA277E11A}" type="slidenum">
              <a:rPr lang="en-US"/>
              <a:pPr/>
              <a:t>35</a:t>
            </a:fld>
            <a:endParaRPr lang="en-US"/>
          </a:p>
        </p:txBody>
      </p:sp>
      <p:sp>
        <p:nvSpPr>
          <p:cNvPr id="94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Charlemagne by Albrecht Dürer;</a:t>
            </a:r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8F8F8D-37BB-4C27-ABF2-4F44F032ED18}" type="slidenum">
              <a:rPr lang="en-US"/>
              <a:pPr/>
              <a:t>36</a:t>
            </a:fld>
            <a:endParaRPr lang="en-US"/>
          </a:p>
        </p:txBody>
      </p:sp>
      <p:sp>
        <p:nvSpPr>
          <p:cNvPr id="165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Charlemagne and Pope Adrian I  in 772 AD;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8A2D75-9D6E-4346-AA39-956CC162F0BF}" type="slidenum">
              <a:rPr lang="en-US"/>
              <a:pPr/>
              <a:t>37</a:t>
            </a:fld>
            <a:endParaRPr lang="en-US"/>
          </a:p>
        </p:txBody>
      </p:sp>
      <p:sp>
        <p:nvSpPr>
          <p:cNvPr id="1118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Samuel anointing Saul;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EE6C2A-C5ED-4EDD-A8A4-A300C0E19E83}" type="slidenum">
              <a:rPr lang="en-US"/>
              <a:pPr/>
              <a:t>38</a:t>
            </a:fld>
            <a:endParaRPr lang="en-US"/>
          </a:p>
        </p:txBody>
      </p:sp>
      <p:sp>
        <p:nvSpPr>
          <p:cNvPr id="113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Charlemagne was crowned by Leo III on Christmas in AD 800 in the Vatican Basilica in Rome.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9D1F46-B00A-47E0-989F-13939C42C0AD}" type="slidenum">
              <a:rPr lang="en-US"/>
              <a:pPr/>
              <a:t>39</a:t>
            </a:fld>
            <a:endParaRPr lang="en-US"/>
          </a:p>
        </p:txBody>
      </p:sp>
      <p:sp>
        <p:nvSpPr>
          <p:cNvPr id="1128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Samuel reproving Saul;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933A28-6181-43E2-B2DA-91B5DB90A53B}" type="slidenum">
              <a:rPr lang="en-US"/>
              <a:pPr/>
              <a:t>4</a:t>
            </a:fld>
            <a:endParaRPr lang="en-US"/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DFB9C-C272-47D7-82C8-C40994DA8C07}" type="slidenum">
              <a:rPr lang="en-US"/>
              <a:pPr/>
              <a:t>40</a:t>
            </a:fld>
            <a:endParaRPr lang="en-US"/>
          </a:p>
        </p:txBody>
      </p:sp>
      <p:sp>
        <p:nvSpPr>
          <p:cNvPr id="115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 King over Israel, by C.F. Vos;</a:t>
            </a:r>
          </a:p>
          <a:p>
            <a:r>
              <a:rPr lang="en-US"/>
              <a:t>The Judgement of Solomon;</a:t>
            </a:r>
          </a:p>
          <a:p>
            <a:r>
              <a:rPr lang="en-US" smtClean="0"/>
              <a:t>Partial </a:t>
            </a:r>
            <a:r>
              <a:rPr lang="en-US"/>
              <a:t>picture: King Solomon’s dedication of the temple;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0C931C-3C75-43BD-9B63-DFA63B7D434E}" type="slidenum">
              <a:rPr lang="en-US"/>
              <a:pPr/>
              <a:t>41</a:t>
            </a:fld>
            <a:endParaRPr lang="en-US"/>
          </a:p>
        </p:txBody>
      </p:sp>
      <p:sp>
        <p:nvSpPr>
          <p:cNvPr id="115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Queen of Sheba at the court of Solomon;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50D07F-DDE7-4063-B557-E126C2B98113}" type="slidenum">
              <a:rPr lang="en-US"/>
              <a:pPr/>
              <a:t>42</a:t>
            </a:fld>
            <a:endParaRPr lang="en-US"/>
          </a:p>
        </p:txBody>
      </p:sp>
      <p:sp>
        <p:nvSpPr>
          <p:cNvPr id="166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ECEC45-7F27-415E-827D-8D72E7A7AD3F}" type="slidenum">
              <a:rPr lang="en-US"/>
              <a:pPr/>
              <a:t>43</a:t>
            </a:fld>
            <a:endParaRPr lang="en-US"/>
          </a:p>
        </p:txBody>
      </p:sp>
      <p:sp>
        <p:nvSpPr>
          <p:cNvPr id="205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4528AD-6511-4C44-A1DC-3A758372EC25}" type="slidenum">
              <a:rPr lang="en-US"/>
              <a:pPr/>
              <a:t>44</a:t>
            </a:fld>
            <a:endParaRPr lang="en-US"/>
          </a:p>
        </p:txBody>
      </p:sp>
      <p:sp>
        <p:nvSpPr>
          <p:cNvPr id="194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EDE1E2-300E-4607-B00E-39FE6AF359BB}" type="slidenum">
              <a:rPr lang="en-US"/>
              <a:pPr/>
              <a:t>45</a:t>
            </a:fld>
            <a:endParaRPr lang="en-US"/>
          </a:p>
        </p:txBody>
      </p:sp>
      <p:sp>
        <p:nvSpPr>
          <p:cNvPr id="119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Idolatry of Solomon - Italian painter Sebastiano Conca, 18th century;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8D33FA-3AE1-4FFB-8687-B4570087B474}" type="slidenum">
              <a:rPr lang="en-US"/>
              <a:pPr/>
              <a:t>46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A65E65-56F8-49A9-A058-D7CE9DB2D315}" type="slidenum">
              <a:rPr lang="en-US"/>
              <a:pPr/>
              <a:t>47</a:t>
            </a:fld>
            <a:endParaRPr lang="en-US"/>
          </a:p>
        </p:txBody>
      </p:sp>
      <p:sp>
        <p:nvSpPr>
          <p:cNvPr id="212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Frankish Holy Roman Empire of Charlemagne 800-814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95CE86-89E4-4EF4-8663-1DF694327633}" type="slidenum">
              <a:rPr lang="en-US"/>
              <a:pPr/>
              <a:t>48</a:t>
            </a:fld>
            <a:endParaRPr lang="en-US"/>
          </a:p>
        </p:txBody>
      </p:sp>
      <p:sp>
        <p:nvSpPr>
          <p:cNvPr id="212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92BCA7-A377-4D09-B687-761DB9DA5A88}" type="slidenum">
              <a:rPr lang="en-US"/>
              <a:pPr/>
              <a:t>49</a:t>
            </a:fld>
            <a:endParaRPr lang="en-US"/>
          </a:p>
        </p:txBody>
      </p:sp>
      <p:sp>
        <p:nvSpPr>
          <p:cNvPr id="167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Color picture: Jeroboam </a:t>
            </a:r>
            <a:r>
              <a:rPr lang="en-US" dirty="0" smtClean="0"/>
              <a:t>leads </a:t>
            </a:r>
            <a:r>
              <a:rPr lang="en-US" dirty="0"/>
              <a:t>Israel into Sin – by C.F. </a:t>
            </a:r>
            <a:r>
              <a:rPr lang="en-US" dirty="0" err="1"/>
              <a:t>Fos</a:t>
            </a:r>
            <a:r>
              <a:rPr lang="en-US" dirty="0"/>
              <a:t>;</a:t>
            </a:r>
          </a:p>
          <a:p>
            <a:r>
              <a:rPr lang="en-US" dirty="0"/>
              <a:t>Ezekiel prophesying to the elders who had visited him - Ezek.14.1</a:t>
            </a:r>
          </a:p>
          <a:p>
            <a:r>
              <a:rPr lang="en-US" dirty="0"/>
              <a:t>Micah preaching (Engraving by </a:t>
            </a:r>
            <a:r>
              <a:rPr lang="en-US" dirty="0" err="1"/>
              <a:t>Gustaf</a:t>
            </a:r>
            <a:r>
              <a:rPr lang="en-US" dirty="0"/>
              <a:t> Dore);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86DD9E-3472-497C-A547-0EB23BBDC13B}" type="slidenum">
              <a:rPr lang="en-US"/>
              <a:pPr/>
              <a:t>5</a:t>
            </a:fld>
            <a:endParaRPr lang="en-US"/>
          </a:p>
        </p:txBody>
      </p:sp>
      <p:sp>
        <p:nvSpPr>
          <p:cNvPr id="86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E0D9A2-74E7-41CE-A1D6-08E3D4FDBEA4}" type="slidenum">
              <a:rPr lang="en-US"/>
              <a:pPr/>
              <a:t>50</a:t>
            </a:fld>
            <a:endParaRPr lang="en-US"/>
          </a:p>
        </p:txBody>
      </p:sp>
      <p:sp>
        <p:nvSpPr>
          <p:cNvPr id="121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Nebuchadnezzar´s army destroying the Temple sanctuary with axes (cf Ps.74.6-7);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281E69-5A97-4366-878E-20F574D790DE}" type="slidenum">
              <a:rPr lang="en-US"/>
              <a:pPr/>
              <a:t>51</a:t>
            </a:fld>
            <a:endParaRPr lang="en-US"/>
          </a:p>
        </p:txBody>
      </p:sp>
      <p:sp>
        <p:nvSpPr>
          <p:cNvPr id="167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Emblem of the papacy; Christian monk;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5056D5-5988-4853-9BA0-CB94DD04224F}" type="slidenum">
              <a:rPr lang="en-US"/>
              <a:pPr/>
              <a:t>52</a:t>
            </a:fld>
            <a:endParaRPr lang="en-US"/>
          </a:p>
        </p:txBody>
      </p:sp>
      <p:sp>
        <p:nvSpPr>
          <p:cNvPr id="1221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1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8B9D26-94C7-4C8F-8010-8614AEEC3110}" type="slidenum">
              <a:rPr lang="en-US"/>
              <a:pPr/>
              <a:t>53</a:t>
            </a:fld>
            <a:endParaRPr lang="en-US"/>
          </a:p>
        </p:txBody>
      </p:sp>
      <p:sp>
        <p:nvSpPr>
          <p:cNvPr id="122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Fall and Captivity of Israel – by C.F. Fos;</a:t>
            </a:r>
          </a:p>
          <a:p>
            <a:r>
              <a:rPr lang="en-US"/>
              <a:t>Nebuchadnezzar´s army attacking the Temple in Jerusalem;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EB1931-3CFF-4EB5-9DF0-F0BE903C1FEB}" type="slidenum">
              <a:rPr lang="en-US"/>
              <a:pPr/>
              <a:t>54</a:t>
            </a:fld>
            <a:endParaRPr lang="en-US"/>
          </a:p>
        </p:txBody>
      </p:sp>
      <p:sp>
        <p:nvSpPr>
          <p:cNvPr id="122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Pope Boniface VIII struck by Colonna - He was </a:t>
            </a:r>
            <a:r>
              <a:rPr lang="en-US">
                <a:hlinkClick r:id="rId3" tooltip="Pope"/>
              </a:rPr>
              <a:t>Pope</a:t>
            </a:r>
            <a:r>
              <a:rPr lang="en-US"/>
              <a:t> of the </a:t>
            </a:r>
            <a:r>
              <a:rPr lang="en-US">
                <a:hlinkClick r:id="rId4" tooltip="Roman Catholic Church"/>
              </a:rPr>
              <a:t>Roman Catholic Church</a:t>
            </a:r>
            <a:r>
              <a:rPr lang="en-US"/>
              <a:t> from </a:t>
            </a:r>
            <a:r>
              <a:rPr lang="en-US">
                <a:hlinkClick r:id="rId5" tooltip="1294"/>
              </a:rPr>
              <a:t>1294</a:t>
            </a:r>
            <a:r>
              <a:rPr lang="en-US"/>
              <a:t> to </a:t>
            </a:r>
            <a:r>
              <a:rPr lang="en-US">
                <a:hlinkClick r:id="rId6" tooltip="1303"/>
              </a:rPr>
              <a:t>1303</a:t>
            </a:r>
            <a:r>
              <a:rPr lang="en-US"/>
              <a:t>. Boniface was beaten badly and nearly executed but was released from captivity after three days. He died a month later. 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31779B-1399-49ED-ADAC-F48DF7DF6476}" type="slidenum">
              <a:rPr lang="en-US"/>
              <a:pPr/>
              <a:t>55</a:t>
            </a:fld>
            <a:endParaRPr lang="en-US"/>
          </a:p>
        </p:txBody>
      </p:sp>
      <p:sp>
        <p:nvSpPr>
          <p:cNvPr id="122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Crusaders;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B6AAA6-8F5D-400F-A81E-6910E8BE21CA}" type="slidenum">
              <a:rPr lang="en-US"/>
              <a:pPr/>
              <a:t>56</a:t>
            </a:fld>
            <a:endParaRPr lang="en-US"/>
          </a:p>
        </p:txBody>
      </p:sp>
      <p:sp>
        <p:nvSpPr>
          <p:cNvPr id="124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AA76F3-990E-4CCB-B189-23CE04C2C629}" type="slidenum">
              <a:rPr lang="en-US"/>
              <a:pPr/>
              <a:t>57</a:t>
            </a:fld>
            <a:endParaRPr lang="en-US"/>
          </a:p>
        </p:txBody>
      </p:sp>
      <p:sp>
        <p:nvSpPr>
          <p:cNvPr id="1246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6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Workshop of an idol-maker;</a:t>
            </a:r>
          </a:p>
          <a:p>
            <a:r>
              <a:rPr lang="en-US"/>
              <a:t>King Jehoiakim mutilating the roll of the Law - Jer.36.23;</a:t>
            </a:r>
          </a:p>
          <a:p>
            <a:r>
              <a:rPr lang="en-US"/>
              <a:t>Fiery Furnace - Nebuchadnezzar Calls the Three Men from the Fiery Furnace, by C.F. Vos;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A7FB21-73BB-4C9C-B4B0-C26F3CAA8009}" type="slidenum">
              <a:rPr lang="en-US"/>
              <a:pPr/>
              <a:t>58</a:t>
            </a:fld>
            <a:endParaRPr lang="en-US"/>
          </a:p>
        </p:txBody>
      </p:sp>
      <p:sp>
        <p:nvSpPr>
          <p:cNvPr id="169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Zedekiah before the King of Babylon;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0B05AC-136D-41E4-9436-A3AD49EEC501}" type="slidenum">
              <a:rPr lang="en-US"/>
              <a:pPr/>
              <a:t>59</a:t>
            </a:fld>
            <a:endParaRPr lang="en-US"/>
          </a:p>
        </p:txBody>
      </p:sp>
      <p:sp>
        <p:nvSpPr>
          <p:cNvPr id="170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E4A3DE-D326-4496-A6D6-BF0F1E069A13}" type="slidenum">
              <a:rPr lang="en-US"/>
              <a:pPr/>
              <a:t>6</a:t>
            </a:fld>
            <a:endParaRPr lang="en-US"/>
          </a:p>
        </p:txBody>
      </p:sp>
      <p:sp>
        <p:nvSpPr>
          <p:cNvPr id="87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61896-CB8C-49D6-BFCC-3A1701E60600}" type="slidenum">
              <a:rPr lang="en-US"/>
              <a:pPr/>
              <a:t>60</a:t>
            </a:fld>
            <a:endParaRPr lang="en-US"/>
          </a:p>
        </p:txBody>
      </p:sp>
      <p:sp>
        <p:nvSpPr>
          <p:cNvPr id="1703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3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Cyrus the Great allowed the Hebrew exiles to return to Jerusalem - 15thC_PD</a:t>
            </a:r>
          </a:p>
          <a:p>
            <a:r>
              <a:rPr lang="en-US" dirty="0"/>
              <a:t>Ezra reading the law; 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AF0BFD-DC94-4863-947C-EB96C13AC2D5}" type="slidenum">
              <a:rPr lang="en-US"/>
              <a:pPr/>
              <a:t>61</a:t>
            </a:fld>
            <a:endParaRPr lang="en-US"/>
          </a:p>
        </p:txBody>
      </p:sp>
      <p:sp>
        <p:nvSpPr>
          <p:cNvPr id="1705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Malachi - You flood the altar with your tears´ -  Mal.2.13.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C7992D-DB01-4F6C-92AC-4B782047A838}" type="slidenum">
              <a:rPr lang="en-US"/>
              <a:pPr/>
              <a:t>62</a:t>
            </a:fld>
            <a:endParaRPr lang="en-US"/>
          </a:p>
        </p:txBody>
      </p:sp>
      <p:sp>
        <p:nvSpPr>
          <p:cNvPr id="1708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08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E40BCC-71E9-4E65-8839-9E902EE13651}" type="slidenum">
              <a:rPr lang="en-US"/>
              <a:pPr/>
              <a:t>63</a:t>
            </a:fld>
            <a:endParaRPr lang="en-US"/>
          </a:p>
        </p:txBody>
      </p:sp>
      <p:sp>
        <p:nvSpPr>
          <p:cNvPr id="1710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Jewish people rejoicing upon their return to their land;</a:t>
            </a:r>
          </a:p>
          <a:p>
            <a:r>
              <a:rPr lang="en-US"/>
              <a:t>Jesus fasting in the Wilderness;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5D5108-9D5F-4761-8C41-18947EFF59FE}" type="slidenum">
              <a:rPr lang="en-US"/>
              <a:pPr/>
              <a:t>64</a:t>
            </a:fld>
            <a:endParaRPr lang="en-US"/>
          </a:p>
        </p:txBody>
      </p:sp>
      <p:sp>
        <p:nvSpPr>
          <p:cNvPr id="1712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161DBD-CD92-441A-9478-865B7B62C7E0}" type="slidenum">
              <a:rPr lang="en-US"/>
              <a:pPr/>
              <a:t>65</a:t>
            </a:fld>
            <a:endParaRPr lang="en-US"/>
          </a:p>
        </p:txBody>
      </p:sp>
      <p:sp>
        <p:nvSpPr>
          <p:cNvPr id="1714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Rebuilding the walls of Jerusalem;  </a:t>
            </a:r>
            <a:endParaRPr lang="en-US" dirty="0" smtClean="0"/>
          </a:p>
          <a:p>
            <a:r>
              <a:rPr lang="en-US" dirty="0" smtClean="0"/>
              <a:t>Ezra </a:t>
            </a:r>
            <a:r>
              <a:rPr lang="en-US" dirty="0"/>
              <a:t>reads the law;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71843D-F862-4788-AD9F-3EEA1FAA8B65}" type="slidenum">
              <a:rPr lang="en-US"/>
              <a:pPr/>
              <a:t>66</a:t>
            </a:fld>
            <a:endParaRPr lang="en-US"/>
          </a:p>
        </p:txBody>
      </p:sp>
      <p:sp>
        <p:nvSpPr>
          <p:cNvPr id="171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St. Francis;   St. Thomas Aquinas;   John Huss before the Council;   Martin Luther;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16CB0-A846-4B79-B7C8-775F4FE70899}" type="slidenum">
              <a:rPr lang="en-US"/>
              <a:pPr/>
              <a:t>67</a:t>
            </a:fld>
            <a:endParaRPr lang="en-US"/>
          </a:p>
        </p:txBody>
      </p:sp>
      <p:sp>
        <p:nvSpPr>
          <p:cNvPr id="171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F7E359-5BE5-4F51-9A2C-E6AB32E66B81}" type="slidenum">
              <a:rPr lang="en-US"/>
              <a:pPr/>
              <a:t>68</a:t>
            </a:fld>
            <a:endParaRPr lang="en-US"/>
          </a:p>
        </p:txBody>
      </p:sp>
      <p:sp>
        <p:nvSpPr>
          <p:cNvPr id="172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9607D7-805E-4EB7-91C6-9A9577C21DC0}" type="slidenum">
              <a:rPr lang="en-US"/>
              <a:pPr/>
              <a:t>69</a:t>
            </a:fld>
            <a:endParaRPr lang="en-US"/>
          </a:p>
        </p:txBody>
      </p:sp>
      <p:sp>
        <p:nvSpPr>
          <p:cNvPr id="172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Jesus teaching crowds on a high plain - by William Hole;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1FCECF-8833-444B-B1F5-F91791FAD3F9}" type="slidenum">
              <a:rPr lang="en-US"/>
              <a:pPr/>
              <a:t>7</a:t>
            </a:fld>
            <a:endParaRPr lang="en-US"/>
          </a:p>
        </p:txBody>
      </p:sp>
      <p:sp>
        <p:nvSpPr>
          <p:cNvPr id="87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EF94E8-A63A-409E-B2C4-44625A65AEA1}" type="slidenum">
              <a:rPr lang="en-US"/>
              <a:pPr/>
              <a:t>70</a:t>
            </a:fld>
            <a:endParaRPr lang="en-US"/>
          </a:p>
        </p:txBody>
      </p:sp>
      <p:sp>
        <p:nvSpPr>
          <p:cNvPr id="172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22A288-83C1-4662-AD45-5D549F4E1B45}" type="slidenum">
              <a:rPr lang="en-US"/>
              <a:pPr/>
              <a:t>71</a:t>
            </a:fld>
            <a:endParaRPr lang="en-US"/>
          </a:p>
        </p:txBody>
      </p:sp>
      <p:sp>
        <p:nvSpPr>
          <p:cNvPr id="172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centurion at Capernaum begging Jesus to heal his servant;</a:t>
            </a: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AE9F6C-1928-4682-8AE5-BE1ECB8F32C6}" type="slidenum">
              <a:rPr lang="en-US"/>
              <a:pPr/>
              <a:t>72</a:t>
            </a:fld>
            <a:endParaRPr lang="en-US"/>
          </a:p>
        </p:txBody>
      </p:sp>
      <p:sp>
        <p:nvSpPr>
          <p:cNvPr id="172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06EFE4-8A17-40F7-A52B-ADB29196FDE9}" type="slidenum">
              <a:rPr lang="en-US"/>
              <a:pPr/>
              <a:t>73</a:t>
            </a:fld>
            <a:endParaRPr lang="en-US"/>
          </a:p>
        </p:txBody>
      </p:sp>
      <p:sp>
        <p:nvSpPr>
          <p:cNvPr id="173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85B4FA-BA96-4C7A-A2B0-77B777F13CDA}" type="slidenum">
              <a:rPr lang="en-US"/>
              <a:pPr/>
              <a:t>74</a:t>
            </a:fld>
            <a:endParaRPr lang="en-US"/>
          </a:p>
        </p:txBody>
      </p:sp>
      <p:sp>
        <p:nvSpPr>
          <p:cNvPr id="173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93E90A-DC0A-4FD8-96F1-FE9F8BECA453}" type="slidenum">
              <a:rPr lang="en-US"/>
              <a:pPr/>
              <a:t>75</a:t>
            </a:fld>
            <a:endParaRPr lang="en-US"/>
          </a:p>
        </p:txBody>
      </p:sp>
      <p:sp>
        <p:nvSpPr>
          <p:cNvPr id="1734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4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1C4B7A-FBBD-4192-856C-DBDF392754E2}" type="slidenum">
              <a:rPr lang="en-US">
                <a:solidFill>
                  <a:srgbClr val="000000"/>
                </a:solidFill>
              </a:rPr>
              <a:pPr/>
              <a:t>76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73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0" spc="300">
              <a:ln w="28575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E05B"/>
                  </a:gs>
                  <a:gs pos="50000">
                    <a:srgbClr val="CC6600"/>
                  </a:gs>
                  <a:gs pos="100000">
                    <a:srgbClr val="FFE05B"/>
                  </a:gs>
                </a:gsLst>
                <a:lin ang="2700000" scaled="1"/>
              </a:gradFill>
              <a:effectLst>
                <a:glow rad="63500">
                  <a:srgbClr val="000000">
                    <a:alpha val="40000"/>
                  </a:srgbClr>
                </a:glow>
                <a:outerShdw dist="38100" dir="2400000" algn="ctr" rotWithShape="0">
                  <a:srgbClr val="000000"/>
                </a:outerShdw>
              </a:effectLst>
              <a:latin typeface="Papyrus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EE6159-ECE9-448C-9413-0DE373B1BB35}" type="slidenum">
              <a:rPr lang="en-US"/>
              <a:pPr/>
              <a:t>77</a:t>
            </a:fld>
            <a:endParaRPr lang="en-US"/>
          </a:p>
        </p:txBody>
      </p:sp>
      <p:sp>
        <p:nvSpPr>
          <p:cNvPr id="173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A0D4A-9EDF-41FE-A42D-88D183BBFD25}" type="slidenum">
              <a:rPr lang="en-US"/>
              <a:pPr/>
              <a:t>78</a:t>
            </a:fld>
            <a:endParaRPr lang="en-US"/>
          </a:p>
        </p:txBody>
      </p:sp>
      <p:sp>
        <p:nvSpPr>
          <p:cNvPr id="174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156C5C-55FD-4EEA-B7CD-1A12448D00D7}" type="slidenum">
              <a:rPr lang="en-US"/>
              <a:pPr/>
              <a:t>79</a:t>
            </a:fld>
            <a:endParaRPr lang="en-US"/>
          </a:p>
        </p:txBody>
      </p:sp>
      <p:sp>
        <p:nvSpPr>
          <p:cNvPr id="1742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1A11B0-9253-4999-9265-828D1F8E7E95}" type="slidenum">
              <a:rPr lang="en-US"/>
              <a:pPr/>
              <a:t>8</a:t>
            </a:fld>
            <a:endParaRPr lang="en-US"/>
          </a:p>
        </p:txBody>
      </p:sp>
      <p:sp>
        <p:nvSpPr>
          <p:cNvPr id="87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0B8892-EB38-49C1-A2E8-45463CF8F923}" type="slidenum">
              <a:rPr lang="en-US"/>
              <a:pPr/>
              <a:t>80</a:t>
            </a:fld>
            <a:endParaRPr lang="en-US"/>
          </a:p>
        </p:txBody>
      </p:sp>
      <p:sp>
        <p:nvSpPr>
          <p:cNvPr id="1744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4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CC3C95-4080-4234-9AD0-053F6A805DFC}" type="slidenum">
              <a:rPr lang="en-US"/>
              <a:pPr/>
              <a:t>81</a:t>
            </a:fld>
            <a:endParaRPr lang="en-US"/>
          </a:p>
        </p:txBody>
      </p:sp>
      <p:sp>
        <p:nvSpPr>
          <p:cNvPr id="175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3771E0-B9BA-48B2-9171-246283EB6B84}" type="slidenum">
              <a:rPr lang="en-US"/>
              <a:pPr/>
              <a:t>82</a:t>
            </a:fld>
            <a:endParaRPr lang="en-US"/>
          </a:p>
        </p:txBody>
      </p:sp>
      <p:sp>
        <p:nvSpPr>
          <p:cNvPr id="213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3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F0CCDA-14F2-42AC-9230-7CD68A7FDC23}" type="slidenum">
              <a:rPr lang="en-US"/>
              <a:pPr/>
              <a:t>83</a:t>
            </a:fld>
            <a:endParaRPr lang="en-US"/>
          </a:p>
        </p:txBody>
      </p:sp>
      <p:sp>
        <p:nvSpPr>
          <p:cNvPr id="175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Gustave Doré's depiction of Satan from John Milton's Paradise Lost;</a:t>
            </a: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6E1642-EE4E-4F6F-896E-1D88E870FF57}" type="slidenum">
              <a:rPr lang="en-US"/>
              <a:pPr/>
              <a:t>84</a:t>
            </a:fld>
            <a:endParaRPr lang="en-US"/>
          </a:p>
        </p:txBody>
      </p:sp>
      <p:sp>
        <p:nvSpPr>
          <p:cNvPr id="175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32097F-71DC-4CC4-9A83-8E27DA30DCC6}" type="slidenum">
              <a:rPr lang="en-US"/>
              <a:pPr/>
              <a:t>85</a:t>
            </a:fld>
            <a:endParaRPr lang="en-US"/>
          </a:p>
        </p:txBody>
      </p:sp>
      <p:sp>
        <p:nvSpPr>
          <p:cNvPr id="213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3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Michelangelo’s God the Creator – Ceiling of Sistine Chapel at Vatican, Rome;</a:t>
            </a: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146D80-0482-4C5A-947D-545EAC087075}" type="slidenum">
              <a:rPr lang="en-US"/>
              <a:pPr/>
              <a:t>86</a:t>
            </a:fld>
            <a:endParaRPr lang="en-US"/>
          </a:p>
        </p:txBody>
      </p:sp>
      <p:sp>
        <p:nvSpPr>
          <p:cNvPr id="1759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Fall and Expulsion ,Michelangelo. Sistine Chapel, Pauline Chapel;</a:t>
            </a: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D59E13-74EA-468D-B18C-325C37709B1C}" type="slidenum">
              <a:rPr lang="en-US"/>
              <a:pPr/>
              <a:t>87</a:t>
            </a:fld>
            <a:endParaRPr lang="en-US"/>
          </a:p>
        </p:txBody>
      </p:sp>
      <p:sp>
        <p:nvSpPr>
          <p:cNvPr id="176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Abraham and Lot;  </a:t>
            </a:r>
            <a:endParaRPr lang="en-US" dirty="0" smtClean="0"/>
          </a:p>
          <a:p>
            <a:r>
              <a:rPr lang="en-US" dirty="0" smtClean="0"/>
              <a:t>Joseph </a:t>
            </a:r>
            <a:r>
              <a:rPr lang="en-US" dirty="0"/>
              <a:t>meeting his brothers in Egypt;</a:t>
            </a: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B90109-58AA-4415-9BB6-C4CE48E52B11}" type="slidenum">
              <a:rPr lang="en-US"/>
              <a:pPr/>
              <a:t>88</a:t>
            </a:fld>
            <a:endParaRPr lang="en-US"/>
          </a:p>
        </p:txBody>
      </p:sp>
      <p:sp>
        <p:nvSpPr>
          <p:cNvPr id="176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Departure of Israelites from Egypt;</a:t>
            </a: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8872FA-87F9-4CB1-80FD-F9610BA0C1A4}" type="slidenum">
              <a:rPr lang="en-US"/>
              <a:pPr/>
              <a:t>89</a:t>
            </a:fld>
            <a:endParaRPr lang="en-US"/>
          </a:p>
        </p:txBody>
      </p:sp>
      <p:sp>
        <p:nvSpPr>
          <p:cNvPr id="1765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Judge Deborah – Old Testament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B647AA-5A03-419C-A847-E255488B458F}" type="slidenum">
              <a:rPr lang="en-US"/>
              <a:pPr/>
              <a:t>9</a:t>
            </a:fld>
            <a:endParaRPr lang="en-US"/>
          </a:p>
        </p:txBody>
      </p:sp>
      <p:sp>
        <p:nvSpPr>
          <p:cNvPr id="197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93D5B3-D101-4C53-B02B-E989D97B4428}" type="slidenum">
              <a:rPr lang="en-US"/>
              <a:pPr/>
              <a:t>90</a:t>
            </a:fld>
            <a:endParaRPr lang="en-US"/>
          </a:p>
        </p:txBody>
      </p:sp>
      <p:sp>
        <p:nvSpPr>
          <p:cNvPr id="1767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91D6AC-0EA1-4572-998D-20E4F7975814}" type="slidenum">
              <a:rPr lang="en-US"/>
              <a:pPr/>
              <a:t>91</a:t>
            </a:fld>
            <a:endParaRPr lang="en-US"/>
          </a:p>
        </p:txBody>
      </p:sp>
      <p:sp>
        <p:nvSpPr>
          <p:cNvPr id="176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Jewish king with soldiers;</a:t>
            </a: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8F851A-14BF-4E85-A729-B266CDC7A5CD}" type="slidenum">
              <a:rPr lang="en-US"/>
              <a:pPr/>
              <a:t>92</a:t>
            </a:fld>
            <a:endParaRPr lang="en-US"/>
          </a:p>
        </p:txBody>
      </p:sp>
      <p:sp>
        <p:nvSpPr>
          <p:cNvPr id="177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Saul gains his kingdom, by C.F. Fos;</a:t>
            </a: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A5369C-E936-4BCA-817D-DF6C20DD8AD9}" type="slidenum">
              <a:rPr lang="en-US"/>
              <a:pPr/>
              <a:t>93</a:t>
            </a:fld>
            <a:endParaRPr lang="en-US"/>
          </a:p>
        </p:txBody>
      </p:sp>
      <p:sp>
        <p:nvSpPr>
          <p:cNvPr id="177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capture of </a:t>
            </a:r>
            <a:r>
              <a:rPr lang="en-US" dirty="0" err="1"/>
              <a:t>Tyre</a:t>
            </a:r>
            <a:r>
              <a:rPr lang="en-US" dirty="0"/>
              <a:t> in book of Ezekiel; </a:t>
            </a:r>
          </a:p>
          <a:p>
            <a:r>
              <a:rPr lang="en-US" dirty="0"/>
              <a:t>Zedekiah carried away captive in chains;     </a:t>
            </a:r>
          </a:p>
          <a:p>
            <a:r>
              <a:rPr lang="en-US" dirty="0"/>
              <a:t>Cyrus entering a conquered city - Is.45.1.;    </a:t>
            </a:r>
          </a:p>
          <a:p>
            <a:r>
              <a:rPr lang="en-US" dirty="0"/>
              <a:t>Alexander the Great;</a:t>
            </a: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A4DBC-1806-492E-9D8A-ED6714C60735}" type="slidenum">
              <a:rPr lang="en-US"/>
              <a:pPr/>
              <a:t>94</a:t>
            </a:fld>
            <a:endParaRPr lang="en-US"/>
          </a:p>
        </p:txBody>
      </p:sp>
      <p:sp>
        <p:nvSpPr>
          <p:cNvPr id="177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Jesus riding into Jerusalem on a donkey;    Greek orator; </a:t>
            </a: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F8229E-2F2C-4250-A1B2-3BDD75BEEC9F}" type="slidenum">
              <a:rPr lang="en-US"/>
              <a:pPr/>
              <a:t>95</a:t>
            </a:fld>
            <a:endParaRPr lang="en-US"/>
          </a:p>
        </p:txBody>
      </p:sp>
      <p:sp>
        <p:nvSpPr>
          <p:cNvPr id="1777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7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C288B8-6CB3-4EA0-94C4-0DF309EEEBB1}" type="slidenum">
              <a:rPr lang="en-US"/>
              <a:pPr/>
              <a:t>96</a:t>
            </a:fld>
            <a:endParaRPr lang="en-US"/>
          </a:p>
        </p:txBody>
      </p:sp>
      <p:sp>
        <p:nvSpPr>
          <p:cNvPr id="177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Jesus questioned by the priests about his authority;  </a:t>
            </a:r>
          </a:p>
          <a:p>
            <a:r>
              <a:rPr lang="en-US"/>
              <a:t>Caesar crossing the Rubicon river;   </a:t>
            </a:r>
          </a:p>
          <a:p>
            <a:r>
              <a:rPr lang="en-US"/>
              <a:t>Map of Roman Empire around the Mediterranean Sea;</a:t>
            </a: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D98D4B-BB60-46DC-9A33-58747D5B0508}" type="slidenum">
              <a:rPr lang="en-US"/>
              <a:pPr/>
              <a:t>97</a:t>
            </a:fld>
            <a:endParaRPr lang="en-US"/>
          </a:p>
        </p:txBody>
      </p:sp>
      <p:sp>
        <p:nvSpPr>
          <p:cNvPr id="1781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 of </a:t>
            </a:r>
            <a:r>
              <a:rPr lang="en-US" dirty="0" smtClean="0"/>
              <a:t>the ancient </a:t>
            </a:r>
            <a:r>
              <a:rPr lang="en-US" dirty="0"/>
              <a:t>Roman Empire;   </a:t>
            </a:r>
          </a:p>
          <a:p>
            <a:r>
              <a:rPr lang="en-US" dirty="0"/>
              <a:t>A centurion at Capernaum begging Jesus to heal his servant;</a:t>
            </a: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982AF7-6539-425A-A36E-B0216DD17814}" type="slidenum">
              <a:rPr lang="en-US"/>
              <a:pPr/>
              <a:t>98</a:t>
            </a:fld>
            <a:endParaRPr lang="en-US"/>
          </a:p>
        </p:txBody>
      </p:sp>
      <p:sp>
        <p:nvSpPr>
          <p:cNvPr id="178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Last Roman Emperor Romulus Augustulus resigns the crown to germanic chieftain Odoacer (433-493) in 476 A.D.;</a:t>
            </a:r>
          </a:p>
          <a:p>
            <a:r>
              <a:rPr lang="en-US"/>
              <a:t>Preaching to the Celts;   </a:t>
            </a: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596E83-E7A8-46CD-AAA6-F85D69A819DF}" type="slidenum">
              <a:rPr lang="en-US"/>
              <a:pPr/>
              <a:t>99</a:t>
            </a:fld>
            <a:endParaRPr lang="en-US"/>
          </a:p>
        </p:txBody>
      </p:sp>
      <p:sp>
        <p:nvSpPr>
          <p:cNvPr id="178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35E23-9C72-410D-86B3-E1DA589343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BA743-5514-4BE1-BD11-C5D779B9EF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28415-1B86-462C-BC4D-041C1BC4E0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2CD81-B28B-407B-AE0F-297A9D6FD4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E2C5E-2E24-4D94-9495-868C199056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B385C-2593-4B12-B5F8-2318B5838E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D0F1A-95CD-4E9F-BA08-EDC5A80E34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0094B-BB2E-4867-9742-30B912F208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2C0E7-CEBC-4043-B2BD-5272964293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42671-BC69-4182-9A28-8F5E958139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3D30C-7107-4F6D-B7FC-CF6A87C9CD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C9D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63FC53-3F00-4C6C-BCA9-92862A86F3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1.w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0.png"/><Relationship Id="rId4" Type="http://schemas.openxmlformats.org/officeDocument/2006/relationships/image" Target="../media/image191.w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8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0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1.jpeg"/><Relationship Id="rId4" Type="http://schemas.openxmlformats.org/officeDocument/2006/relationships/image" Target="../media/image200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0.jpeg"/><Relationship Id="rId4" Type="http://schemas.openxmlformats.org/officeDocument/2006/relationships/image" Target="../media/image202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5.jpeg"/><Relationship Id="rId4" Type="http://schemas.openxmlformats.org/officeDocument/2006/relationships/image" Target="../media/image20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jpeg"/><Relationship Id="rId3" Type="http://schemas.openxmlformats.org/officeDocument/2006/relationships/image" Target="../media/image204.jpe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3.png"/><Relationship Id="rId5" Type="http://schemas.openxmlformats.org/officeDocument/2006/relationships/image" Target="../media/image206.png"/><Relationship Id="rId4" Type="http://schemas.openxmlformats.org/officeDocument/2006/relationships/image" Target="../media/image205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9.jpeg"/><Relationship Id="rId4" Type="http://schemas.openxmlformats.org/officeDocument/2006/relationships/image" Target="../media/image208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1.jpeg"/><Relationship Id="rId5" Type="http://schemas.openxmlformats.org/officeDocument/2006/relationships/image" Target="../media/image210.jpeg"/><Relationship Id="rId4" Type="http://schemas.openxmlformats.org/officeDocument/2006/relationships/image" Target="../media/image208.jpe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.png"/><Relationship Id="rId3" Type="http://schemas.openxmlformats.org/officeDocument/2006/relationships/image" Target="../media/image211.jpeg"/><Relationship Id="rId7" Type="http://schemas.openxmlformats.org/officeDocument/2006/relationships/image" Target="../media/image214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.jpeg"/><Relationship Id="rId5" Type="http://schemas.openxmlformats.org/officeDocument/2006/relationships/image" Target="../media/image212.png"/><Relationship Id="rId4" Type="http://schemas.openxmlformats.org/officeDocument/2006/relationships/image" Target="../media/image210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5.png"/><Relationship Id="rId5" Type="http://schemas.openxmlformats.org/officeDocument/2006/relationships/image" Target="../media/image214.jpeg"/><Relationship Id="rId4" Type="http://schemas.openxmlformats.org/officeDocument/2006/relationships/image" Target="../media/image213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64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6.png"/><Relationship Id="rId5" Type="http://schemas.openxmlformats.org/officeDocument/2006/relationships/image" Target="../media/image164.jpeg"/><Relationship Id="rId4" Type="http://schemas.openxmlformats.org/officeDocument/2006/relationships/image" Target="../media/image4.pn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png"/><Relationship Id="rId3" Type="http://schemas.openxmlformats.org/officeDocument/2006/relationships/image" Target="../media/image218.jpeg"/><Relationship Id="rId7" Type="http://schemas.openxmlformats.org/officeDocument/2006/relationships/image" Target="../media/image164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19.png"/><Relationship Id="rId4" Type="http://schemas.openxmlformats.org/officeDocument/2006/relationships/image" Target="../media/image217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wmf"/><Relationship Id="rId5" Type="http://schemas.openxmlformats.org/officeDocument/2006/relationships/image" Target="../media/image221.png"/><Relationship Id="rId4" Type="http://schemas.openxmlformats.org/officeDocument/2006/relationships/image" Target="../media/image190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7" Type="http://schemas.openxmlformats.org/officeDocument/2006/relationships/image" Target="../media/image220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2.gif"/><Relationship Id="rId5" Type="http://schemas.openxmlformats.org/officeDocument/2006/relationships/image" Target="../media/image192.wmf"/><Relationship Id="rId4" Type="http://schemas.openxmlformats.org/officeDocument/2006/relationships/image" Target="../media/image2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9" Type="http://schemas.openxmlformats.org/officeDocument/2006/relationships/image" Target="../media/image17.jpe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png"/><Relationship Id="rId3" Type="http://schemas.openxmlformats.org/officeDocument/2006/relationships/image" Target="../media/image222.gif"/><Relationship Id="rId7" Type="http://schemas.openxmlformats.org/officeDocument/2006/relationships/image" Target="../media/image225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png"/><Relationship Id="rId11" Type="http://schemas.openxmlformats.org/officeDocument/2006/relationships/image" Target="../media/image220.jpeg"/><Relationship Id="rId5" Type="http://schemas.openxmlformats.org/officeDocument/2006/relationships/image" Target="../media/image223.png"/><Relationship Id="rId10" Type="http://schemas.openxmlformats.org/officeDocument/2006/relationships/image" Target="../media/image228.png"/><Relationship Id="rId4" Type="http://schemas.openxmlformats.org/officeDocument/2006/relationships/image" Target="../media/image148.png"/><Relationship Id="rId9" Type="http://schemas.openxmlformats.org/officeDocument/2006/relationships/image" Target="../media/image227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1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11" Type="http://schemas.openxmlformats.org/officeDocument/2006/relationships/image" Target="../media/image60.png"/><Relationship Id="rId5" Type="http://schemas.openxmlformats.org/officeDocument/2006/relationships/image" Target="../media/image53.png"/><Relationship Id="rId10" Type="http://schemas.openxmlformats.org/officeDocument/2006/relationships/image" Target="../media/image59.png"/><Relationship Id="rId4" Type="http://schemas.openxmlformats.org/officeDocument/2006/relationships/image" Target="../media/image54.jpeg"/><Relationship Id="rId9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jpeg"/><Relationship Id="rId4" Type="http://schemas.openxmlformats.org/officeDocument/2006/relationships/image" Target="../media/image54.jpeg"/><Relationship Id="rId9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10" Type="http://schemas.openxmlformats.org/officeDocument/2006/relationships/image" Target="../media/image72.jpeg"/><Relationship Id="rId4" Type="http://schemas.openxmlformats.org/officeDocument/2006/relationships/image" Target="../media/image68.jpeg"/><Relationship Id="rId9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pn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5.png"/><Relationship Id="rId4" Type="http://schemas.openxmlformats.org/officeDocument/2006/relationships/image" Target="../media/image64.png"/><Relationship Id="rId9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6.jpeg"/><Relationship Id="rId3" Type="http://schemas.openxmlformats.org/officeDocument/2006/relationships/image" Target="../media/image64.png"/><Relationship Id="rId7" Type="http://schemas.openxmlformats.org/officeDocument/2006/relationships/image" Target="../media/image79.jpeg"/><Relationship Id="rId12" Type="http://schemas.openxmlformats.org/officeDocument/2006/relationships/image" Target="../media/image8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4.jpeg"/><Relationship Id="rId5" Type="http://schemas.openxmlformats.org/officeDocument/2006/relationships/image" Target="../media/image81.jpeg"/><Relationship Id="rId10" Type="http://schemas.openxmlformats.org/officeDocument/2006/relationships/image" Target="../media/image83.png"/><Relationship Id="rId4" Type="http://schemas.openxmlformats.org/officeDocument/2006/relationships/image" Target="../media/image75.png"/><Relationship Id="rId9" Type="http://schemas.openxmlformats.org/officeDocument/2006/relationships/image" Target="../media/image8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64.png"/><Relationship Id="rId7" Type="http://schemas.openxmlformats.org/officeDocument/2006/relationships/image" Target="../media/image79.jpeg"/><Relationship Id="rId12" Type="http://schemas.openxmlformats.org/officeDocument/2006/relationships/image" Target="../media/image8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5.png"/><Relationship Id="rId5" Type="http://schemas.openxmlformats.org/officeDocument/2006/relationships/image" Target="../media/image81.jpeg"/><Relationship Id="rId10" Type="http://schemas.openxmlformats.org/officeDocument/2006/relationships/image" Target="../media/image84.jpeg"/><Relationship Id="rId4" Type="http://schemas.openxmlformats.org/officeDocument/2006/relationships/image" Target="../media/image75.png"/><Relationship Id="rId9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jpeg"/><Relationship Id="rId4" Type="http://schemas.openxmlformats.org/officeDocument/2006/relationships/image" Target="../media/image102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image" Target="../media/image107.png"/><Relationship Id="rId4" Type="http://schemas.openxmlformats.org/officeDocument/2006/relationships/image" Target="../media/image10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10.png"/><Relationship Id="rId4" Type="http://schemas.openxmlformats.org/officeDocument/2006/relationships/image" Target="../media/image10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6.wmf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7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09.jpeg"/><Relationship Id="rId4" Type="http://schemas.openxmlformats.org/officeDocument/2006/relationships/image" Target="../media/image11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7" Type="http://schemas.openxmlformats.org/officeDocument/2006/relationships/image" Target="../media/image12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jpe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3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8.jpeg"/><Relationship Id="rId4" Type="http://schemas.openxmlformats.org/officeDocument/2006/relationships/image" Target="../media/image6.wmf"/><Relationship Id="rId9" Type="http://schemas.openxmlformats.org/officeDocument/2006/relationships/image" Target="../media/image2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0.png"/><Relationship Id="rId7" Type="http://schemas.openxmlformats.org/officeDocument/2006/relationships/image" Target="../media/image134.wmf"/><Relationship Id="rId12" Type="http://schemas.openxmlformats.org/officeDocument/2006/relationships/image" Target="../media/image13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wmf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0" Type="http://schemas.openxmlformats.org/officeDocument/2006/relationships/image" Target="../media/image137.png"/><Relationship Id="rId4" Type="http://schemas.openxmlformats.org/officeDocument/2006/relationships/image" Target="../media/image131.jpeg"/><Relationship Id="rId9" Type="http://schemas.openxmlformats.org/officeDocument/2006/relationships/image" Target="../media/image13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43.jpe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png"/><Relationship Id="rId5" Type="http://schemas.openxmlformats.org/officeDocument/2006/relationships/image" Target="../media/image4.png"/><Relationship Id="rId4" Type="http://schemas.openxmlformats.org/officeDocument/2006/relationships/image" Target="../media/image149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7.pn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png"/><Relationship Id="rId11" Type="http://schemas.openxmlformats.org/officeDocument/2006/relationships/image" Target="../media/image4.png"/><Relationship Id="rId5" Type="http://schemas.openxmlformats.org/officeDocument/2006/relationships/image" Target="../media/image150.jpeg"/><Relationship Id="rId10" Type="http://schemas.openxmlformats.org/officeDocument/2006/relationships/image" Target="../media/image154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2.jpeg"/><Relationship Id="rId4" Type="http://schemas.openxmlformats.org/officeDocument/2006/relationships/image" Target="../media/image5.jpeg"/><Relationship Id="rId9" Type="http://schemas.openxmlformats.org/officeDocument/2006/relationships/image" Target="../media/image7.wmf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55.jpeg"/><Relationship Id="rId7" Type="http://schemas.openxmlformats.org/officeDocument/2006/relationships/image" Target="../media/image151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jpeg"/><Relationship Id="rId11" Type="http://schemas.openxmlformats.org/officeDocument/2006/relationships/image" Target="../media/image153.png"/><Relationship Id="rId5" Type="http://schemas.openxmlformats.org/officeDocument/2006/relationships/image" Target="../media/image148.png"/><Relationship Id="rId10" Type="http://schemas.openxmlformats.org/officeDocument/2006/relationships/image" Target="../media/image152.png"/><Relationship Id="rId4" Type="http://schemas.openxmlformats.org/officeDocument/2006/relationships/image" Target="../media/image147.png"/><Relationship Id="rId9" Type="http://schemas.openxmlformats.org/officeDocument/2006/relationships/image" Target="../media/image149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6.wmf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png"/><Relationship Id="rId11" Type="http://schemas.openxmlformats.org/officeDocument/2006/relationships/image" Target="../media/image161.png"/><Relationship Id="rId5" Type="http://schemas.openxmlformats.org/officeDocument/2006/relationships/image" Target="../media/image158.png"/><Relationship Id="rId10" Type="http://schemas.openxmlformats.org/officeDocument/2006/relationships/image" Target="../media/image153.png"/><Relationship Id="rId4" Type="http://schemas.openxmlformats.org/officeDocument/2006/relationships/image" Target="../media/image157.png"/><Relationship Id="rId9" Type="http://schemas.openxmlformats.org/officeDocument/2006/relationships/image" Target="../media/image152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5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1" Type="http://schemas.openxmlformats.org/officeDocument/2006/relationships/image" Target="../media/image156.wmf"/><Relationship Id="rId5" Type="http://schemas.openxmlformats.org/officeDocument/2006/relationships/image" Target="../media/image159.png"/><Relationship Id="rId10" Type="http://schemas.openxmlformats.org/officeDocument/2006/relationships/image" Target="../media/image157.png"/><Relationship Id="rId4" Type="http://schemas.openxmlformats.org/officeDocument/2006/relationships/image" Target="../media/image149.png"/><Relationship Id="rId9" Type="http://schemas.openxmlformats.org/officeDocument/2006/relationships/image" Target="../media/image161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13" Type="http://schemas.openxmlformats.org/officeDocument/2006/relationships/image" Target="../media/image156.wmf"/><Relationship Id="rId3" Type="http://schemas.openxmlformats.org/officeDocument/2006/relationships/image" Target="../media/image158.png"/><Relationship Id="rId7" Type="http://schemas.openxmlformats.org/officeDocument/2006/relationships/image" Target="../media/image152.png"/><Relationship Id="rId12" Type="http://schemas.openxmlformats.org/officeDocument/2006/relationships/image" Target="../media/image15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1" Type="http://schemas.openxmlformats.org/officeDocument/2006/relationships/image" Target="../media/image162.jpeg"/><Relationship Id="rId5" Type="http://schemas.openxmlformats.org/officeDocument/2006/relationships/image" Target="../media/image159.png"/><Relationship Id="rId10" Type="http://schemas.openxmlformats.org/officeDocument/2006/relationships/image" Target="../media/image4.png"/><Relationship Id="rId4" Type="http://schemas.openxmlformats.org/officeDocument/2006/relationships/image" Target="../media/image149.png"/><Relationship Id="rId9" Type="http://schemas.openxmlformats.org/officeDocument/2006/relationships/image" Target="../media/image16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wmf"/><Relationship Id="rId5" Type="http://schemas.openxmlformats.org/officeDocument/2006/relationships/image" Target="../media/image162.jpeg"/><Relationship Id="rId4" Type="http://schemas.openxmlformats.org/officeDocument/2006/relationships/image" Target="../media/image4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3" Type="http://schemas.openxmlformats.org/officeDocument/2006/relationships/image" Target="../media/image163.png"/><Relationship Id="rId7" Type="http://schemas.openxmlformats.org/officeDocument/2006/relationships/image" Target="../media/image16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57.png"/><Relationship Id="rId4" Type="http://schemas.openxmlformats.org/officeDocument/2006/relationships/image" Target="../media/image164.jpeg"/><Relationship Id="rId9" Type="http://schemas.openxmlformats.org/officeDocument/2006/relationships/image" Target="../media/image16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9.png"/><Relationship Id="rId5" Type="http://schemas.openxmlformats.org/officeDocument/2006/relationships/image" Target="../media/image167.png"/><Relationship Id="rId4" Type="http://schemas.openxmlformats.org/officeDocument/2006/relationships/image" Target="../media/image166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2.png"/><Relationship Id="rId5" Type="http://schemas.openxmlformats.org/officeDocument/2006/relationships/image" Target="../media/image166.jpeg"/><Relationship Id="rId4" Type="http://schemas.openxmlformats.org/officeDocument/2006/relationships/image" Target="../media/image17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png"/><Relationship Id="rId5" Type="http://schemas.openxmlformats.org/officeDocument/2006/relationships/image" Target="../media/image166.jpeg"/><Relationship Id="rId4" Type="http://schemas.openxmlformats.org/officeDocument/2006/relationships/image" Target="../media/image17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5.png"/><Relationship Id="rId4" Type="http://schemas.openxmlformats.org/officeDocument/2006/relationships/image" Target="../media/image64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64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image" Target="../media/image179.jpeg"/><Relationship Id="rId4" Type="http://schemas.openxmlformats.org/officeDocument/2006/relationships/image" Target="../media/image11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image" Target="../media/image182.png"/><Relationship Id="rId4" Type="http://schemas.openxmlformats.org/officeDocument/2006/relationships/image" Target="../media/image18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5.png"/><Relationship Id="rId4" Type="http://schemas.openxmlformats.org/officeDocument/2006/relationships/image" Target="../media/image184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5" Type="http://schemas.openxmlformats.org/officeDocument/2006/relationships/image" Target="../media/image185.png"/><Relationship Id="rId4" Type="http://schemas.openxmlformats.org/officeDocument/2006/relationships/image" Target="../media/image186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5" Type="http://schemas.openxmlformats.org/officeDocument/2006/relationships/image" Target="../media/image188.jpeg"/><Relationship Id="rId4" Type="http://schemas.openxmlformats.org/officeDocument/2006/relationships/image" Target="../media/image1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Egyptian Slavery 7038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909814"/>
            <a:ext cx="3101906" cy="4195586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91235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991236" name="Oval 4"/>
          <p:cNvSpPr>
            <a:spLocks noChangeArrowheads="1"/>
          </p:cNvSpPr>
          <p:nvPr/>
        </p:nvSpPr>
        <p:spPr bwMode="auto">
          <a:xfrm>
            <a:off x="1143000" y="22098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991237" name="Text Box 5"/>
          <p:cNvSpPr txBox="1">
            <a:spLocks noChangeArrowheads="1"/>
          </p:cNvSpPr>
          <p:nvPr/>
        </p:nvSpPr>
        <p:spPr bwMode="auto">
          <a:xfrm>
            <a:off x="1600200" y="2209800"/>
            <a:ext cx="2590800" cy="7493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Restoring</a:t>
            </a:r>
          </a:p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Abraham’s mistake</a:t>
            </a:r>
          </a:p>
        </p:txBody>
      </p:sp>
      <p:grpSp>
        <p:nvGrpSpPr>
          <p:cNvPr id="991238" name="Group 6"/>
          <p:cNvGrpSpPr>
            <a:grpSpLocks/>
          </p:cNvGrpSpPr>
          <p:nvPr/>
        </p:nvGrpSpPr>
        <p:grpSpPr bwMode="auto">
          <a:xfrm>
            <a:off x="1143000" y="3368675"/>
            <a:ext cx="3200400" cy="835025"/>
            <a:chOff x="816" y="1753"/>
            <a:chExt cx="3984" cy="1039"/>
          </a:xfrm>
        </p:grpSpPr>
        <p:pic>
          <p:nvPicPr>
            <p:cNvPr id="991239" name="Picture 7" descr="AAS5020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4" y="2407"/>
              <a:ext cx="448" cy="383"/>
            </a:xfrm>
            <a:prstGeom prst="rect">
              <a:avLst/>
            </a:prstGeom>
            <a:noFill/>
          </p:spPr>
        </p:pic>
        <p:pic>
          <p:nvPicPr>
            <p:cNvPr id="991240" name="Picture 8" descr="ACE0003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67" y="2304"/>
              <a:ext cx="641" cy="488"/>
            </a:xfrm>
            <a:prstGeom prst="rect">
              <a:avLst/>
            </a:prstGeom>
            <a:noFill/>
          </p:spPr>
        </p:pic>
        <p:pic>
          <p:nvPicPr>
            <p:cNvPr id="991241" name="Picture 9" descr="farm000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40" y="2064"/>
              <a:ext cx="960" cy="715"/>
            </a:xfrm>
            <a:prstGeom prst="rect">
              <a:avLst/>
            </a:prstGeom>
            <a:noFill/>
          </p:spPr>
        </p:pic>
        <p:sp>
          <p:nvSpPr>
            <p:cNvPr id="991242" name="Line 10"/>
            <p:cNvSpPr>
              <a:spLocks noChangeShapeType="1"/>
            </p:cNvSpPr>
            <p:nvPr/>
          </p:nvSpPr>
          <p:spPr bwMode="auto">
            <a:xfrm>
              <a:off x="3024" y="2256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91243" name="Line 11"/>
            <p:cNvSpPr>
              <a:spLocks noChangeShapeType="1"/>
            </p:cNvSpPr>
            <p:nvPr/>
          </p:nvSpPr>
          <p:spPr bwMode="auto">
            <a:xfrm>
              <a:off x="4224" y="1968"/>
              <a:ext cx="0" cy="8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91244" name="Line 12"/>
            <p:cNvSpPr>
              <a:spLocks noChangeShapeType="1"/>
            </p:cNvSpPr>
            <p:nvPr/>
          </p:nvSpPr>
          <p:spPr bwMode="auto">
            <a:xfrm rot="-373893">
              <a:off x="1343" y="2253"/>
              <a:ext cx="576" cy="33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991245" name="Picture 13" descr="AAT50082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6" y="1753"/>
              <a:ext cx="528" cy="695"/>
            </a:xfrm>
            <a:prstGeom prst="rect">
              <a:avLst/>
            </a:prstGeom>
            <a:noFill/>
          </p:spPr>
        </p:pic>
      </p:grpSp>
      <p:grpSp>
        <p:nvGrpSpPr>
          <p:cNvPr id="991246" name="Group 14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991247" name="AutoShape 15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91248" name="Text Box 16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sp>
        <p:nvSpPr>
          <p:cNvPr id="991249" name="Rectangle 1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91250" name="Group 18"/>
          <p:cNvGrpSpPr>
            <a:grpSpLocks/>
          </p:cNvGrpSpPr>
          <p:nvPr/>
        </p:nvGrpSpPr>
        <p:grpSpPr bwMode="auto">
          <a:xfrm>
            <a:off x="990600" y="5638800"/>
            <a:ext cx="7315200" cy="996950"/>
            <a:chOff x="624" y="3600"/>
            <a:chExt cx="4608" cy="628"/>
          </a:xfrm>
        </p:grpSpPr>
        <p:sp>
          <p:nvSpPr>
            <p:cNvPr id="991251" name="Text Box 19"/>
            <p:cNvSpPr txBox="1">
              <a:spLocks noChangeArrowheads="1"/>
            </p:cNvSpPr>
            <p:nvPr/>
          </p:nvSpPr>
          <p:spPr bwMode="auto">
            <a:xfrm>
              <a:off x="912" y="3600"/>
              <a:ext cx="4320" cy="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period of </a:t>
              </a:r>
              <a:r>
                <a:rPr lang="en-US" sz="22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slavery in Egypt</a:t>
              </a: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for the restoration of the </a:t>
              </a:r>
              <a:r>
                <a:rPr lang="en-US" sz="2200">
                  <a:solidFill>
                    <a:srgbClr val="FFFF66"/>
                  </a:solidFill>
                  <a:effectLst/>
                  <a:latin typeface="Arial Narrow" pitchFamily="34" charset="0"/>
                </a:rPr>
                <a:t>400-year</a:t>
              </a: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period from Noah to Abraham, which had been defiled due to </a:t>
              </a:r>
              <a:r>
                <a:rPr lang="en-US" sz="22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Abraham’s</a:t>
              </a: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mistake in his offering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315).</a:t>
              </a:r>
            </a:p>
          </p:txBody>
        </p:sp>
        <p:sp>
          <p:nvSpPr>
            <p:cNvPr id="991252" name="Oval 20"/>
            <p:cNvSpPr>
              <a:spLocks noChangeArrowheads="1"/>
            </p:cNvSpPr>
            <p:nvPr/>
          </p:nvSpPr>
          <p:spPr bwMode="auto">
            <a:xfrm>
              <a:off x="624" y="3606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991398" name="Group 166"/>
          <p:cNvGrpSpPr>
            <a:grpSpLocks/>
          </p:cNvGrpSpPr>
          <p:nvPr/>
        </p:nvGrpSpPr>
        <p:grpSpPr bwMode="auto">
          <a:xfrm>
            <a:off x="7831147" y="1676400"/>
            <a:ext cx="931863" cy="3059113"/>
            <a:chOff x="4933" y="1056"/>
            <a:chExt cx="587" cy="1927"/>
          </a:xfrm>
        </p:grpSpPr>
        <p:grpSp>
          <p:nvGrpSpPr>
            <p:cNvPr id="991397" name="Group 165"/>
            <p:cNvGrpSpPr>
              <a:grpSpLocks/>
            </p:cNvGrpSpPr>
            <p:nvPr/>
          </p:nvGrpSpPr>
          <p:grpSpPr bwMode="auto">
            <a:xfrm>
              <a:off x="4933" y="1056"/>
              <a:ext cx="587" cy="1927"/>
              <a:chOff x="4933" y="1056"/>
              <a:chExt cx="587" cy="1927"/>
            </a:xfrm>
          </p:grpSpPr>
          <p:sp>
            <p:nvSpPr>
              <p:cNvPr id="991304" name="WordArt 7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259" y="1563"/>
                <a:ext cx="129" cy="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6350">
                      <a:noFill/>
                      <a:round/>
                      <a:headEnd/>
                      <a:tailEnd/>
                    </a:ln>
                    <a:solidFill>
                      <a:srgbClr val="E02B00"/>
                    </a:solidFill>
                    <a:effectLst/>
                    <a:latin typeface="Arial"/>
                    <a:cs typeface="Arial"/>
                  </a:rPr>
                  <a:t>400</a:t>
                </a:r>
              </a:p>
            </p:txBody>
          </p:sp>
          <p:sp>
            <p:nvSpPr>
              <p:cNvPr id="991283" name="Line 51"/>
              <p:cNvSpPr>
                <a:spLocks noChangeShapeType="1"/>
              </p:cNvSpPr>
              <p:nvPr/>
            </p:nvSpPr>
            <p:spPr bwMode="auto">
              <a:xfrm>
                <a:off x="5447" y="1708"/>
                <a:ext cx="0" cy="1181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 b="0" dirty="0">
                  <a:effectLst/>
                </a:endParaRPr>
              </a:p>
            </p:txBody>
          </p:sp>
          <p:sp>
            <p:nvSpPr>
              <p:cNvPr id="991284" name="Line 52"/>
              <p:cNvSpPr>
                <a:spLocks noChangeShapeType="1"/>
              </p:cNvSpPr>
              <p:nvPr/>
            </p:nvSpPr>
            <p:spPr bwMode="auto">
              <a:xfrm>
                <a:off x="5447" y="1179"/>
                <a:ext cx="1" cy="57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>
                <a:outerShdw dist="63500" dir="16200000" algn="ctr" rotWithShape="0">
                  <a:srgbClr val="000066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 b="0" dirty="0">
                  <a:effectLst/>
                </a:endParaRPr>
              </a:p>
            </p:txBody>
          </p:sp>
          <p:grpSp>
            <p:nvGrpSpPr>
              <p:cNvPr id="991285" name="Group 53"/>
              <p:cNvGrpSpPr>
                <a:grpSpLocks/>
              </p:cNvGrpSpPr>
              <p:nvPr/>
            </p:nvGrpSpPr>
            <p:grpSpPr bwMode="auto">
              <a:xfrm>
                <a:off x="5303" y="1139"/>
                <a:ext cx="217" cy="1754"/>
                <a:chOff x="1114" y="926"/>
                <a:chExt cx="288" cy="2324"/>
              </a:xfrm>
            </p:grpSpPr>
            <p:sp>
              <p:nvSpPr>
                <p:cNvPr id="991286" name="Line 54"/>
                <p:cNvSpPr>
                  <a:spLocks noChangeShapeType="1"/>
                </p:cNvSpPr>
                <p:nvPr/>
              </p:nvSpPr>
              <p:spPr bwMode="auto">
                <a:xfrm>
                  <a:off x="1114" y="926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1287" name="Line 55"/>
                <p:cNvSpPr>
                  <a:spLocks noChangeShapeType="1"/>
                </p:cNvSpPr>
                <p:nvPr/>
              </p:nvSpPr>
              <p:spPr bwMode="auto">
                <a:xfrm>
                  <a:off x="1114" y="1330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1288" name="Line 56"/>
                <p:cNvSpPr>
                  <a:spLocks noChangeShapeType="1"/>
                </p:cNvSpPr>
                <p:nvPr/>
              </p:nvSpPr>
              <p:spPr bwMode="auto">
                <a:xfrm>
                  <a:off x="1210" y="2112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1289" name="Line 57"/>
                <p:cNvSpPr>
                  <a:spLocks noChangeShapeType="1"/>
                </p:cNvSpPr>
                <p:nvPr/>
              </p:nvSpPr>
              <p:spPr bwMode="auto">
                <a:xfrm>
                  <a:off x="1210" y="2496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1290" name="Line 58"/>
                <p:cNvSpPr>
                  <a:spLocks noChangeShapeType="1"/>
                </p:cNvSpPr>
                <p:nvPr/>
              </p:nvSpPr>
              <p:spPr bwMode="auto">
                <a:xfrm>
                  <a:off x="1114" y="1714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1291" name="Line 59"/>
                <p:cNvSpPr>
                  <a:spLocks noChangeShapeType="1"/>
                </p:cNvSpPr>
                <p:nvPr/>
              </p:nvSpPr>
              <p:spPr bwMode="auto">
                <a:xfrm>
                  <a:off x="1114" y="3250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1292" name="Line 60"/>
                <p:cNvSpPr>
                  <a:spLocks noChangeShapeType="1"/>
                </p:cNvSpPr>
                <p:nvPr/>
              </p:nvSpPr>
              <p:spPr bwMode="auto">
                <a:xfrm>
                  <a:off x="1210" y="2880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991293" name="Oval 61"/>
              <p:cNvSpPr>
                <a:spLocks noChangeArrowheads="1"/>
              </p:cNvSpPr>
              <p:nvPr/>
            </p:nvSpPr>
            <p:spPr bwMode="auto">
              <a:xfrm>
                <a:off x="4988" y="1653"/>
                <a:ext cx="39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1294" name="Text Box 62"/>
              <p:cNvSpPr txBox="1">
                <a:spLocks noChangeArrowheads="1"/>
              </p:cNvSpPr>
              <p:nvPr/>
            </p:nvSpPr>
            <p:spPr bwMode="auto">
              <a:xfrm>
                <a:off x="4933" y="1658"/>
                <a:ext cx="507" cy="14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000" dirty="0">
                    <a:solidFill>
                      <a:srgbClr val="361B00"/>
                    </a:solidFill>
                    <a:effectLst/>
                    <a:latin typeface="Arial" charset="0"/>
                  </a:rPr>
                  <a:t>Abraham</a:t>
                </a:r>
              </a:p>
            </p:txBody>
          </p:sp>
          <p:sp>
            <p:nvSpPr>
              <p:cNvPr id="991296" name="Oval 64"/>
              <p:cNvSpPr>
                <a:spLocks noChangeArrowheads="1"/>
              </p:cNvSpPr>
              <p:nvPr/>
            </p:nvSpPr>
            <p:spPr bwMode="auto">
              <a:xfrm>
                <a:off x="4988" y="1366"/>
                <a:ext cx="39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1297" name="Text Box 65"/>
              <p:cNvSpPr txBox="1">
                <a:spLocks noChangeArrowheads="1"/>
              </p:cNvSpPr>
              <p:nvPr/>
            </p:nvSpPr>
            <p:spPr bwMode="auto">
              <a:xfrm>
                <a:off x="4933" y="1360"/>
                <a:ext cx="507" cy="17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1200" dirty="0">
                    <a:solidFill>
                      <a:srgbClr val="361B00"/>
                    </a:solidFill>
                    <a:effectLst/>
                    <a:latin typeface="Arial" charset="0"/>
                  </a:rPr>
                  <a:t>Noah</a:t>
                </a:r>
              </a:p>
            </p:txBody>
          </p:sp>
          <p:sp>
            <p:nvSpPr>
              <p:cNvPr id="991299" name="Oval 67"/>
              <p:cNvSpPr>
                <a:spLocks noChangeArrowheads="1"/>
              </p:cNvSpPr>
              <p:nvPr/>
            </p:nvSpPr>
            <p:spPr bwMode="auto">
              <a:xfrm>
                <a:off x="4988" y="1062"/>
                <a:ext cx="397" cy="154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1300" name="Text Box 68"/>
              <p:cNvSpPr txBox="1">
                <a:spLocks noChangeArrowheads="1"/>
              </p:cNvSpPr>
              <p:nvPr/>
            </p:nvSpPr>
            <p:spPr bwMode="auto">
              <a:xfrm>
                <a:off x="4933" y="1056"/>
                <a:ext cx="507" cy="17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120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Adam</a:t>
                </a:r>
              </a:p>
            </p:txBody>
          </p:sp>
          <p:sp>
            <p:nvSpPr>
              <p:cNvPr id="991302" name="Oval 70"/>
              <p:cNvSpPr>
                <a:spLocks noChangeArrowheads="1"/>
              </p:cNvSpPr>
              <p:nvPr/>
            </p:nvSpPr>
            <p:spPr bwMode="auto">
              <a:xfrm>
                <a:off x="4988" y="2816"/>
                <a:ext cx="39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1303" name="Text Box 71"/>
              <p:cNvSpPr txBox="1">
                <a:spLocks noChangeArrowheads="1"/>
              </p:cNvSpPr>
              <p:nvPr/>
            </p:nvSpPr>
            <p:spPr bwMode="auto">
              <a:xfrm>
                <a:off x="4933" y="2810"/>
                <a:ext cx="507" cy="17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1200" b="0">
                    <a:solidFill>
                      <a:srgbClr val="361B00"/>
                    </a:solidFill>
                    <a:effectLst/>
                    <a:latin typeface="Arial" charset="0"/>
                  </a:rPr>
                  <a:t>Jacob</a:t>
                </a:r>
              </a:p>
            </p:txBody>
          </p:sp>
        </p:grpSp>
        <p:sp>
          <p:nvSpPr>
            <p:cNvPr id="991305" name="WordArt 73"/>
            <p:cNvSpPr>
              <a:spLocks noChangeArrowheads="1" noChangeShapeType="1" noTextEdit="1"/>
            </p:cNvSpPr>
            <p:nvPr/>
          </p:nvSpPr>
          <p:spPr bwMode="auto">
            <a:xfrm flipV="1">
              <a:off x="5448" y="1418"/>
              <a:ext cx="72" cy="3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E02B00"/>
                  </a:solidFill>
                  <a:effectLst/>
                  <a:latin typeface="Times New Roman"/>
                  <a:cs typeface="Times New Roman"/>
                </a:rPr>
                <a:t>)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9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91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1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9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91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91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9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9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9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9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1235" grpId="0" animBg="1" autoUpdateAnimBg="0"/>
      <p:bldP spid="991236" grpId="0" animBg="1" autoUpdateAnimBg="0"/>
      <p:bldP spid="991237" grpId="0" autoUpdateAnimBg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6882" name="Text Box 2"/>
          <p:cNvSpPr txBox="1">
            <a:spLocks noChangeArrowheads="1"/>
          </p:cNvSpPr>
          <p:nvPr/>
        </p:nvSpPr>
        <p:spPr bwMode="auto">
          <a:xfrm>
            <a:off x="304800" y="152400"/>
            <a:ext cx="8077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7.2.2  The Mutual Relations between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</a:t>
            </a: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Religious History, Economic History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		        </a:t>
            </a: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and Political History</a:t>
            </a:r>
          </a:p>
        </p:txBody>
      </p:sp>
      <p:sp>
        <p:nvSpPr>
          <p:cNvPr id="1786883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86884" name="Group 4"/>
          <p:cNvGrpSpPr>
            <a:grpSpLocks/>
          </p:cNvGrpSpPr>
          <p:nvPr/>
        </p:nvGrpSpPr>
        <p:grpSpPr bwMode="auto">
          <a:xfrm>
            <a:off x="1066800" y="5559425"/>
            <a:ext cx="7086600" cy="1146175"/>
            <a:chOff x="528" y="3504"/>
            <a:chExt cx="4464" cy="722"/>
          </a:xfrm>
        </p:grpSpPr>
        <p:sp>
          <p:nvSpPr>
            <p:cNvPr id="1786885" name="Text Box 5"/>
            <p:cNvSpPr txBox="1">
              <a:spLocks noChangeArrowheads="1"/>
            </p:cNvSpPr>
            <p:nvPr/>
          </p:nvSpPr>
          <p:spPr bwMode="auto">
            <a:xfrm>
              <a:off x="528" y="3504"/>
              <a:ext cx="24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0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86886" name="Text Box 6"/>
            <p:cNvSpPr txBox="1">
              <a:spLocks noChangeArrowheads="1"/>
            </p:cNvSpPr>
            <p:nvPr/>
          </p:nvSpPr>
          <p:spPr bwMode="auto">
            <a:xfrm>
              <a:off x="720" y="3552"/>
              <a:ext cx="4272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Although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economy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seem to develop at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variance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with each other, they are related in the life of society. Thus, there has been some mutual influence between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history of Christianity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economic history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1786887" name="Group 7"/>
          <p:cNvGrpSpPr>
            <a:grpSpLocks/>
          </p:cNvGrpSpPr>
          <p:nvPr/>
        </p:nvGrpSpPr>
        <p:grpSpPr bwMode="auto">
          <a:xfrm>
            <a:off x="2286000" y="4079875"/>
            <a:ext cx="3124200" cy="762000"/>
            <a:chOff x="1488" y="2570"/>
            <a:chExt cx="1968" cy="480"/>
          </a:xfrm>
        </p:grpSpPr>
        <p:sp>
          <p:nvSpPr>
            <p:cNvPr id="1786888" name="Text Box 8"/>
            <p:cNvSpPr txBox="1">
              <a:spLocks noChangeArrowheads="1"/>
            </p:cNvSpPr>
            <p:nvPr/>
          </p:nvSpPr>
          <p:spPr bwMode="auto">
            <a:xfrm flipH="1">
              <a:off x="1488" y="2640"/>
              <a:ext cx="1968" cy="29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ts val="2900"/>
                </a:lnSpc>
              </a:pPr>
              <a:r>
                <a:rPr lang="en-US" sz="2400" b="0" smtClean="0">
                  <a:solidFill>
                    <a:srgbClr val="660066"/>
                  </a:solidFill>
                  <a:effectLst/>
                  <a:latin typeface="Fette Engschrift" pitchFamily="2" charset="0"/>
                </a:rPr>
                <a:t>_ _ _ </a:t>
              </a:r>
              <a:r>
                <a:rPr lang="en-US" sz="2400" b="0">
                  <a:solidFill>
                    <a:srgbClr val="660066"/>
                  </a:solidFill>
                  <a:effectLst/>
                  <a:latin typeface="Fette Engschrift" pitchFamily="2" charset="0"/>
                </a:rPr>
                <a:t>_ _ _ _ _ _ _ _ _</a:t>
              </a:r>
            </a:p>
          </p:txBody>
        </p:sp>
        <p:sp>
          <p:nvSpPr>
            <p:cNvPr id="1786889" name="Text Box 9"/>
            <p:cNvSpPr txBox="1">
              <a:spLocks noChangeArrowheads="1"/>
            </p:cNvSpPr>
            <p:nvPr/>
          </p:nvSpPr>
          <p:spPr bwMode="auto">
            <a:xfrm rot="10800000" flipV="1">
              <a:off x="2975" y="2570"/>
              <a:ext cx="336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4400">
                  <a:solidFill>
                    <a:srgbClr val="660066"/>
                  </a:solidFill>
                  <a:effectLst/>
                  <a:latin typeface="Arial Black" pitchFamily="34" charset="0"/>
                  <a:sym typeface="CommonBullets" pitchFamily="34" charset="2"/>
                </a:rPr>
                <a:t></a:t>
              </a:r>
              <a:endParaRPr lang="en-US" sz="4400">
                <a:solidFill>
                  <a:srgbClr val="660066"/>
                </a:solidFill>
                <a:effectLst/>
                <a:latin typeface="Arial Black" pitchFamily="34" charset="0"/>
              </a:endParaRPr>
            </a:p>
          </p:txBody>
        </p:sp>
      </p:grpSp>
      <p:grpSp>
        <p:nvGrpSpPr>
          <p:cNvPr id="1786890" name="Group 10"/>
          <p:cNvGrpSpPr>
            <a:grpSpLocks/>
          </p:cNvGrpSpPr>
          <p:nvPr/>
        </p:nvGrpSpPr>
        <p:grpSpPr bwMode="auto">
          <a:xfrm>
            <a:off x="2286000" y="1905000"/>
            <a:ext cx="3124200" cy="762000"/>
            <a:chOff x="1440" y="1200"/>
            <a:chExt cx="1968" cy="480"/>
          </a:xfrm>
        </p:grpSpPr>
        <p:sp>
          <p:nvSpPr>
            <p:cNvPr id="1786891" name="Text Box 11"/>
            <p:cNvSpPr txBox="1">
              <a:spLocks noChangeArrowheads="1"/>
            </p:cNvSpPr>
            <p:nvPr/>
          </p:nvSpPr>
          <p:spPr bwMode="auto">
            <a:xfrm>
              <a:off x="1440" y="1259"/>
              <a:ext cx="1968" cy="27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2400" b="0" smtClean="0">
                  <a:solidFill>
                    <a:srgbClr val="0000CC"/>
                  </a:solidFill>
                  <a:effectLst/>
                  <a:latin typeface="Fette Engschrift" pitchFamily="2" charset="0"/>
                </a:rPr>
                <a:t>_ </a:t>
              </a:r>
              <a:r>
                <a:rPr lang="en-US" sz="2400" b="0">
                  <a:solidFill>
                    <a:srgbClr val="0000CC"/>
                  </a:solidFill>
                  <a:effectLst/>
                  <a:latin typeface="Fette Engschrift" pitchFamily="2" charset="0"/>
                </a:rPr>
                <a:t>_ _ _ _ _ _ _ _ _ _ _</a:t>
              </a:r>
            </a:p>
          </p:txBody>
        </p:sp>
        <p:sp>
          <p:nvSpPr>
            <p:cNvPr id="1786892" name="Text Box 12"/>
            <p:cNvSpPr txBox="1">
              <a:spLocks noChangeArrowheads="1"/>
            </p:cNvSpPr>
            <p:nvPr/>
          </p:nvSpPr>
          <p:spPr bwMode="auto">
            <a:xfrm>
              <a:off x="2928" y="1200"/>
              <a:ext cx="336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4400">
                  <a:solidFill>
                    <a:srgbClr val="0000CC"/>
                  </a:solidFill>
                  <a:effectLst/>
                  <a:latin typeface="Arial Black" pitchFamily="34" charset="0"/>
                  <a:sym typeface="CommonBullets" pitchFamily="34" charset="2"/>
                </a:rPr>
                <a:t></a:t>
              </a:r>
              <a:endParaRPr lang="en-US" sz="4400">
                <a:solidFill>
                  <a:srgbClr val="0000CC"/>
                </a:solidFill>
                <a:effectLst/>
                <a:latin typeface="Arial Black" pitchFamily="34" charset="0"/>
              </a:endParaRPr>
            </a:p>
          </p:txBody>
        </p:sp>
      </p:grpSp>
      <p:sp>
        <p:nvSpPr>
          <p:cNvPr id="1786896" name="Text Box 16"/>
          <p:cNvSpPr txBox="1">
            <a:spLocks noChangeArrowheads="1"/>
          </p:cNvSpPr>
          <p:nvPr/>
        </p:nvSpPr>
        <p:spPr bwMode="auto">
          <a:xfrm>
            <a:off x="5029200" y="2133600"/>
            <a:ext cx="3657600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en-US" sz="2400" b="0" dirty="0">
                <a:solidFill>
                  <a:srgbClr val="0000CC"/>
                </a:solidFill>
                <a:effectLst/>
                <a:latin typeface="Arial Black" pitchFamily="34" charset="0"/>
              </a:rPr>
              <a:t>History of religion</a:t>
            </a:r>
          </a:p>
        </p:txBody>
      </p:sp>
      <p:sp>
        <p:nvSpPr>
          <p:cNvPr id="1786897" name="Text Box 17"/>
          <p:cNvSpPr txBox="1">
            <a:spLocks noChangeArrowheads="1"/>
          </p:cNvSpPr>
          <p:nvPr/>
        </p:nvSpPr>
        <p:spPr bwMode="auto">
          <a:xfrm>
            <a:off x="5667375" y="2438400"/>
            <a:ext cx="192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0000A4"/>
                </a:solidFill>
                <a:effectLst/>
                <a:latin typeface="Arial" charset="0"/>
              </a:rPr>
              <a:t>(</a:t>
            </a:r>
            <a:r>
              <a:rPr lang="en-US" sz="2400">
                <a:solidFill>
                  <a:srgbClr val="0000A4"/>
                </a:solidFill>
                <a:effectLst/>
                <a:latin typeface="Eurostile" pitchFamily="34" charset="0"/>
              </a:rPr>
              <a:t>Christianity</a:t>
            </a:r>
            <a:r>
              <a:rPr lang="en-US" sz="2400" b="0">
                <a:solidFill>
                  <a:srgbClr val="0000A4"/>
                </a:solidFill>
                <a:effectLst/>
                <a:latin typeface="Arial" charset="0"/>
              </a:rPr>
              <a:t>)</a:t>
            </a:r>
          </a:p>
        </p:txBody>
      </p:sp>
      <p:sp>
        <p:nvSpPr>
          <p:cNvPr id="1786898" name="Text Box 18"/>
          <p:cNvSpPr txBox="1">
            <a:spLocks noChangeArrowheads="1"/>
          </p:cNvSpPr>
          <p:nvPr/>
        </p:nvSpPr>
        <p:spPr bwMode="auto">
          <a:xfrm>
            <a:off x="5029200" y="4267200"/>
            <a:ext cx="3124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lang="en-US" sz="2400" b="0">
                <a:solidFill>
                  <a:srgbClr val="660066"/>
                </a:solidFill>
                <a:effectLst/>
                <a:latin typeface="Arial Black" pitchFamily="34" charset="0"/>
              </a:rPr>
              <a:t>Economic history</a:t>
            </a:r>
          </a:p>
        </p:txBody>
      </p:sp>
      <p:grpSp>
        <p:nvGrpSpPr>
          <p:cNvPr id="1786919" name="Group 39"/>
          <p:cNvGrpSpPr>
            <a:grpSpLocks/>
          </p:cNvGrpSpPr>
          <p:nvPr/>
        </p:nvGrpSpPr>
        <p:grpSpPr bwMode="auto">
          <a:xfrm>
            <a:off x="957263" y="3962400"/>
            <a:ext cx="1371600" cy="1066800"/>
            <a:chOff x="616" y="2496"/>
            <a:chExt cx="864" cy="672"/>
          </a:xfrm>
        </p:grpSpPr>
        <p:sp>
          <p:nvSpPr>
            <p:cNvPr id="1786915" name="Oval 35" descr="Bank clipart copy"/>
            <p:cNvSpPr>
              <a:spLocks noChangeArrowheads="1"/>
            </p:cNvSpPr>
            <p:nvPr/>
          </p:nvSpPr>
          <p:spPr bwMode="auto">
            <a:xfrm>
              <a:off x="616" y="2496"/>
              <a:ext cx="864" cy="672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b="-59070"/>
              </a:stretch>
            </a:blipFill>
            <a:ln w="12700" algn="ctr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786901" name="Text Box 21"/>
            <p:cNvSpPr txBox="1">
              <a:spLocks noChangeArrowheads="1"/>
            </p:cNvSpPr>
            <p:nvPr/>
          </p:nvSpPr>
          <p:spPr bwMode="auto">
            <a:xfrm>
              <a:off x="616" y="2707"/>
              <a:ext cx="864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Economy</a:t>
              </a:r>
            </a:p>
          </p:txBody>
        </p:sp>
      </p:grpSp>
      <p:sp>
        <p:nvSpPr>
          <p:cNvPr id="1786907" name="WordArt 27"/>
          <p:cNvSpPr>
            <a:spLocks noChangeArrowheads="1" noChangeShapeType="1" noTextEdit="1"/>
          </p:cNvSpPr>
          <p:nvPr/>
        </p:nvSpPr>
        <p:spPr bwMode="auto">
          <a:xfrm>
            <a:off x="1416050" y="3200400"/>
            <a:ext cx="452438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1786918" name="Group 38"/>
          <p:cNvGrpSpPr>
            <a:grpSpLocks/>
          </p:cNvGrpSpPr>
          <p:nvPr/>
        </p:nvGrpSpPr>
        <p:grpSpPr bwMode="auto">
          <a:xfrm>
            <a:off x="914400" y="1828800"/>
            <a:ext cx="1457325" cy="1066800"/>
            <a:chOff x="576" y="1152"/>
            <a:chExt cx="918" cy="672"/>
          </a:xfrm>
        </p:grpSpPr>
        <p:sp>
          <p:nvSpPr>
            <p:cNvPr id="1786916" name="Oval 36" descr="LNDM0065"/>
            <p:cNvSpPr>
              <a:spLocks noChangeArrowheads="1"/>
            </p:cNvSpPr>
            <p:nvPr/>
          </p:nvSpPr>
          <p:spPr bwMode="auto">
            <a:xfrm>
              <a:off x="603" y="1152"/>
              <a:ext cx="864" cy="672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161228"/>
              </a:stretch>
            </a:blip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786917" name="Text Box 37"/>
            <p:cNvSpPr txBox="1">
              <a:spLocks noChangeArrowheads="1"/>
            </p:cNvSpPr>
            <p:nvPr/>
          </p:nvSpPr>
          <p:spPr bwMode="auto">
            <a:xfrm>
              <a:off x="576" y="1344"/>
              <a:ext cx="91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Religion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86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8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8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78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8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8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8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86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86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8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86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86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869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8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86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86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8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8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8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78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86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86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8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8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78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6882" grpId="0"/>
      <p:bldP spid="1786896" grpId="0"/>
      <p:bldP spid="1786897" grpId="0"/>
      <p:bldP spid="1786898" grpId="0"/>
      <p:bldP spid="1786907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8941" name="Group 13"/>
          <p:cNvGrpSpPr>
            <a:grpSpLocks/>
          </p:cNvGrpSpPr>
          <p:nvPr/>
        </p:nvGrpSpPr>
        <p:grpSpPr bwMode="auto">
          <a:xfrm>
            <a:off x="4419600" y="2971800"/>
            <a:ext cx="796925" cy="762000"/>
            <a:chOff x="2832" y="1872"/>
            <a:chExt cx="502" cy="480"/>
          </a:xfrm>
        </p:grpSpPr>
        <p:sp>
          <p:nvSpPr>
            <p:cNvPr id="1788942" name="Text Box 14"/>
            <p:cNvSpPr txBox="1">
              <a:spLocks noChangeArrowheads="1"/>
            </p:cNvSpPr>
            <p:nvPr/>
          </p:nvSpPr>
          <p:spPr bwMode="auto">
            <a:xfrm>
              <a:off x="2832" y="1931"/>
              <a:ext cx="502" cy="30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ts val="3000"/>
                </a:lnSpc>
              </a:pPr>
              <a:r>
                <a:rPr lang="en-US" sz="2400">
                  <a:solidFill>
                    <a:srgbClr val="00005C"/>
                  </a:solidFill>
                  <a:effectLst/>
                  <a:latin typeface="Fette Engschrift" pitchFamily="2" charset="0"/>
                </a:rPr>
                <a:t>_</a:t>
              </a:r>
              <a:r>
                <a:rPr lang="en-US" sz="1600">
                  <a:solidFill>
                    <a:srgbClr val="00005C"/>
                  </a:solidFill>
                  <a:effectLst/>
                  <a:latin typeface="Fette Engschrift" pitchFamily="2" charset="0"/>
                </a:rPr>
                <a:t> </a:t>
              </a:r>
              <a:r>
                <a:rPr lang="en-US" sz="1600" smtClean="0">
                  <a:solidFill>
                    <a:srgbClr val="00005C"/>
                  </a:solidFill>
                  <a:effectLst/>
                  <a:latin typeface="Fette Engschrift" pitchFamily="2" charset="0"/>
                </a:rPr>
                <a:t> </a:t>
              </a:r>
              <a:r>
                <a:rPr lang="en-US" sz="2400">
                  <a:solidFill>
                    <a:srgbClr val="00005C"/>
                  </a:solidFill>
                  <a:effectLst/>
                  <a:latin typeface="Fette Engschrift" pitchFamily="2" charset="0"/>
                </a:rPr>
                <a:t>_</a:t>
              </a:r>
            </a:p>
          </p:txBody>
        </p:sp>
        <p:sp>
          <p:nvSpPr>
            <p:cNvPr id="1788943" name="Text Box 15"/>
            <p:cNvSpPr txBox="1">
              <a:spLocks noChangeArrowheads="1"/>
            </p:cNvSpPr>
            <p:nvPr/>
          </p:nvSpPr>
          <p:spPr bwMode="auto">
            <a:xfrm>
              <a:off x="2976" y="1872"/>
              <a:ext cx="336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4400">
                  <a:solidFill>
                    <a:srgbClr val="00005C"/>
                  </a:solidFill>
                  <a:effectLst/>
                  <a:latin typeface="Arial Black" pitchFamily="34" charset="0"/>
                  <a:sym typeface="CommonBullets" pitchFamily="34" charset="2"/>
                </a:rPr>
                <a:t></a:t>
              </a:r>
              <a:endParaRPr lang="en-US" sz="4400">
                <a:solidFill>
                  <a:srgbClr val="00005C"/>
                </a:solidFill>
                <a:effectLst/>
                <a:latin typeface="Arial Black" pitchFamily="34" charset="0"/>
              </a:endParaRPr>
            </a:p>
          </p:txBody>
        </p:sp>
      </p:grpSp>
      <p:sp>
        <p:nvSpPr>
          <p:cNvPr id="1788982" name="Oval 54" descr="LNDM0096"/>
          <p:cNvSpPr>
            <a:spLocks noChangeArrowheads="1"/>
          </p:cNvSpPr>
          <p:nvPr/>
        </p:nvSpPr>
        <p:spPr bwMode="auto">
          <a:xfrm>
            <a:off x="3124200" y="2895600"/>
            <a:ext cx="1371600" cy="10668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12700" algn="ctr">
            <a:solidFill>
              <a:srgbClr val="00005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en-US">
              <a:effectLst/>
            </a:endParaRPr>
          </a:p>
        </p:txBody>
      </p:sp>
      <p:sp>
        <p:nvSpPr>
          <p:cNvPr id="1788930" name="Text Box 2"/>
          <p:cNvSpPr txBox="1">
            <a:spLocks noChangeArrowheads="1"/>
          </p:cNvSpPr>
          <p:nvPr/>
        </p:nvSpPr>
        <p:spPr bwMode="auto">
          <a:xfrm>
            <a:off x="5695950" y="2438400"/>
            <a:ext cx="192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0000A4"/>
                </a:solidFill>
                <a:effectLst/>
                <a:latin typeface="Arial" charset="0"/>
              </a:rPr>
              <a:t>(</a:t>
            </a:r>
            <a:r>
              <a:rPr lang="en-US" sz="2400">
                <a:solidFill>
                  <a:srgbClr val="0000A4"/>
                </a:solidFill>
                <a:effectLst/>
                <a:latin typeface="Eurostile" pitchFamily="34" charset="0"/>
              </a:rPr>
              <a:t>Christianity</a:t>
            </a:r>
            <a:r>
              <a:rPr lang="en-US" sz="2400" b="0">
                <a:solidFill>
                  <a:srgbClr val="0000A4"/>
                </a:solidFill>
                <a:effectLst/>
                <a:latin typeface="Arial" charset="0"/>
              </a:rPr>
              <a:t>)</a:t>
            </a:r>
          </a:p>
        </p:txBody>
      </p:sp>
      <p:sp>
        <p:nvSpPr>
          <p:cNvPr id="1788931" name="Text Box 3"/>
          <p:cNvSpPr txBox="1">
            <a:spLocks noChangeArrowheads="1"/>
          </p:cNvSpPr>
          <p:nvPr/>
        </p:nvSpPr>
        <p:spPr bwMode="auto">
          <a:xfrm>
            <a:off x="5029200" y="4267200"/>
            <a:ext cx="3124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lang="en-US" sz="2400" b="0">
                <a:solidFill>
                  <a:srgbClr val="660066"/>
                </a:solidFill>
                <a:effectLst/>
                <a:latin typeface="Arial Black" pitchFamily="34" charset="0"/>
              </a:rPr>
              <a:t>Economic history</a:t>
            </a:r>
          </a:p>
        </p:txBody>
      </p:sp>
      <p:sp>
        <p:nvSpPr>
          <p:cNvPr id="1788935" name="Text Box 7"/>
          <p:cNvSpPr txBox="1">
            <a:spLocks noChangeArrowheads="1"/>
          </p:cNvSpPr>
          <p:nvPr/>
        </p:nvSpPr>
        <p:spPr bwMode="auto">
          <a:xfrm>
            <a:off x="304800" y="152400"/>
            <a:ext cx="8077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7.2.2  The Mutual Relations between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</a:t>
            </a: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Religious History, Economic History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		        </a:t>
            </a: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and Political History</a:t>
            </a:r>
          </a:p>
        </p:txBody>
      </p:sp>
      <p:sp>
        <p:nvSpPr>
          <p:cNvPr id="1788936" name="Rectangle 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8937" name="AutoShape 9"/>
          <p:cNvSpPr>
            <a:spLocks noChangeArrowheads="1"/>
          </p:cNvSpPr>
          <p:nvPr/>
        </p:nvSpPr>
        <p:spPr bwMode="auto">
          <a:xfrm rot="3297946" flipV="1">
            <a:off x="2632869" y="3534569"/>
            <a:ext cx="157162" cy="1155700"/>
          </a:xfrm>
          <a:prstGeom prst="downArrow">
            <a:avLst>
              <a:gd name="adj1" fmla="val 62648"/>
              <a:gd name="adj2" fmla="val 181558"/>
            </a:avLst>
          </a:prstGeom>
          <a:solidFill>
            <a:srgbClr val="660066"/>
          </a:solidFill>
          <a:ln w="28575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788946" name="Text Box 18"/>
          <p:cNvSpPr txBox="1">
            <a:spLocks noChangeArrowheads="1"/>
          </p:cNvSpPr>
          <p:nvPr/>
        </p:nvSpPr>
        <p:spPr bwMode="auto">
          <a:xfrm>
            <a:off x="5029200" y="3200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00005C"/>
                </a:solidFill>
                <a:effectLst/>
                <a:latin typeface="Arial Black" pitchFamily="34" charset="0"/>
              </a:rPr>
              <a:t>Political history</a:t>
            </a:r>
          </a:p>
        </p:txBody>
      </p:sp>
      <p:sp>
        <p:nvSpPr>
          <p:cNvPr id="1788947" name="AutoShape 19"/>
          <p:cNvSpPr>
            <a:spLocks noChangeArrowheads="1"/>
          </p:cNvSpPr>
          <p:nvPr/>
        </p:nvSpPr>
        <p:spPr bwMode="auto">
          <a:xfrm rot="-3297946">
            <a:off x="2632868" y="2167732"/>
            <a:ext cx="157163" cy="1155700"/>
          </a:xfrm>
          <a:prstGeom prst="downArrow">
            <a:avLst>
              <a:gd name="adj1" fmla="val 62648"/>
              <a:gd name="adj2" fmla="val 181557"/>
            </a:avLst>
          </a:prstGeom>
          <a:gradFill>
            <a:gsLst>
              <a:gs pos="0">
                <a:schemeClr val="bg1"/>
              </a:gs>
              <a:gs pos="50000">
                <a:srgbClr val="0000CC"/>
              </a:gs>
            </a:gsLst>
            <a:lin ang="4800000" scaled="0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8951" name="Text Box 23"/>
          <p:cNvSpPr txBox="1">
            <a:spLocks noChangeArrowheads="1"/>
          </p:cNvSpPr>
          <p:nvPr/>
        </p:nvSpPr>
        <p:spPr bwMode="auto">
          <a:xfrm>
            <a:off x="5029200" y="2133600"/>
            <a:ext cx="3505200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en-US" sz="2400" b="0" dirty="0">
                <a:solidFill>
                  <a:srgbClr val="0000CC"/>
                </a:solidFill>
                <a:effectLst/>
                <a:latin typeface="Arial Black" pitchFamily="34" charset="0"/>
              </a:rPr>
              <a:t>History of religion</a:t>
            </a:r>
          </a:p>
        </p:txBody>
      </p:sp>
      <p:sp>
        <p:nvSpPr>
          <p:cNvPr id="1788952" name="Text Box 24"/>
          <p:cNvSpPr txBox="1">
            <a:spLocks noChangeArrowheads="1"/>
          </p:cNvSpPr>
          <p:nvPr/>
        </p:nvSpPr>
        <p:spPr bwMode="auto">
          <a:xfrm>
            <a:off x="5667375" y="2438400"/>
            <a:ext cx="192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0000A4"/>
                </a:solidFill>
                <a:effectLst/>
                <a:latin typeface="Arial" charset="0"/>
              </a:rPr>
              <a:t>(</a:t>
            </a:r>
            <a:r>
              <a:rPr lang="en-US" sz="2400">
                <a:solidFill>
                  <a:srgbClr val="0000A4"/>
                </a:solidFill>
                <a:effectLst/>
                <a:latin typeface="Eurostile" pitchFamily="34" charset="0"/>
              </a:rPr>
              <a:t>Christianity</a:t>
            </a:r>
            <a:r>
              <a:rPr lang="en-US" sz="2400" b="0">
                <a:solidFill>
                  <a:srgbClr val="0000A4"/>
                </a:solidFill>
                <a:effectLst/>
                <a:latin typeface="Arial" charset="0"/>
              </a:rPr>
              <a:t>)</a:t>
            </a:r>
          </a:p>
        </p:txBody>
      </p:sp>
      <p:sp>
        <p:nvSpPr>
          <p:cNvPr id="1788953" name="Text Box 25"/>
          <p:cNvSpPr txBox="1">
            <a:spLocks noChangeArrowheads="1"/>
          </p:cNvSpPr>
          <p:nvPr/>
        </p:nvSpPr>
        <p:spPr bwMode="auto">
          <a:xfrm>
            <a:off x="5029200" y="4267200"/>
            <a:ext cx="3124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lang="en-US" sz="2400" b="0">
                <a:solidFill>
                  <a:srgbClr val="660066"/>
                </a:solidFill>
                <a:effectLst/>
                <a:latin typeface="Arial Black" pitchFamily="34" charset="0"/>
              </a:rPr>
              <a:t>Economic history</a:t>
            </a:r>
          </a:p>
        </p:txBody>
      </p:sp>
      <p:sp>
        <p:nvSpPr>
          <p:cNvPr id="1788957" name="Text Box 29"/>
          <p:cNvSpPr txBox="1">
            <a:spLocks noChangeArrowheads="1"/>
          </p:cNvSpPr>
          <p:nvPr/>
        </p:nvSpPr>
        <p:spPr bwMode="auto">
          <a:xfrm>
            <a:off x="838200" y="5616575"/>
            <a:ext cx="754380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0000"/>
              </a:lnSpc>
            </a:pPr>
            <a:r>
              <a:rPr lang="en-US" sz="1900" dirty="0">
                <a:solidFill>
                  <a:schemeClr val="bg1"/>
                </a:solidFill>
                <a:effectLst/>
                <a:latin typeface="Arial Narrow" pitchFamily="34" charset="0"/>
              </a:rPr>
              <a:t>Religion and economy are integrated with our life in society through </a:t>
            </a:r>
            <a:r>
              <a:rPr lang="en-US" sz="1900" dirty="0">
                <a:solidFill>
                  <a:srgbClr val="FFFF66"/>
                </a:solidFill>
                <a:effectLst/>
                <a:latin typeface="Arial Narrow" pitchFamily="34" charset="0"/>
              </a:rPr>
              <a:t>politics</a:t>
            </a:r>
            <a:r>
              <a:rPr lang="en-US" sz="1900" dirty="0">
                <a:solidFill>
                  <a:schemeClr val="bg1"/>
                </a:solidFill>
                <a:effectLst/>
                <a:latin typeface="Arial Narrow" pitchFamily="34" charset="0"/>
              </a:rPr>
              <a:t>.  Therefore, to accurately grasp the progress of history as it moves toward the goal of the providence of restoration, we must investigate separately the </a:t>
            </a:r>
            <a:r>
              <a:rPr lang="en-US" sz="19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Christian</a:t>
            </a:r>
            <a:r>
              <a:rPr lang="en-US" sz="1900" dirty="0">
                <a:solidFill>
                  <a:schemeClr val="bg1"/>
                </a:solidFill>
                <a:effectLst/>
                <a:latin typeface="Arial Narrow" pitchFamily="34" charset="0"/>
              </a:rPr>
              <a:t>, </a:t>
            </a:r>
            <a:r>
              <a:rPr lang="en-US" sz="19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economic</a:t>
            </a:r>
            <a:r>
              <a:rPr lang="en-US" sz="1900" dirty="0">
                <a:solidFill>
                  <a:schemeClr val="bg1"/>
                </a:solidFill>
                <a:effectLst/>
                <a:latin typeface="Arial Narrow" pitchFamily="34" charset="0"/>
              </a:rPr>
              <a:t>, and </a:t>
            </a:r>
            <a:r>
              <a:rPr lang="en-US" sz="19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political histories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16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334-5).</a:t>
            </a:r>
          </a:p>
        </p:txBody>
      </p:sp>
      <p:sp>
        <p:nvSpPr>
          <p:cNvPr id="1788980" name="Text Box 52"/>
          <p:cNvSpPr txBox="1">
            <a:spLocks noChangeArrowheads="1"/>
          </p:cNvSpPr>
          <p:nvPr/>
        </p:nvSpPr>
        <p:spPr bwMode="auto">
          <a:xfrm>
            <a:off x="1828800" y="3230563"/>
            <a:ext cx="121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chemeClr val="tx1"/>
                </a:solidFill>
                <a:effectLst/>
                <a:latin typeface="Arial Narrow" pitchFamily="34" charset="0"/>
              </a:rPr>
              <a:t>Integrated</a:t>
            </a:r>
          </a:p>
        </p:txBody>
      </p:sp>
      <p:grpSp>
        <p:nvGrpSpPr>
          <p:cNvPr id="1788989" name="Group 61"/>
          <p:cNvGrpSpPr>
            <a:grpSpLocks/>
          </p:cNvGrpSpPr>
          <p:nvPr/>
        </p:nvGrpSpPr>
        <p:grpSpPr bwMode="auto">
          <a:xfrm>
            <a:off x="3157538" y="3200400"/>
            <a:ext cx="1304925" cy="457200"/>
            <a:chOff x="1989" y="2016"/>
            <a:chExt cx="822" cy="288"/>
          </a:xfrm>
        </p:grpSpPr>
        <p:sp>
          <p:nvSpPr>
            <p:cNvPr id="1788983" name="Rectangle 55"/>
            <p:cNvSpPr>
              <a:spLocks noChangeArrowheads="1"/>
            </p:cNvSpPr>
            <p:nvPr/>
          </p:nvSpPr>
          <p:spPr bwMode="auto">
            <a:xfrm>
              <a:off x="2064" y="2088"/>
              <a:ext cx="672" cy="144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88945" name="Text Box 17"/>
            <p:cNvSpPr txBox="1">
              <a:spLocks noChangeArrowheads="1"/>
            </p:cNvSpPr>
            <p:nvPr/>
          </p:nvSpPr>
          <p:spPr bwMode="auto">
            <a:xfrm>
              <a:off x="1989" y="2016"/>
              <a:ext cx="82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162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Politics</a:t>
              </a:r>
            </a:p>
          </p:txBody>
        </p:sp>
      </p:grpSp>
      <p:grpSp>
        <p:nvGrpSpPr>
          <p:cNvPr id="1788997" name="Group 69"/>
          <p:cNvGrpSpPr>
            <a:grpSpLocks/>
          </p:cNvGrpSpPr>
          <p:nvPr/>
        </p:nvGrpSpPr>
        <p:grpSpPr bwMode="auto">
          <a:xfrm>
            <a:off x="914400" y="1828800"/>
            <a:ext cx="1457325" cy="1066800"/>
            <a:chOff x="576" y="1152"/>
            <a:chExt cx="918" cy="672"/>
          </a:xfrm>
        </p:grpSpPr>
        <p:sp>
          <p:nvSpPr>
            <p:cNvPr id="1788998" name="Oval 70" descr="LNDM0065"/>
            <p:cNvSpPr>
              <a:spLocks noChangeArrowheads="1"/>
            </p:cNvSpPr>
            <p:nvPr/>
          </p:nvSpPr>
          <p:spPr bwMode="auto">
            <a:xfrm>
              <a:off x="603" y="1152"/>
              <a:ext cx="864" cy="672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161228"/>
              </a:stretch>
            </a:blip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788999" name="Text Box 71"/>
            <p:cNvSpPr txBox="1">
              <a:spLocks noChangeArrowheads="1"/>
            </p:cNvSpPr>
            <p:nvPr/>
          </p:nvSpPr>
          <p:spPr bwMode="auto">
            <a:xfrm>
              <a:off x="576" y="1344"/>
              <a:ext cx="91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Religion</a:t>
              </a:r>
            </a:p>
          </p:txBody>
        </p:sp>
      </p:grpSp>
      <p:sp>
        <p:nvSpPr>
          <p:cNvPr id="1789005" name="WordArt 77"/>
          <p:cNvSpPr>
            <a:spLocks noChangeArrowheads="1" noChangeShapeType="1" noTextEdit="1"/>
          </p:cNvSpPr>
          <p:nvPr/>
        </p:nvSpPr>
        <p:spPr bwMode="auto">
          <a:xfrm>
            <a:off x="1416050" y="3200400"/>
            <a:ext cx="452438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1789006" name="Group 78"/>
          <p:cNvGrpSpPr>
            <a:grpSpLocks/>
          </p:cNvGrpSpPr>
          <p:nvPr/>
        </p:nvGrpSpPr>
        <p:grpSpPr bwMode="auto">
          <a:xfrm>
            <a:off x="957263" y="3962400"/>
            <a:ext cx="1371600" cy="1066800"/>
            <a:chOff x="616" y="2496"/>
            <a:chExt cx="864" cy="672"/>
          </a:xfrm>
        </p:grpSpPr>
        <p:sp>
          <p:nvSpPr>
            <p:cNvPr id="1789007" name="Oval 79" descr="Bank clipart copy"/>
            <p:cNvSpPr>
              <a:spLocks noChangeArrowheads="1"/>
            </p:cNvSpPr>
            <p:nvPr/>
          </p:nvSpPr>
          <p:spPr bwMode="auto">
            <a:xfrm>
              <a:off x="616" y="2496"/>
              <a:ext cx="864" cy="672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59070"/>
              </a:stretch>
            </a:blipFill>
            <a:ln w="12700" algn="ctr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789008" name="Text Box 80"/>
            <p:cNvSpPr txBox="1">
              <a:spLocks noChangeArrowheads="1"/>
            </p:cNvSpPr>
            <p:nvPr/>
          </p:nvSpPr>
          <p:spPr bwMode="auto">
            <a:xfrm>
              <a:off x="616" y="2707"/>
              <a:ext cx="864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Economy</a:t>
              </a:r>
            </a:p>
          </p:txBody>
        </p:sp>
      </p:grpSp>
      <p:grpSp>
        <p:nvGrpSpPr>
          <p:cNvPr id="34" name="Group 7"/>
          <p:cNvGrpSpPr>
            <a:grpSpLocks/>
          </p:cNvGrpSpPr>
          <p:nvPr/>
        </p:nvGrpSpPr>
        <p:grpSpPr bwMode="auto">
          <a:xfrm>
            <a:off x="2286000" y="4079875"/>
            <a:ext cx="3124200" cy="762000"/>
            <a:chOff x="1488" y="2570"/>
            <a:chExt cx="1968" cy="480"/>
          </a:xfrm>
        </p:grpSpPr>
        <p:sp>
          <p:nvSpPr>
            <p:cNvPr id="35" name="Text Box 8"/>
            <p:cNvSpPr txBox="1">
              <a:spLocks noChangeArrowheads="1"/>
            </p:cNvSpPr>
            <p:nvPr/>
          </p:nvSpPr>
          <p:spPr bwMode="auto">
            <a:xfrm flipH="1">
              <a:off x="1488" y="2640"/>
              <a:ext cx="1968" cy="29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ts val="2900"/>
                </a:lnSpc>
              </a:pPr>
              <a:r>
                <a:rPr lang="en-US" sz="2400" b="0" smtClean="0">
                  <a:solidFill>
                    <a:srgbClr val="660066"/>
                  </a:solidFill>
                  <a:effectLst/>
                  <a:latin typeface="Fette Engschrift" pitchFamily="2" charset="0"/>
                </a:rPr>
                <a:t>_ _ _ </a:t>
              </a:r>
              <a:r>
                <a:rPr lang="en-US" sz="2400" b="0">
                  <a:solidFill>
                    <a:srgbClr val="660066"/>
                  </a:solidFill>
                  <a:effectLst/>
                  <a:latin typeface="Fette Engschrift" pitchFamily="2" charset="0"/>
                </a:rPr>
                <a:t>_ _ _ _ _ _ _ _ _</a:t>
              </a:r>
            </a:p>
          </p:txBody>
        </p:sp>
        <p:sp>
          <p:nvSpPr>
            <p:cNvPr id="36" name="Text Box 9"/>
            <p:cNvSpPr txBox="1">
              <a:spLocks noChangeArrowheads="1"/>
            </p:cNvSpPr>
            <p:nvPr/>
          </p:nvSpPr>
          <p:spPr bwMode="auto">
            <a:xfrm rot="10800000" flipV="1">
              <a:off x="2975" y="2570"/>
              <a:ext cx="336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4400">
                  <a:solidFill>
                    <a:srgbClr val="660066"/>
                  </a:solidFill>
                  <a:effectLst/>
                  <a:latin typeface="Arial Black" pitchFamily="34" charset="0"/>
                  <a:sym typeface="CommonBullets" pitchFamily="34" charset="2"/>
                </a:rPr>
                <a:t></a:t>
              </a:r>
              <a:endParaRPr lang="en-US" sz="4400">
                <a:solidFill>
                  <a:srgbClr val="660066"/>
                </a:solidFill>
                <a:effectLst/>
                <a:latin typeface="Arial Black" pitchFamily="34" charset="0"/>
              </a:endParaRPr>
            </a:p>
          </p:txBody>
        </p:sp>
      </p:grpSp>
      <p:grpSp>
        <p:nvGrpSpPr>
          <p:cNvPr id="37" name="Group 10"/>
          <p:cNvGrpSpPr>
            <a:grpSpLocks/>
          </p:cNvGrpSpPr>
          <p:nvPr/>
        </p:nvGrpSpPr>
        <p:grpSpPr bwMode="auto">
          <a:xfrm>
            <a:off x="2286000" y="1905000"/>
            <a:ext cx="3124200" cy="762000"/>
            <a:chOff x="1440" y="1200"/>
            <a:chExt cx="1968" cy="480"/>
          </a:xfrm>
        </p:grpSpPr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1440" y="1259"/>
              <a:ext cx="1968" cy="27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2400" b="0" smtClean="0">
                  <a:solidFill>
                    <a:srgbClr val="0000CC"/>
                  </a:solidFill>
                  <a:effectLst/>
                  <a:latin typeface="Fette Engschrift" pitchFamily="2" charset="0"/>
                </a:rPr>
                <a:t>_ </a:t>
              </a:r>
              <a:r>
                <a:rPr lang="en-US" sz="2400" b="0">
                  <a:solidFill>
                    <a:srgbClr val="0000CC"/>
                  </a:solidFill>
                  <a:effectLst/>
                  <a:latin typeface="Fette Engschrift" pitchFamily="2" charset="0"/>
                </a:rPr>
                <a:t>_ _ _ _ _ _ _ _ _ _ _</a:t>
              </a:r>
            </a:p>
          </p:txBody>
        </p:sp>
        <p:sp>
          <p:nvSpPr>
            <p:cNvPr id="39" name="Text Box 12"/>
            <p:cNvSpPr txBox="1">
              <a:spLocks noChangeArrowheads="1"/>
            </p:cNvSpPr>
            <p:nvPr/>
          </p:nvSpPr>
          <p:spPr bwMode="auto">
            <a:xfrm>
              <a:off x="2928" y="1200"/>
              <a:ext cx="336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4400">
                  <a:solidFill>
                    <a:srgbClr val="0000CC"/>
                  </a:solidFill>
                  <a:effectLst/>
                  <a:latin typeface="Arial Black" pitchFamily="34" charset="0"/>
                  <a:sym typeface="CommonBullets" pitchFamily="34" charset="2"/>
                </a:rPr>
                <a:t></a:t>
              </a:r>
              <a:endParaRPr lang="en-US" sz="4400">
                <a:solidFill>
                  <a:srgbClr val="0000CC"/>
                </a:solidFill>
                <a:effectLst/>
                <a:latin typeface="Arial Black" pitchFamily="34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8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88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88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88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88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88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8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8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8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8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88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88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88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88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8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8982" grpId="0" animBg="1"/>
      <p:bldP spid="1788930" grpId="0"/>
      <p:bldP spid="1788931" grpId="0"/>
      <p:bldP spid="1788937" grpId="0" animBg="1"/>
      <p:bldP spid="1788946" grpId="0"/>
      <p:bldP spid="1788947" grpId="0" animBg="1"/>
      <p:bldP spid="1788952" grpId="0"/>
      <p:bldP spid="1788953" grpId="0"/>
      <p:bldP spid="1788957" grpId="0"/>
      <p:bldP spid="1788980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1005" name="Picture 29" descr="Destruction of the Temple of Jerusalem, by Francesco Hayez 1867_PD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81600" y="1828800"/>
            <a:ext cx="3886200" cy="2819400"/>
          </a:xfrm>
          <a:prstGeom prst="rect">
            <a:avLst/>
          </a:prstGeom>
          <a:noFill/>
        </p:spPr>
      </p:pic>
      <p:pic>
        <p:nvPicPr>
          <p:cNvPr id="1791003" name="Picture 27" descr="The Penitent Thief - Tiss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828800"/>
            <a:ext cx="2443163" cy="2819400"/>
          </a:xfrm>
          <a:prstGeom prst="rect">
            <a:avLst/>
          </a:prstGeom>
          <a:noFill/>
        </p:spPr>
      </p:pic>
      <p:grpSp>
        <p:nvGrpSpPr>
          <p:cNvPr id="1790982" name="Group 6"/>
          <p:cNvGrpSpPr>
            <a:grpSpLocks/>
          </p:cNvGrpSpPr>
          <p:nvPr/>
        </p:nvGrpSpPr>
        <p:grpSpPr bwMode="auto">
          <a:xfrm>
            <a:off x="1333500" y="1676400"/>
            <a:ext cx="228600" cy="1143000"/>
            <a:chOff x="768" y="1776"/>
            <a:chExt cx="144" cy="720"/>
          </a:xfrm>
        </p:grpSpPr>
        <p:sp>
          <p:nvSpPr>
            <p:cNvPr id="1790983" name="Rectangle 7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0984" name="AutoShape 8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90985" name="Oval 9"/>
          <p:cNvSpPr>
            <a:spLocks noChangeArrowheads="1"/>
          </p:cNvSpPr>
          <p:nvPr/>
        </p:nvSpPr>
        <p:spPr bwMode="auto">
          <a:xfrm rot="5400000">
            <a:off x="952501" y="598487"/>
            <a:ext cx="990600" cy="1927225"/>
          </a:xfrm>
          <a:prstGeom prst="ellipse">
            <a:avLst/>
          </a:prstGeom>
          <a:gradFill rotWithShape="1">
            <a:gsLst>
              <a:gs pos="0">
                <a:srgbClr val="660033"/>
              </a:gs>
              <a:gs pos="100000">
                <a:schemeClr val="tx1"/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0986" name="Text Box 10"/>
          <p:cNvSpPr txBox="1">
            <a:spLocks noChangeArrowheads="1"/>
          </p:cNvSpPr>
          <p:nvPr/>
        </p:nvSpPr>
        <p:spPr bwMode="auto">
          <a:xfrm>
            <a:off x="682625" y="1285875"/>
            <a:ext cx="1530350" cy="6191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300" b="0">
                <a:solidFill>
                  <a:schemeClr val="bg1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75000"/>
              </a:lnSpc>
            </a:pPr>
            <a:r>
              <a:rPr lang="en-US" sz="2300" b="0">
                <a:solidFill>
                  <a:schemeClr val="bg1"/>
                </a:solidFill>
                <a:effectLst/>
                <a:latin typeface="Arial Black" pitchFamily="34" charset="0"/>
              </a:rPr>
              <a:t>nation</a:t>
            </a:r>
          </a:p>
        </p:txBody>
      </p:sp>
      <p:grpSp>
        <p:nvGrpSpPr>
          <p:cNvPr id="1790987" name="Group 11"/>
          <p:cNvGrpSpPr>
            <a:grpSpLocks/>
          </p:cNvGrpSpPr>
          <p:nvPr/>
        </p:nvGrpSpPr>
        <p:grpSpPr bwMode="auto">
          <a:xfrm>
            <a:off x="304800" y="2819400"/>
            <a:ext cx="2286000" cy="1143000"/>
            <a:chOff x="288" y="1824"/>
            <a:chExt cx="1440" cy="720"/>
          </a:xfrm>
        </p:grpSpPr>
        <p:sp>
          <p:nvSpPr>
            <p:cNvPr id="1790988" name="Oval 12"/>
            <p:cNvSpPr>
              <a:spLocks noChangeArrowheads="1"/>
            </p:cNvSpPr>
            <p:nvPr/>
          </p:nvSpPr>
          <p:spPr bwMode="auto">
            <a:xfrm rot="5400000">
              <a:off x="648" y="1464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0989" name="Text Box 13"/>
            <p:cNvSpPr txBox="1">
              <a:spLocks noChangeArrowheads="1"/>
            </p:cNvSpPr>
            <p:nvPr/>
          </p:nvSpPr>
          <p:spPr bwMode="auto">
            <a:xfrm>
              <a:off x="312" y="2010"/>
              <a:ext cx="1392" cy="36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</a:t>
              </a:r>
            </a:p>
            <a:p>
              <a:pPr>
                <a:lnSpc>
                  <a:spcPct val="70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clan society</a:t>
              </a:r>
            </a:p>
          </p:txBody>
        </p:sp>
      </p:grpSp>
      <p:sp>
        <p:nvSpPr>
          <p:cNvPr id="1790990" name="Text Box 14"/>
          <p:cNvSpPr txBox="1">
            <a:spLocks noChangeArrowheads="1"/>
          </p:cNvSpPr>
          <p:nvPr/>
        </p:nvSpPr>
        <p:spPr bwMode="auto">
          <a:xfrm>
            <a:off x="304800" y="2286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7.2.3 Clan Society</a:t>
            </a:r>
          </a:p>
        </p:txBody>
      </p:sp>
      <p:sp>
        <p:nvSpPr>
          <p:cNvPr id="1790991" name="Text Box 15"/>
          <p:cNvSpPr txBox="1">
            <a:spLocks noChangeArrowheads="1"/>
          </p:cNvSpPr>
          <p:nvPr/>
        </p:nvSpPr>
        <p:spPr bwMode="auto">
          <a:xfrm>
            <a:off x="2590800" y="1325563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Crucifixion of Jesus</a:t>
            </a:r>
          </a:p>
        </p:txBody>
      </p:sp>
      <p:sp>
        <p:nvSpPr>
          <p:cNvPr id="1790992" name="AutoShape 16"/>
          <p:cNvSpPr>
            <a:spLocks noChangeArrowheads="1"/>
          </p:cNvSpPr>
          <p:nvPr/>
        </p:nvSpPr>
        <p:spPr bwMode="auto">
          <a:xfrm rot="16200000" flipH="1">
            <a:off x="6267450" y="1352550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90993" name="Text Box 17"/>
          <p:cNvSpPr txBox="1">
            <a:spLocks noChangeArrowheads="1"/>
          </p:cNvSpPr>
          <p:nvPr/>
        </p:nvSpPr>
        <p:spPr bwMode="auto">
          <a:xfrm>
            <a:off x="6629400" y="1325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Broken up</a:t>
            </a:r>
          </a:p>
        </p:txBody>
      </p:sp>
      <p:sp>
        <p:nvSpPr>
          <p:cNvPr id="1790995" name="Rectangle 19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90996" name="Group 20"/>
          <p:cNvGrpSpPr>
            <a:grpSpLocks/>
          </p:cNvGrpSpPr>
          <p:nvPr/>
        </p:nvGrpSpPr>
        <p:grpSpPr bwMode="auto">
          <a:xfrm>
            <a:off x="914400" y="5611813"/>
            <a:ext cx="7467600" cy="941387"/>
            <a:chOff x="432" y="3552"/>
            <a:chExt cx="4704" cy="593"/>
          </a:xfrm>
        </p:grpSpPr>
        <p:sp>
          <p:nvSpPr>
            <p:cNvPr id="1790997" name="Text Box 21"/>
            <p:cNvSpPr txBox="1">
              <a:spLocks noChangeArrowheads="1"/>
            </p:cNvSpPr>
            <p:nvPr/>
          </p:nvSpPr>
          <p:spPr bwMode="auto">
            <a:xfrm>
              <a:off x="432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90998" name="Text Box 22"/>
            <p:cNvSpPr txBox="1">
              <a:spLocks noChangeArrowheads="1"/>
            </p:cNvSpPr>
            <p:nvPr/>
          </p:nvSpPr>
          <p:spPr bwMode="auto">
            <a:xfrm>
              <a:off x="672" y="3598"/>
              <a:ext cx="446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With the crucifixion of Jesus,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Jewish nation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had fallen to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Satan’s side. Consequently, God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broke up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that society, calling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devout believers out of it to establish a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 clan society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335-6).</a:t>
              </a:r>
            </a:p>
          </p:txBody>
        </p:sp>
      </p:grpSp>
      <p:sp>
        <p:nvSpPr>
          <p:cNvPr id="1790981" name="Rectangle 5"/>
          <p:cNvSpPr>
            <a:spLocks noChangeArrowheads="1"/>
          </p:cNvSpPr>
          <p:nvPr/>
        </p:nvSpPr>
        <p:spPr bwMode="auto">
          <a:xfrm>
            <a:off x="2667000" y="3238500"/>
            <a:ext cx="1600200" cy="304800"/>
          </a:xfrm>
          <a:prstGeom prst="rect">
            <a:avLst/>
          </a:prstGeom>
          <a:gradFill rotWithShape="1">
            <a:gsLst>
              <a:gs pos="0">
                <a:srgbClr val="660033">
                  <a:alpha val="60001"/>
                </a:srgbClr>
              </a:gs>
              <a:gs pos="100000">
                <a:schemeClr val="tx1">
                  <a:alpha val="60001"/>
                </a:schemeClr>
              </a:gs>
            </a:gsLst>
            <a:lin ang="189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0994" name="Text Box 18"/>
          <p:cNvSpPr txBox="1">
            <a:spLocks noChangeArrowheads="1"/>
          </p:cNvSpPr>
          <p:nvPr/>
        </p:nvSpPr>
        <p:spPr bwMode="auto">
          <a:xfrm>
            <a:off x="2590800" y="31623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FFFAE5"/>
                </a:solidFill>
                <a:effectLst/>
                <a:latin typeface="Arial Black" pitchFamily="34" charset="0"/>
              </a:rPr>
              <a:t>Believers</a:t>
            </a:r>
          </a:p>
        </p:txBody>
      </p:sp>
      <p:pic>
        <p:nvPicPr>
          <p:cNvPr id="1791015" name="Picture 39" descr="FREE - Macedonian Christians pressing gifts on Paul - 2Cor"/>
          <p:cNvPicPr>
            <a:picLocks noChangeAspect="1" noChangeArrowheads="1"/>
          </p:cNvPicPr>
          <p:nvPr/>
        </p:nvPicPr>
        <p:blipFill>
          <a:blip r:embed="rId5" cstate="print"/>
          <a:srcRect l="4347" t="4568" r="1250" b="1256"/>
          <a:stretch>
            <a:fillRect/>
          </a:stretch>
        </p:blipFill>
        <p:spPr bwMode="auto">
          <a:xfrm>
            <a:off x="4419600" y="1908175"/>
            <a:ext cx="4495800" cy="334962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90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90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9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79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9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9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90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90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9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90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90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9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9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9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9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790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790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90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9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7910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7910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790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79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000" fill="hold"/>
                                        <p:tgtEl>
                                          <p:spTgt spid="17909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002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0985" grpId="0" animBg="1"/>
      <p:bldP spid="1790986" grpId="0"/>
      <p:bldP spid="1790990" grpId="0"/>
      <p:bldP spid="1790991" grpId="0"/>
      <p:bldP spid="1790992" grpId="0" animBg="1"/>
      <p:bldP spid="1790993" grpId="0"/>
      <p:bldP spid="1790981" grpId="0" animBg="1"/>
      <p:bldP spid="1790981" grpId="1" animBg="1"/>
      <p:bldP spid="1790994" grpId="0"/>
      <p:bldP spid="1790994" grpId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3057" name="Picture 33" descr="FREE - Macedonian Christians pressing gifts on Paul - 2Cor"/>
          <p:cNvPicPr>
            <a:picLocks noChangeAspect="1" noChangeArrowheads="1"/>
          </p:cNvPicPr>
          <p:nvPr/>
        </p:nvPicPr>
        <p:blipFill>
          <a:blip r:embed="rId3" cstate="print"/>
          <a:srcRect l="4347" t="4568" r="1250" b="1256"/>
          <a:stretch>
            <a:fillRect/>
          </a:stretch>
        </p:blipFill>
        <p:spPr bwMode="auto">
          <a:xfrm>
            <a:off x="4419600" y="1908175"/>
            <a:ext cx="4495800" cy="334962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93055" name="Picture 31" descr="A meeting of the first Christians at Rom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887538"/>
            <a:ext cx="3676650" cy="344646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793030" name="Group 6"/>
          <p:cNvGrpSpPr>
            <a:grpSpLocks/>
          </p:cNvGrpSpPr>
          <p:nvPr/>
        </p:nvGrpSpPr>
        <p:grpSpPr bwMode="auto">
          <a:xfrm>
            <a:off x="1333500" y="1676400"/>
            <a:ext cx="228600" cy="1143000"/>
            <a:chOff x="768" y="1776"/>
            <a:chExt cx="144" cy="720"/>
          </a:xfrm>
        </p:grpSpPr>
        <p:sp>
          <p:nvSpPr>
            <p:cNvPr id="1793031" name="Rectangle 7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3032" name="AutoShape 8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93033" name="Oval 9"/>
          <p:cNvSpPr>
            <a:spLocks noChangeArrowheads="1"/>
          </p:cNvSpPr>
          <p:nvPr/>
        </p:nvSpPr>
        <p:spPr bwMode="auto">
          <a:xfrm rot="5400000">
            <a:off x="952501" y="598487"/>
            <a:ext cx="990600" cy="1927225"/>
          </a:xfrm>
          <a:prstGeom prst="ellipse">
            <a:avLst/>
          </a:prstGeom>
          <a:gradFill rotWithShape="1">
            <a:gsLst>
              <a:gs pos="0">
                <a:srgbClr val="660033"/>
              </a:gs>
              <a:gs pos="100000">
                <a:schemeClr val="tx1"/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3034" name="Text Box 10"/>
          <p:cNvSpPr txBox="1">
            <a:spLocks noChangeArrowheads="1"/>
          </p:cNvSpPr>
          <p:nvPr/>
        </p:nvSpPr>
        <p:spPr bwMode="auto">
          <a:xfrm>
            <a:off x="682625" y="1285875"/>
            <a:ext cx="1530350" cy="6191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300" b="0">
                <a:solidFill>
                  <a:schemeClr val="bg1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75000"/>
              </a:lnSpc>
            </a:pPr>
            <a:r>
              <a:rPr lang="en-US" sz="2300" b="0">
                <a:solidFill>
                  <a:schemeClr val="bg1"/>
                </a:solidFill>
                <a:effectLst/>
                <a:latin typeface="Arial Black" pitchFamily="34" charset="0"/>
              </a:rPr>
              <a:t>nation</a:t>
            </a:r>
          </a:p>
        </p:txBody>
      </p:sp>
      <p:grpSp>
        <p:nvGrpSpPr>
          <p:cNvPr id="1793035" name="Group 11"/>
          <p:cNvGrpSpPr>
            <a:grpSpLocks/>
          </p:cNvGrpSpPr>
          <p:nvPr/>
        </p:nvGrpSpPr>
        <p:grpSpPr bwMode="auto">
          <a:xfrm>
            <a:off x="304800" y="2819400"/>
            <a:ext cx="2286000" cy="1143000"/>
            <a:chOff x="288" y="1824"/>
            <a:chExt cx="1440" cy="720"/>
          </a:xfrm>
        </p:grpSpPr>
        <p:sp>
          <p:nvSpPr>
            <p:cNvPr id="1793036" name="Oval 12"/>
            <p:cNvSpPr>
              <a:spLocks noChangeArrowheads="1"/>
            </p:cNvSpPr>
            <p:nvPr/>
          </p:nvSpPr>
          <p:spPr bwMode="auto">
            <a:xfrm rot="5400000">
              <a:off x="648" y="1464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3037" name="Text Box 13"/>
            <p:cNvSpPr txBox="1">
              <a:spLocks noChangeArrowheads="1"/>
            </p:cNvSpPr>
            <p:nvPr/>
          </p:nvSpPr>
          <p:spPr bwMode="auto">
            <a:xfrm>
              <a:off x="312" y="2010"/>
              <a:ext cx="1392" cy="36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</a:t>
              </a:r>
            </a:p>
            <a:p>
              <a:pPr>
                <a:lnSpc>
                  <a:spcPct val="70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clan society</a:t>
              </a:r>
            </a:p>
          </p:txBody>
        </p:sp>
      </p:grpSp>
      <p:sp>
        <p:nvSpPr>
          <p:cNvPr id="1793038" name="Text Box 14"/>
          <p:cNvSpPr txBox="1">
            <a:spLocks noChangeArrowheads="1"/>
          </p:cNvSpPr>
          <p:nvPr/>
        </p:nvSpPr>
        <p:spPr bwMode="auto">
          <a:xfrm>
            <a:off x="304800" y="2286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7.2.3 Clan Society</a:t>
            </a:r>
          </a:p>
        </p:txBody>
      </p:sp>
      <p:sp>
        <p:nvSpPr>
          <p:cNvPr id="1793039" name="Text Box 15"/>
          <p:cNvSpPr txBox="1">
            <a:spLocks noChangeArrowheads="1"/>
          </p:cNvSpPr>
          <p:nvPr/>
        </p:nvSpPr>
        <p:spPr bwMode="auto">
          <a:xfrm>
            <a:off x="2590800" y="1325563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Crucifixion of Jesus</a:t>
            </a:r>
          </a:p>
        </p:txBody>
      </p:sp>
      <p:sp>
        <p:nvSpPr>
          <p:cNvPr id="1793040" name="AutoShape 16"/>
          <p:cNvSpPr>
            <a:spLocks noChangeArrowheads="1"/>
          </p:cNvSpPr>
          <p:nvPr/>
        </p:nvSpPr>
        <p:spPr bwMode="auto">
          <a:xfrm rot="16200000" flipH="1">
            <a:off x="6267450" y="1352550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93041" name="Text Box 17"/>
          <p:cNvSpPr txBox="1">
            <a:spLocks noChangeArrowheads="1"/>
          </p:cNvSpPr>
          <p:nvPr/>
        </p:nvSpPr>
        <p:spPr bwMode="auto">
          <a:xfrm>
            <a:off x="6629400" y="1325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Broken up</a:t>
            </a:r>
          </a:p>
        </p:txBody>
      </p:sp>
      <p:sp>
        <p:nvSpPr>
          <p:cNvPr id="1793042" name="Text Box 18"/>
          <p:cNvSpPr txBox="1">
            <a:spLocks noChangeArrowheads="1"/>
          </p:cNvSpPr>
          <p:nvPr/>
        </p:nvSpPr>
        <p:spPr bwMode="auto">
          <a:xfrm>
            <a:off x="2590800" y="31623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Believers</a:t>
            </a:r>
          </a:p>
        </p:txBody>
      </p:sp>
      <p:pic>
        <p:nvPicPr>
          <p:cNvPr id="1793043" name="Picture 19" descr="Martyrs in the Collosse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1752600"/>
            <a:ext cx="2859088" cy="3810000"/>
          </a:xfrm>
          <a:prstGeom prst="rect">
            <a:avLst/>
          </a:prstGeom>
          <a:noFill/>
        </p:spPr>
      </p:pic>
      <p:sp>
        <p:nvSpPr>
          <p:cNvPr id="1793045" name="Rectangle 21"/>
          <p:cNvSpPr>
            <a:spLocks noChangeArrowheads="1"/>
          </p:cNvSpPr>
          <p:nvPr/>
        </p:nvSpPr>
        <p:spPr bwMode="auto">
          <a:xfrm>
            <a:off x="4648200" y="3733800"/>
            <a:ext cx="2438400" cy="304800"/>
          </a:xfrm>
          <a:prstGeom prst="rect">
            <a:avLst/>
          </a:prstGeom>
          <a:gradFill rotWithShape="1">
            <a:gsLst>
              <a:gs pos="0">
                <a:srgbClr val="FFFFFF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3046" name="Text Box 22"/>
          <p:cNvSpPr txBox="1">
            <a:spLocks noChangeArrowheads="1"/>
          </p:cNvSpPr>
          <p:nvPr/>
        </p:nvSpPr>
        <p:spPr bwMode="auto">
          <a:xfrm>
            <a:off x="3124200" y="36576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Christian tribal society</a:t>
            </a:r>
          </a:p>
        </p:txBody>
      </p:sp>
      <p:sp>
        <p:nvSpPr>
          <p:cNvPr id="1793047" name="AutoShape 23"/>
          <p:cNvSpPr>
            <a:spLocks noChangeArrowheads="1"/>
          </p:cNvSpPr>
          <p:nvPr/>
        </p:nvSpPr>
        <p:spPr bwMode="auto">
          <a:xfrm rot="16200000" flipH="1">
            <a:off x="2800350" y="3684588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93048" name="Rectangle 2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93049" name="Group 25"/>
          <p:cNvGrpSpPr>
            <a:grpSpLocks/>
          </p:cNvGrpSpPr>
          <p:nvPr/>
        </p:nvGrpSpPr>
        <p:grpSpPr bwMode="auto">
          <a:xfrm>
            <a:off x="1143000" y="5638800"/>
            <a:ext cx="6705600" cy="941388"/>
            <a:chOff x="336" y="3552"/>
            <a:chExt cx="4224" cy="593"/>
          </a:xfrm>
        </p:grpSpPr>
        <p:sp>
          <p:nvSpPr>
            <p:cNvPr id="1793050" name="Text Box 26"/>
            <p:cNvSpPr txBox="1">
              <a:spLocks noChangeArrowheads="1"/>
            </p:cNvSpPr>
            <p:nvPr/>
          </p:nvSpPr>
          <p:spPr bwMode="auto">
            <a:xfrm>
              <a:off x="336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93051" name="Text Box 27"/>
            <p:cNvSpPr txBox="1">
              <a:spLocks noChangeArrowheads="1"/>
            </p:cNvSpPr>
            <p:nvPr/>
          </p:nvSpPr>
          <p:spPr bwMode="auto">
            <a:xfrm>
              <a:off x="576" y="3598"/>
              <a:ext cx="398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Despite severe persecution, Christian clan society gradually prospered in the Roman Empire and developed into a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 tribal society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93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93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7930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00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9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93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93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9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9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93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179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79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793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3042" grpId="0"/>
      <p:bldP spid="179304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5107" name="Picture 35" descr="A meeting of the first Christians at Ro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87538"/>
            <a:ext cx="3676650" cy="344646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795082" name="Group 10"/>
          <p:cNvGrpSpPr>
            <a:grpSpLocks/>
          </p:cNvGrpSpPr>
          <p:nvPr/>
        </p:nvGrpSpPr>
        <p:grpSpPr bwMode="auto">
          <a:xfrm>
            <a:off x="1333500" y="1676400"/>
            <a:ext cx="228600" cy="1143000"/>
            <a:chOff x="768" y="1776"/>
            <a:chExt cx="144" cy="720"/>
          </a:xfrm>
        </p:grpSpPr>
        <p:sp>
          <p:nvSpPr>
            <p:cNvPr id="1795083" name="Rectangle 11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5084" name="AutoShape 12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95085" name="Group 13"/>
          <p:cNvGrpSpPr>
            <a:grpSpLocks/>
          </p:cNvGrpSpPr>
          <p:nvPr/>
        </p:nvGrpSpPr>
        <p:grpSpPr bwMode="auto">
          <a:xfrm>
            <a:off x="1333500" y="3581400"/>
            <a:ext cx="228600" cy="1143000"/>
            <a:chOff x="768" y="1776"/>
            <a:chExt cx="144" cy="720"/>
          </a:xfrm>
        </p:grpSpPr>
        <p:sp>
          <p:nvSpPr>
            <p:cNvPr id="1795086" name="Rectangle 14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5087" name="AutoShape 15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95092" name="Group 20"/>
          <p:cNvGrpSpPr>
            <a:grpSpLocks/>
          </p:cNvGrpSpPr>
          <p:nvPr/>
        </p:nvGrpSpPr>
        <p:grpSpPr bwMode="auto">
          <a:xfrm>
            <a:off x="484188" y="1066800"/>
            <a:ext cx="1927225" cy="990600"/>
            <a:chOff x="401" y="480"/>
            <a:chExt cx="1214" cy="624"/>
          </a:xfrm>
        </p:grpSpPr>
        <p:sp>
          <p:nvSpPr>
            <p:cNvPr id="1795093" name="Oval 21"/>
            <p:cNvSpPr>
              <a:spLocks noChangeArrowheads="1"/>
            </p:cNvSpPr>
            <p:nvPr/>
          </p:nvSpPr>
          <p:spPr bwMode="auto">
            <a:xfrm rot="5400000">
              <a:off x="696" y="185"/>
              <a:ext cx="624" cy="1214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5094" name="Text Box 22"/>
            <p:cNvSpPr txBox="1">
              <a:spLocks noChangeArrowheads="1"/>
            </p:cNvSpPr>
            <p:nvPr/>
          </p:nvSpPr>
          <p:spPr bwMode="auto">
            <a:xfrm>
              <a:off x="526" y="618"/>
              <a:ext cx="964" cy="39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Jewish</a:t>
              </a:r>
            </a:p>
            <a:p>
              <a:pPr>
                <a:lnSpc>
                  <a:spcPct val="7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nation</a:t>
              </a:r>
            </a:p>
          </p:txBody>
        </p:sp>
      </p:grpSp>
      <p:grpSp>
        <p:nvGrpSpPr>
          <p:cNvPr id="1795095" name="Group 23"/>
          <p:cNvGrpSpPr>
            <a:grpSpLocks/>
          </p:cNvGrpSpPr>
          <p:nvPr/>
        </p:nvGrpSpPr>
        <p:grpSpPr bwMode="auto">
          <a:xfrm>
            <a:off x="304800" y="2819400"/>
            <a:ext cx="2286000" cy="1143000"/>
            <a:chOff x="288" y="1824"/>
            <a:chExt cx="1440" cy="720"/>
          </a:xfrm>
        </p:grpSpPr>
        <p:sp>
          <p:nvSpPr>
            <p:cNvPr id="1795096" name="Oval 24"/>
            <p:cNvSpPr>
              <a:spLocks noChangeArrowheads="1"/>
            </p:cNvSpPr>
            <p:nvPr/>
          </p:nvSpPr>
          <p:spPr bwMode="auto">
            <a:xfrm rot="5400000">
              <a:off x="648" y="1464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5097" name="Text Box 25"/>
            <p:cNvSpPr txBox="1">
              <a:spLocks noChangeArrowheads="1"/>
            </p:cNvSpPr>
            <p:nvPr/>
          </p:nvSpPr>
          <p:spPr bwMode="auto">
            <a:xfrm>
              <a:off x="312" y="2010"/>
              <a:ext cx="1392" cy="36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</a:t>
              </a:r>
            </a:p>
            <a:p>
              <a:pPr>
                <a:lnSpc>
                  <a:spcPct val="70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clan society</a:t>
              </a:r>
            </a:p>
          </p:txBody>
        </p:sp>
      </p:grpSp>
      <p:sp>
        <p:nvSpPr>
          <p:cNvPr id="1795098" name="Text Box 26"/>
          <p:cNvSpPr txBox="1">
            <a:spLocks noChangeArrowheads="1"/>
          </p:cNvSpPr>
          <p:nvPr/>
        </p:nvSpPr>
        <p:spPr bwMode="auto">
          <a:xfrm>
            <a:off x="304800" y="2286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7.2.3 Clan Society</a:t>
            </a:r>
          </a:p>
        </p:txBody>
      </p:sp>
      <p:sp>
        <p:nvSpPr>
          <p:cNvPr id="1795099" name="AutoShape 27"/>
          <p:cNvSpPr>
            <a:spLocks noChangeArrowheads="1"/>
          </p:cNvSpPr>
          <p:nvPr/>
        </p:nvSpPr>
        <p:spPr bwMode="auto">
          <a:xfrm rot="16200000" flipH="1">
            <a:off x="2800350" y="3684588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95101" name="Text Box 29"/>
          <p:cNvSpPr txBox="1">
            <a:spLocks noChangeArrowheads="1"/>
          </p:cNvSpPr>
          <p:nvPr/>
        </p:nvSpPr>
        <p:spPr bwMode="auto">
          <a:xfrm>
            <a:off x="2590800" y="31623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Believers</a:t>
            </a:r>
          </a:p>
        </p:txBody>
      </p:sp>
      <p:sp>
        <p:nvSpPr>
          <p:cNvPr id="1795075" name="Rectangle 3"/>
          <p:cNvSpPr>
            <a:spLocks noChangeArrowheads="1"/>
          </p:cNvSpPr>
          <p:nvPr/>
        </p:nvSpPr>
        <p:spPr bwMode="auto">
          <a:xfrm>
            <a:off x="4648200" y="3733800"/>
            <a:ext cx="2438400" cy="304800"/>
          </a:xfrm>
          <a:prstGeom prst="rect">
            <a:avLst/>
          </a:prstGeom>
          <a:gradFill rotWithShape="1">
            <a:gsLst>
              <a:gs pos="0">
                <a:srgbClr val="FFFFFF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95077" name="Group 5"/>
          <p:cNvGrpSpPr>
            <a:grpSpLocks/>
          </p:cNvGrpSpPr>
          <p:nvPr/>
        </p:nvGrpSpPr>
        <p:grpSpPr bwMode="auto">
          <a:xfrm>
            <a:off x="2590800" y="1325563"/>
            <a:ext cx="5943600" cy="457200"/>
            <a:chOff x="1728" y="931"/>
            <a:chExt cx="3744" cy="288"/>
          </a:xfrm>
        </p:grpSpPr>
        <p:sp>
          <p:nvSpPr>
            <p:cNvPr id="1795078" name="Text Box 6"/>
            <p:cNvSpPr txBox="1">
              <a:spLocks noChangeArrowheads="1"/>
            </p:cNvSpPr>
            <p:nvPr/>
          </p:nvSpPr>
          <p:spPr bwMode="auto">
            <a:xfrm>
              <a:off x="1728" y="931"/>
              <a:ext cx="23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400" b="0" dirty="0">
                  <a:solidFill>
                    <a:srgbClr val="500028"/>
                  </a:solidFill>
                  <a:effectLst/>
                  <a:latin typeface="Arial Black" pitchFamily="34" charset="0"/>
                </a:rPr>
                <a:t>Crucifixion of Jesus</a:t>
              </a:r>
            </a:p>
          </p:txBody>
        </p:sp>
        <p:sp>
          <p:nvSpPr>
            <p:cNvPr id="1795079" name="AutoShape 7"/>
            <p:cNvSpPr>
              <a:spLocks noChangeArrowheads="1"/>
            </p:cNvSpPr>
            <p:nvPr/>
          </p:nvSpPr>
          <p:spPr bwMode="auto">
            <a:xfrm rot="16200000" flipH="1">
              <a:off x="4044" y="948"/>
              <a:ext cx="144" cy="264"/>
            </a:xfrm>
            <a:prstGeom prst="downArrow">
              <a:avLst>
                <a:gd name="adj1" fmla="val 42361"/>
                <a:gd name="adj2" fmla="val 93576"/>
              </a:avLst>
            </a:prstGeom>
            <a:gradFill rotWithShape="1">
              <a:gsLst>
                <a:gs pos="0">
                  <a:srgbClr val="B2B2B2"/>
                </a:gs>
                <a:gs pos="100000">
                  <a:schemeClr val="tx1"/>
                </a:gs>
              </a:gsLst>
              <a:lin ang="5400000" scaled="1"/>
            </a:gradFill>
            <a:ln w="19050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 sz="3600">
                <a:effectLst/>
              </a:endParaRPr>
            </a:p>
          </p:txBody>
        </p:sp>
        <p:sp>
          <p:nvSpPr>
            <p:cNvPr id="1795080" name="Text Box 8"/>
            <p:cNvSpPr txBox="1">
              <a:spLocks noChangeArrowheads="1"/>
            </p:cNvSpPr>
            <p:nvPr/>
          </p:nvSpPr>
          <p:spPr bwMode="auto">
            <a:xfrm>
              <a:off x="4272" y="931"/>
              <a:ext cx="120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4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Broken up</a:t>
              </a:r>
            </a:p>
          </p:txBody>
        </p:sp>
      </p:grpSp>
      <p:sp>
        <p:nvSpPr>
          <p:cNvPr id="1795088" name="Rectangle 1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95089" name="Group 17"/>
          <p:cNvGrpSpPr>
            <a:grpSpLocks/>
          </p:cNvGrpSpPr>
          <p:nvPr/>
        </p:nvGrpSpPr>
        <p:grpSpPr bwMode="auto">
          <a:xfrm>
            <a:off x="1143000" y="5562600"/>
            <a:ext cx="6934200" cy="941388"/>
            <a:chOff x="720" y="3552"/>
            <a:chExt cx="4368" cy="593"/>
          </a:xfrm>
        </p:grpSpPr>
        <p:sp>
          <p:nvSpPr>
            <p:cNvPr id="1795090" name="Text Box 18"/>
            <p:cNvSpPr txBox="1">
              <a:spLocks noChangeArrowheads="1"/>
            </p:cNvSpPr>
            <p:nvPr/>
          </p:nvSpPr>
          <p:spPr bwMode="auto">
            <a:xfrm>
              <a:off x="720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95091" name="Text Box 19"/>
            <p:cNvSpPr txBox="1">
              <a:spLocks noChangeArrowheads="1"/>
            </p:cNvSpPr>
            <p:nvPr/>
          </p:nvSpPr>
          <p:spPr bwMode="auto">
            <a:xfrm>
              <a:off x="960" y="3598"/>
              <a:ext cx="4128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 society expanded greatly as Christianity was brought to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Germanic peoples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who migrated into this territory in the latter half of the fourth century.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95100" name="AutoShape 28"/>
          <p:cNvSpPr>
            <a:spLocks noChangeArrowheads="1"/>
          </p:cNvSpPr>
          <p:nvPr/>
        </p:nvSpPr>
        <p:spPr bwMode="auto">
          <a:xfrm rot="16200000" flipH="1">
            <a:off x="2800350" y="4384675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pic>
        <p:nvPicPr>
          <p:cNvPr id="1795105" name="Picture 33" descr="Alte Germanen 548-446-Res300"/>
          <p:cNvPicPr>
            <a:picLocks noChangeAspect="1" noChangeArrowheads="1"/>
          </p:cNvPicPr>
          <p:nvPr/>
        </p:nvPicPr>
        <p:blipFill>
          <a:blip r:embed="rId4" cstate="print"/>
          <a:srcRect l="-1936" r="-2998" b="-4878"/>
          <a:stretch>
            <a:fillRect/>
          </a:stretch>
        </p:blipFill>
        <p:spPr bwMode="auto">
          <a:xfrm>
            <a:off x="6477000" y="1752600"/>
            <a:ext cx="2667000" cy="32766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795104" name="Text Box 32"/>
          <p:cNvSpPr txBox="1">
            <a:spLocks noChangeArrowheads="1"/>
          </p:cNvSpPr>
          <p:nvPr/>
        </p:nvSpPr>
        <p:spPr bwMode="auto">
          <a:xfrm>
            <a:off x="3124200" y="4403725"/>
            <a:ext cx="4038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Christian society</a:t>
            </a:r>
          </a:p>
          <a:p>
            <a:pPr algn="l">
              <a:lnSpc>
                <a:spcPct val="8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with Germanic peoples</a:t>
            </a:r>
          </a:p>
        </p:txBody>
      </p:sp>
      <p:sp>
        <p:nvSpPr>
          <p:cNvPr id="1795076" name="Text Box 4"/>
          <p:cNvSpPr txBox="1">
            <a:spLocks noChangeArrowheads="1"/>
          </p:cNvSpPr>
          <p:nvPr/>
        </p:nvSpPr>
        <p:spPr bwMode="auto">
          <a:xfrm>
            <a:off x="3124200" y="36576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Christian tribal 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9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95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5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95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795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95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795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95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9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5075" grpId="0" animBg="1"/>
      <p:bldP spid="1795100" grpId="0" animBg="1"/>
      <p:bldP spid="1795104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7143" name="Picture 23" descr="SC_SLMA_31b"/>
          <p:cNvPicPr>
            <a:picLocks noChangeAspect="1" noChangeArrowheads="1"/>
          </p:cNvPicPr>
          <p:nvPr/>
        </p:nvPicPr>
        <p:blipFill>
          <a:blip r:embed="rId3" cstate="print">
            <a:lum bright="-6000" contrast="-6000"/>
          </a:blip>
          <a:srcRect/>
          <a:stretch>
            <a:fillRect/>
          </a:stretch>
        </p:blipFill>
        <p:spPr bwMode="auto">
          <a:xfrm>
            <a:off x="0" y="3124200"/>
            <a:ext cx="4724400" cy="2378075"/>
          </a:xfrm>
          <a:prstGeom prst="rect">
            <a:avLst/>
          </a:prstGeom>
          <a:noFill/>
        </p:spPr>
      </p:pic>
      <p:pic>
        <p:nvPicPr>
          <p:cNvPr id="1797122" name="Picture 2" descr="Imag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654050"/>
            <a:ext cx="6324600" cy="2012950"/>
          </a:xfrm>
          <a:prstGeom prst="rect">
            <a:avLst/>
          </a:prstGeom>
          <a:noFill/>
        </p:spPr>
      </p:pic>
      <p:sp>
        <p:nvSpPr>
          <p:cNvPr id="1797123" name="Rectangle 3"/>
          <p:cNvSpPr>
            <a:spLocks noChangeArrowheads="1"/>
          </p:cNvSpPr>
          <p:nvPr/>
        </p:nvSpPr>
        <p:spPr bwMode="auto">
          <a:xfrm>
            <a:off x="2819400" y="2286000"/>
            <a:ext cx="3962400" cy="381000"/>
          </a:xfrm>
          <a:prstGeom prst="rect">
            <a:avLst/>
          </a:prstGeom>
          <a:gradFill rotWithShape="1">
            <a:gsLst>
              <a:gs pos="0">
                <a:srgbClr val="FFFFFF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97129" name="Group 9"/>
          <p:cNvGrpSpPr>
            <a:grpSpLocks/>
          </p:cNvGrpSpPr>
          <p:nvPr/>
        </p:nvGrpSpPr>
        <p:grpSpPr bwMode="auto">
          <a:xfrm>
            <a:off x="1485900" y="990600"/>
            <a:ext cx="228600" cy="1143000"/>
            <a:chOff x="768" y="1776"/>
            <a:chExt cx="144" cy="720"/>
          </a:xfrm>
        </p:grpSpPr>
        <p:sp>
          <p:nvSpPr>
            <p:cNvPr id="1797130" name="Rectangle 10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7131" name="AutoShape 11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97132" name="Group 12"/>
          <p:cNvGrpSpPr>
            <a:grpSpLocks/>
          </p:cNvGrpSpPr>
          <p:nvPr/>
        </p:nvGrpSpPr>
        <p:grpSpPr bwMode="auto">
          <a:xfrm>
            <a:off x="457200" y="2133600"/>
            <a:ext cx="2286000" cy="1143000"/>
            <a:chOff x="288" y="1776"/>
            <a:chExt cx="1440" cy="720"/>
          </a:xfrm>
        </p:grpSpPr>
        <p:sp>
          <p:nvSpPr>
            <p:cNvPr id="1797133" name="Oval 13"/>
            <p:cNvSpPr>
              <a:spLocks noChangeArrowheads="1"/>
            </p:cNvSpPr>
            <p:nvPr/>
          </p:nvSpPr>
          <p:spPr bwMode="auto">
            <a:xfrm rot="5400000">
              <a:off x="648" y="1416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7134" name="Text Box 14"/>
            <p:cNvSpPr txBox="1">
              <a:spLocks noChangeArrowheads="1"/>
            </p:cNvSpPr>
            <p:nvPr/>
          </p:nvSpPr>
          <p:spPr bwMode="auto">
            <a:xfrm>
              <a:off x="396" y="1872"/>
              <a:ext cx="1224" cy="53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</a:t>
              </a:r>
            </a:p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feudalistic</a:t>
              </a:r>
            </a:p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society</a:t>
              </a:r>
            </a:p>
          </p:txBody>
        </p:sp>
      </p:grpSp>
      <p:sp>
        <p:nvSpPr>
          <p:cNvPr id="1797135" name="Text Box 15"/>
          <p:cNvSpPr txBox="1">
            <a:spLocks noChangeArrowheads="1"/>
          </p:cNvSpPr>
          <p:nvPr/>
        </p:nvSpPr>
        <p:spPr bwMode="auto">
          <a:xfrm>
            <a:off x="457200" y="2286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7.2.4 Feudalistic Society</a:t>
            </a:r>
          </a:p>
        </p:txBody>
      </p:sp>
      <p:sp>
        <p:nvSpPr>
          <p:cNvPr id="1797136" name="Text Box 16"/>
          <p:cNvSpPr txBox="1">
            <a:spLocks noChangeArrowheads="1"/>
          </p:cNvSpPr>
          <p:nvPr/>
        </p:nvSpPr>
        <p:spPr bwMode="auto">
          <a:xfrm>
            <a:off x="2819400" y="2247900"/>
            <a:ext cx="388938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6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97141" name="Text Box 21"/>
          <p:cNvSpPr txBox="1">
            <a:spLocks noChangeArrowheads="1"/>
          </p:cNvSpPr>
          <p:nvPr/>
        </p:nvSpPr>
        <p:spPr bwMode="auto">
          <a:xfrm>
            <a:off x="3048000" y="22479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Fall of Roman Empire</a:t>
            </a:r>
          </a:p>
        </p:txBody>
      </p:sp>
      <p:sp>
        <p:nvSpPr>
          <p:cNvPr id="1797137" name="Rectangle 1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97138" name="Group 18"/>
          <p:cNvGrpSpPr>
            <a:grpSpLocks/>
          </p:cNvGrpSpPr>
          <p:nvPr/>
        </p:nvGrpSpPr>
        <p:grpSpPr bwMode="auto">
          <a:xfrm>
            <a:off x="1066800" y="5638800"/>
            <a:ext cx="7086600" cy="984250"/>
            <a:chOff x="624" y="3552"/>
            <a:chExt cx="4464" cy="620"/>
          </a:xfrm>
        </p:grpSpPr>
        <p:sp>
          <p:nvSpPr>
            <p:cNvPr id="1797139" name="Text Box 19"/>
            <p:cNvSpPr txBox="1">
              <a:spLocks noChangeArrowheads="1"/>
            </p:cNvSpPr>
            <p:nvPr/>
          </p:nvSpPr>
          <p:spPr bwMode="auto">
            <a:xfrm>
              <a:off x="624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97140" name="Text Box 20"/>
            <p:cNvSpPr txBox="1">
              <a:spLocks noChangeArrowheads="1"/>
            </p:cNvSpPr>
            <p:nvPr/>
          </p:nvSpPr>
          <p:spPr bwMode="auto">
            <a:xfrm>
              <a:off x="864" y="3598"/>
              <a:ext cx="4224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A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feudalistic society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born in Europe when, around the fall of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Roman Empire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imperial authority waned and the empire sank into chaos.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9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9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97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97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97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9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9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97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97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9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9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9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7123" grpId="0" animBg="1"/>
      <p:bldP spid="1797135" grpId="0"/>
      <p:bldP spid="1797136" grpId="0"/>
      <p:bldP spid="1797141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9198" name="Picture 30" descr="SC_SLMA_31b"/>
          <p:cNvPicPr>
            <a:picLocks noChangeAspect="1" noChangeArrowheads="1"/>
          </p:cNvPicPr>
          <p:nvPr/>
        </p:nvPicPr>
        <p:blipFill>
          <a:blip r:embed="rId3" cstate="print">
            <a:lum bright="-6000" contrast="-6000"/>
          </a:blip>
          <a:srcRect/>
          <a:stretch>
            <a:fillRect/>
          </a:stretch>
        </p:blipFill>
        <p:spPr bwMode="auto">
          <a:xfrm>
            <a:off x="0" y="3124200"/>
            <a:ext cx="4724400" cy="2378075"/>
          </a:xfrm>
          <a:prstGeom prst="rect">
            <a:avLst/>
          </a:prstGeom>
          <a:noFill/>
        </p:spPr>
      </p:pic>
      <p:pic>
        <p:nvPicPr>
          <p:cNvPr id="1799175" name="Picture 7" descr="Imag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654050"/>
            <a:ext cx="6324600" cy="2012950"/>
          </a:xfrm>
          <a:prstGeom prst="rect">
            <a:avLst/>
          </a:prstGeom>
          <a:noFill/>
        </p:spPr>
      </p:pic>
      <p:pic>
        <p:nvPicPr>
          <p:cNvPr id="1799177" name="Picture 9" descr="Baptism of Clovis by St Remy"/>
          <p:cNvPicPr>
            <a:picLocks noChangeAspect="1" noChangeArrowheads="1"/>
          </p:cNvPicPr>
          <p:nvPr/>
        </p:nvPicPr>
        <p:blipFill>
          <a:blip r:embed="rId5" cstate="print">
            <a:lum bright="12000" contrast="12000"/>
          </a:blip>
          <a:srcRect/>
          <a:stretch>
            <a:fillRect/>
          </a:stretch>
        </p:blipFill>
        <p:spPr bwMode="auto">
          <a:xfrm>
            <a:off x="2819400" y="3124200"/>
            <a:ext cx="3352800" cy="2414588"/>
          </a:xfrm>
          <a:prstGeom prst="rect">
            <a:avLst/>
          </a:prstGeom>
          <a:noFill/>
        </p:spPr>
      </p:pic>
      <p:grpSp>
        <p:nvGrpSpPr>
          <p:cNvPr id="1799178" name="Group 10"/>
          <p:cNvGrpSpPr>
            <a:grpSpLocks/>
          </p:cNvGrpSpPr>
          <p:nvPr/>
        </p:nvGrpSpPr>
        <p:grpSpPr bwMode="auto">
          <a:xfrm>
            <a:off x="1485900" y="990600"/>
            <a:ext cx="228600" cy="1143000"/>
            <a:chOff x="768" y="1776"/>
            <a:chExt cx="144" cy="720"/>
          </a:xfrm>
        </p:grpSpPr>
        <p:sp>
          <p:nvSpPr>
            <p:cNvPr id="1799179" name="Rectangle 11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9180" name="AutoShape 12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99181" name="Group 13"/>
          <p:cNvGrpSpPr>
            <a:grpSpLocks/>
          </p:cNvGrpSpPr>
          <p:nvPr/>
        </p:nvGrpSpPr>
        <p:grpSpPr bwMode="auto">
          <a:xfrm>
            <a:off x="457200" y="2133600"/>
            <a:ext cx="2286000" cy="1143000"/>
            <a:chOff x="288" y="1776"/>
            <a:chExt cx="1440" cy="720"/>
          </a:xfrm>
        </p:grpSpPr>
        <p:sp>
          <p:nvSpPr>
            <p:cNvPr id="1799182" name="Oval 14"/>
            <p:cNvSpPr>
              <a:spLocks noChangeArrowheads="1"/>
            </p:cNvSpPr>
            <p:nvPr/>
          </p:nvSpPr>
          <p:spPr bwMode="auto">
            <a:xfrm rot="5400000">
              <a:off x="648" y="1416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9183" name="Text Box 15"/>
            <p:cNvSpPr txBox="1">
              <a:spLocks noChangeArrowheads="1"/>
            </p:cNvSpPr>
            <p:nvPr/>
          </p:nvSpPr>
          <p:spPr bwMode="auto">
            <a:xfrm>
              <a:off x="396" y="1872"/>
              <a:ext cx="1224" cy="53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</a:t>
              </a:r>
            </a:p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feudalistic</a:t>
              </a:r>
            </a:p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society</a:t>
              </a:r>
            </a:p>
          </p:txBody>
        </p:sp>
      </p:grpSp>
      <p:sp>
        <p:nvSpPr>
          <p:cNvPr id="1799184" name="Text Box 16"/>
          <p:cNvSpPr txBox="1">
            <a:spLocks noChangeArrowheads="1"/>
          </p:cNvSpPr>
          <p:nvPr/>
        </p:nvSpPr>
        <p:spPr bwMode="auto">
          <a:xfrm>
            <a:off x="457200" y="2286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7.2.4 Feudalistic Society</a:t>
            </a:r>
          </a:p>
        </p:txBody>
      </p:sp>
      <p:sp>
        <p:nvSpPr>
          <p:cNvPr id="1799185" name="Rectangle 1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99186" name="Group 18"/>
          <p:cNvGrpSpPr>
            <a:grpSpLocks/>
          </p:cNvGrpSpPr>
          <p:nvPr/>
        </p:nvGrpSpPr>
        <p:grpSpPr bwMode="auto">
          <a:xfrm>
            <a:off x="914400" y="5638800"/>
            <a:ext cx="7315200" cy="711200"/>
            <a:chOff x="624" y="3552"/>
            <a:chExt cx="4608" cy="448"/>
          </a:xfrm>
        </p:grpSpPr>
        <p:sp>
          <p:nvSpPr>
            <p:cNvPr id="1799187" name="Text Box 19"/>
            <p:cNvSpPr txBox="1">
              <a:spLocks noChangeArrowheads="1"/>
            </p:cNvSpPr>
            <p:nvPr/>
          </p:nvSpPr>
          <p:spPr bwMode="auto">
            <a:xfrm>
              <a:off x="624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99188" name="Text Box 20"/>
            <p:cNvSpPr txBox="1">
              <a:spLocks noChangeArrowheads="1"/>
            </p:cNvSpPr>
            <p:nvPr/>
          </p:nvSpPr>
          <p:spPr bwMode="auto">
            <a:xfrm>
              <a:off x="864" y="3598"/>
              <a:ext cx="436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God raised a feudalistic society among the newly-Christianized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Germanic peoples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whom He had chosen to lead the providence.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1799189" name="Group 21"/>
          <p:cNvGrpSpPr>
            <a:grpSpLocks/>
          </p:cNvGrpSpPr>
          <p:nvPr/>
        </p:nvGrpSpPr>
        <p:grpSpPr bwMode="auto">
          <a:xfrm>
            <a:off x="2819400" y="2705100"/>
            <a:ext cx="5867400" cy="457200"/>
            <a:chOff x="1776" y="1704"/>
            <a:chExt cx="3696" cy="288"/>
          </a:xfrm>
        </p:grpSpPr>
        <p:grpSp>
          <p:nvGrpSpPr>
            <p:cNvPr id="1799190" name="Group 22"/>
            <p:cNvGrpSpPr>
              <a:grpSpLocks/>
            </p:cNvGrpSpPr>
            <p:nvPr/>
          </p:nvGrpSpPr>
          <p:grpSpPr bwMode="auto">
            <a:xfrm>
              <a:off x="1776" y="1704"/>
              <a:ext cx="2160" cy="288"/>
              <a:chOff x="1776" y="1704"/>
              <a:chExt cx="2160" cy="288"/>
            </a:xfrm>
          </p:grpSpPr>
          <p:sp>
            <p:nvSpPr>
              <p:cNvPr id="1799191" name="Text Box 23"/>
              <p:cNvSpPr txBox="1">
                <a:spLocks noChangeArrowheads="1"/>
              </p:cNvSpPr>
              <p:nvPr/>
            </p:nvSpPr>
            <p:spPr bwMode="auto">
              <a:xfrm>
                <a:off x="1920" y="1704"/>
                <a:ext cx="20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Germanic people:</a:t>
                </a:r>
              </a:p>
            </p:txBody>
          </p:sp>
          <p:sp>
            <p:nvSpPr>
              <p:cNvPr id="1799192" name="Text Box 24"/>
              <p:cNvSpPr txBox="1">
                <a:spLocks noChangeArrowheads="1"/>
              </p:cNvSpPr>
              <p:nvPr/>
            </p:nvSpPr>
            <p:spPr bwMode="auto">
              <a:xfrm>
                <a:off x="1776" y="1704"/>
                <a:ext cx="411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60000"/>
                  </a:lnSpc>
                </a:pPr>
                <a:r>
                  <a:rPr lang="en-US" sz="3600">
                    <a:solidFill>
                      <a:srgbClr val="500028"/>
                    </a:solidFill>
                    <a:effectLst/>
                    <a:latin typeface="Times New Roman" pitchFamily="18" charset="0"/>
                    <a:sym typeface="CommonBullets" pitchFamily="34" charset="2"/>
                  </a:rPr>
                  <a:t></a:t>
                </a:r>
                <a:endParaRPr lang="en-US" sz="3600">
                  <a:solidFill>
                    <a:srgbClr val="500028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799193" name="Text Box 25"/>
            <p:cNvSpPr txBox="1">
              <a:spLocks noChangeArrowheads="1"/>
            </p:cNvSpPr>
            <p:nvPr/>
          </p:nvSpPr>
          <p:spPr bwMode="auto">
            <a:xfrm>
              <a:off x="3840" y="1704"/>
              <a:ext cx="1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4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newly chosen</a:t>
              </a:r>
            </a:p>
          </p:txBody>
        </p:sp>
      </p:grpSp>
      <p:sp>
        <p:nvSpPr>
          <p:cNvPr id="1799194" name="Rectangle 26"/>
          <p:cNvSpPr>
            <a:spLocks noChangeArrowheads="1"/>
          </p:cNvSpPr>
          <p:nvPr/>
        </p:nvSpPr>
        <p:spPr bwMode="auto">
          <a:xfrm>
            <a:off x="2819400" y="2286000"/>
            <a:ext cx="3962400" cy="381000"/>
          </a:xfrm>
          <a:prstGeom prst="rect">
            <a:avLst/>
          </a:prstGeom>
          <a:gradFill rotWithShape="1">
            <a:gsLst>
              <a:gs pos="0">
                <a:srgbClr val="FFFFFF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9195" name="Text Box 27"/>
          <p:cNvSpPr txBox="1">
            <a:spLocks noChangeArrowheads="1"/>
          </p:cNvSpPr>
          <p:nvPr/>
        </p:nvSpPr>
        <p:spPr bwMode="auto">
          <a:xfrm>
            <a:off x="2819400" y="2247900"/>
            <a:ext cx="388938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6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99196" name="Text Box 28"/>
          <p:cNvSpPr txBox="1">
            <a:spLocks noChangeArrowheads="1"/>
          </p:cNvSpPr>
          <p:nvPr/>
        </p:nvSpPr>
        <p:spPr bwMode="auto">
          <a:xfrm>
            <a:off x="3048000" y="22479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Fall of Roman Empire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9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99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9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99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99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9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1252" name="Picture 36" descr="Baptism of Clovis by St Remy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 bwMode="auto">
          <a:xfrm>
            <a:off x="2819400" y="3124200"/>
            <a:ext cx="3352800" cy="2414588"/>
          </a:xfrm>
          <a:prstGeom prst="rect">
            <a:avLst/>
          </a:prstGeom>
          <a:noFill/>
        </p:spPr>
      </p:pic>
      <p:pic>
        <p:nvPicPr>
          <p:cNvPr id="1801228" name="Picture 12" descr="SC_MRL_022A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19800" y="3200400"/>
            <a:ext cx="3124200" cy="2362200"/>
          </a:xfrm>
          <a:prstGeom prst="rect">
            <a:avLst/>
          </a:prstGeom>
          <a:noFill/>
        </p:spPr>
      </p:pic>
      <p:pic>
        <p:nvPicPr>
          <p:cNvPr id="1801248" name="Picture 32" descr="Imag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654050"/>
            <a:ext cx="6324600" cy="2012950"/>
          </a:xfrm>
          <a:prstGeom prst="rect">
            <a:avLst/>
          </a:prstGeom>
          <a:noFill/>
        </p:spPr>
      </p:pic>
      <p:grpSp>
        <p:nvGrpSpPr>
          <p:cNvPr id="1801218" name="Group 2"/>
          <p:cNvGrpSpPr>
            <a:grpSpLocks/>
          </p:cNvGrpSpPr>
          <p:nvPr/>
        </p:nvGrpSpPr>
        <p:grpSpPr bwMode="auto">
          <a:xfrm>
            <a:off x="2819400" y="2705100"/>
            <a:ext cx="5867400" cy="457200"/>
            <a:chOff x="1776" y="1704"/>
            <a:chExt cx="3696" cy="288"/>
          </a:xfrm>
        </p:grpSpPr>
        <p:grpSp>
          <p:nvGrpSpPr>
            <p:cNvPr id="1801219" name="Group 3"/>
            <p:cNvGrpSpPr>
              <a:grpSpLocks/>
            </p:cNvGrpSpPr>
            <p:nvPr/>
          </p:nvGrpSpPr>
          <p:grpSpPr bwMode="auto">
            <a:xfrm>
              <a:off x="1776" y="1704"/>
              <a:ext cx="2160" cy="288"/>
              <a:chOff x="1776" y="1704"/>
              <a:chExt cx="2160" cy="288"/>
            </a:xfrm>
          </p:grpSpPr>
          <p:sp>
            <p:nvSpPr>
              <p:cNvPr id="1801220" name="Text Box 4"/>
              <p:cNvSpPr txBox="1">
                <a:spLocks noChangeArrowheads="1"/>
              </p:cNvSpPr>
              <p:nvPr/>
            </p:nvSpPr>
            <p:spPr bwMode="auto">
              <a:xfrm>
                <a:off x="1920" y="1704"/>
                <a:ext cx="20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Germanic people:</a:t>
                </a:r>
              </a:p>
            </p:txBody>
          </p:sp>
          <p:sp>
            <p:nvSpPr>
              <p:cNvPr id="1801221" name="Text Box 5"/>
              <p:cNvSpPr txBox="1">
                <a:spLocks noChangeArrowheads="1"/>
              </p:cNvSpPr>
              <p:nvPr/>
            </p:nvSpPr>
            <p:spPr bwMode="auto">
              <a:xfrm>
                <a:off x="1776" y="1704"/>
                <a:ext cx="411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60000"/>
                  </a:lnSpc>
                </a:pPr>
                <a:r>
                  <a:rPr lang="en-US" sz="3600">
                    <a:solidFill>
                      <a:srgbClr val="500028"/>
                    </a:solidFill>
                    <a:effectLst/>
                    <a:latin typeface="Times New Roman" pitchFamily="18" charset="0"/>
                    <a:sym typeface="CommonBullets" pitchFamily="34" charset="2"/>
                  </a:rPr>
                  <a:t></a:t>
                </a:r>
                <a:endParaRPr lang="en-US" sz="3600">
                  <a:solidFill>
                    <a:srgbClr val="500028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801222" name="Text Box 6"/>
            <p:cNvSpPr txBox="1">
              <a:spLocks noChangeArrowheads="1"/>
            </p:cNvSpPr>
            <p:nvPr/>
          </p:nvSpPr>
          <p:spPr bwMode="auto">
            <a:xfrm>
              <a:off x="3840" y="1704"/>
              <a:ext cx="1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4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newly chosen</a:t>
              </a:r>
            </a:p>
          </p:txBody>
        </p:sp>
      </p:grpSp>
      <p:grpSp>
        <p:nvGrpSpPr>
          <p:cNvPr id="1801229" name="Group 13"/>
          <p:cNvGrpSpPr>
            <a:grpSpLocks/>
          </p:cNvGrpSpPr>
          <p:nvPr/>
        </p:nvGrpSpPr>
        <p:grpSpPr bwMode="auto">
          <a:xfrm>
            <a:off x="1485900" y="3048000"/>
            <a:ext cx="228600" cy="1828800"/>
            <a:chOff x="1032" y="1968"/>
            <a:chExt cx="144" cy="1152"/>
          </a:xfrm>
        </p:grpSpPr>
        <p:sp>
          <p:nvSpPr>
            <p:cNvPr id="1801230" name="Rectangle 14"/>
            <p:cNvSpPr>
              <a:spLocks noChangeArrowheads="1"/>
            </p:cNvSpPr>
            <p:nvPr/>
          </p:nvSpPr>
          <p:spPr bwMode="auto">
            <a:xfrm>
              <a:off x="1080" y="1968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1231" name="AutoShape 15"/>
            <p:cNvSpPr>
              <a:spLocks noChangeArrowheads="1"/>
            </p:cNvSpPr>
            <p:nvPr/>
          </p:nvSpPr>
          <p:spPr bwMode="auto">
            <a:xfrm>
              <a:off x="1032" y="2976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01232" name="Group 16"/>
          <p:cNvGrpSpPr>
            <a:grpSpLocks/>
          </p:cNvGrpSpPr>
          <p:nvPr/>
        </p:nvGrpSpPr>
        <p:grpSpPr bwMode="auto">
          <a:xfrm>
            <a:off x="1485900" y="990600"/>
            <a:ext cx="228600" cy="1143000"/>
            <a:chOff x="768" y="1776"/>
            <a:chExt cx="144" cy="720"/>
          </a:xfrm>
        </p:grpSpPr>
        <p:sp>
          <p:nvSpPr>
            <p:cNvPr id="1801233" name="Rectangle 17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1234" name="AutoShape 18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01235" name="Rectangle 19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1236" name="Text Box 20"/>
          <p:cNvSpPr txBox="1">
            <a:spLocks noChangeArrowheads="1"/>
          </p:cNvSpPr>
          <p:nvPr/>
        </p:nvSpPr>
        <p:spPr bwMode="auto">
          <a:xfrm>
            <a:off x="1447800" y="5711825"/>
            <a:ext cx="662940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By strengthening small units under godly sovereignty in the spheres of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religious, political, and economic life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, God laid the groundwork to establish a godly kingdom </a:t>
            </a:r>
            <a:r>
              <a:rPr lang="en-US" sz="1600" b="0">
                <a:solidFill>
                  <a:schemeClr val="bg1"/>
                </a:solidFill>
                <a:effectLst/>
                <a:latin typeface="Arial Narrow" pitchFamily="34" charset="0"/>
              </a:rPr>
              <a:t>(p. 337).</a:t>
            </a:r>
          </a:p>
        </p:txBody>
      </p:sp>
      <p:grpSp>
        <p:nvGrpSpPr>
          <p:cNvPr id="1801237" name="Group 21"/>
          <p:cNvGrpSpPr>
            <a:grpSpLocks/>
          </p:cNvGrpSpPr>
          <p:nvPr/>
        </p:nvGrpSpPr>
        <p:grpSpPr bwMode="auto">
          <a:xfrm>
            <a:off x="457200" y="2133600"/>
            <a:ext cx="2286000" cy="1143000"/>
            <a:chOff x="288" y="1776"/>
            <a:chExt cx="1440" cy="720"/>
          </a:xfrm>
        </p:grpSpPr>
        <p:sp>
          <p:nvSpPr>
            <p:cNvPr id="1801238" name="Oval 22"/>
            <p:cNvSpPr>
              <a:spLocks noChangeArrowheads="1"/>
            </p:cNvSpPr>
            <p:nvPr/>
          </p:nvSpPr>
          <p:spPr bwMode="auto">
            <a:xfrm rot="5400000">
              <a:off x="648" y="1416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1239" name="Text Box 23"/>
            <p:cNvSpPr txBox="1">
              <a:spLocks noChangeArrowheads="1"/>
            </p:cNvSpPr>
            <p:nvPr/>
          </p:nvSpPr>
          <p:spPr bwMode="auto">
            <a:xfrm>
              <a:off x="396" y="1872"/>
              <a:ext cx="1224" cy="53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</a:t>
              </a:r>
            </a:p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feudalistic</a:t>
              </a:r>
            </a:p>
            <a:p>
              <a:pPr>
                <a:lnSpc>
                  <a:spcPct val="75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society</a:t>
              </a:r>
            </a:p>
          </p:txBody>
        </p:sp>
      </p:grpSp>
      <p:grpSp>
        <p:nvGrpSpPr>
          <p:cNvPr id="1801240" name="Group 24"/>
          <p:cNvGrpSpPr>
            <a:grpSpLocks/>
          </p:cNvGrpSpPr>
          <p:nvPr/>
        </p:nvGrpSpPr>
        <p:grpSpPr bwMode="auto">
          <a:xfrm>
            <a:off x="6019800" y="3238500"/>
            <a:ext cx="2209800" cy="685800"/>
            <a:chOff x="1776" y="2064"/>
            <a:chExt cx="3600" cy="432"/>
          </a:xfrm>
        </p:grpSpPr>
        <p:sp>
          <p:nvSpPr>
            <p:cNvPr id="1801241" name="Rectangle 25"/>
            <p:cNvSpPr>
              <a:spLocks noChangeArrowheads="1"/>
            </p:cNvSpPr>
            <p:nvPr/>
          </p:nvSpPr>
          <p:spPr bwMode="auto">
            <a:xfrm>
              <a:off x="1776" y="2064"/>
              <a:ext cx="3600" cy="192"/>
            </a:xfrm>
            <a:prstGeom prst="rect">
              <a:avLst/>
            </a:prstGeom>
            <a:solidFill>
              <a:srgbClr val="FFFFFF">
                <a:alpha val="60001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1242" name="Rectangle 26"/>
            <p:cNvSpPr>
              <a:spLocks noChangeArrowheads="1"/>
            </p:cNvSpPr>
            <p:nvPr/>
          </p:nvSpPr>
          <p:spPr bwMode="auto">
            <a:xfrm>
              <a:off x="1776" y="2256"/>
              <a:ext cx="3600" cy="240"/>
            </a:xfrm>
            <a:prstGeom prst="rect">
              <a:avLst/>
            </a:prstGeom>
            <a:solidFill>
              <a:srgbClr val="FFFFFF">
                <a:alpha val="60001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01243" name="Group 27"/>
          <p:cNvGrpSpPr>
            <a:grpSpLocks/>
          </p:cNvGrpSpPr>
          <p:nvPr/>
        </p:nvGrpSpPr>
        <p:grpSpPr bwMode="auto">
          <a:xfrm>
            <a:off x="2819400" y="3200400"/>
            <a:ext cx="5486400" cy="762000"/>
            <a:chOff x="1776" y="2016"/>
            <a:chExt cx="3456" cy="480"/>
          </a:xfrm>
        </p:grpSpPr>
        <p:sp>
          <p:nvSpPr>
            <p:cNvPr id="1801244" name="Text Box 28"/>
            <p:cNvSpPr txBox="1">
              <a:spLocks noChangeArrowheads="1"/>
            </p:cNvSpPr>
            <p:nvPr/>
          </p:nvSpPr>
          <p:spPr bwMode="auto">
            <a:xfrm>
              <a:off x="1920" y="2046"/>
              <a:ext cx="3312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4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Godly sovereignty in religious, political, and economic life</a:t>
              </a:r>
            </a:p>
          </p:txBody>
        </p:sp>
        <p:sp>
          <p:nvSpPr>
            <p:cNvPr id="1801245" name="Text Box 29"/>
            <p:cNvSpPr txBox="1">
              <a:spLocks noChangeArrowheads="1"/>
            </p:cNvSpPr>
            <p:nvPr/>
          </p:nvSpPr>
          <p:spPr bwMode="auto">
            <a:xfrm>
              <a:off x="1776" y="2016"/>
              <a:ext cx="240" cy="2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60000"/>
                </a:lnSpc>
              </a:pPr>
              <a:r>
                <a:rPr lang="en-US" sz="3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3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801246" name="Rectangle 30"/>
          <p:cNvSpPr>
            <a:spLocks noChangeArrowheads="1"/>
          </p:cNvSpPr>
          <p:nvPr/>
        </p:nvSpPr>
        <p:spPr bwMode="auto">
          <a:xfrm>
            <a:off x="2819400" y="304800"/>
            <a:ext cx="1752600" cy="304800"/>
          </a:xfrm>
          <a:prstGeom prst="rect">
            <a:avLst/>
          </a:prstGeom>
          <a:gradFill rotWithShape="1">
            <a:gsLst>
              <a:gs pos="0">
                <a:schemeClr val="bg1">
                  <a:alpha val="80000"/>
                </a:schemeClr>
              </a:gs>
              <a:gs pos="50000">
                <a:srgbClr val="FFFFFF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1247" name="Text Box 31"/>
          <p:cNvSpPr txBox="1">
            <a:spLocks noChangeArrowheads="1"/>
          </p:cNvSpPr>
          <p:nvPr/>
        </p:nvSpPr>
        <p:spPr bwMode="auto">
          <a:xfrm>
            <a:off x="457200" y="2286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7.2.4 Feudalistic Society</a:t>
            </a:r>
          </a:p>
        </p:txBody>
      </p:sp>
      <p:sp>
        <p:nvSpPr>
          <p:cNvPr id="1801249" name="Rectangle 33"/>
          <p:cNvSpPr>
            <a:spLocks noChangeArrowheads="1"/>
          </p:cNvSpPr>
          <p:nvPr/>
        </p:nvSpPr>
        <p:spPr bwMode="auto">
          <a:xfrm>
            <a:off x="2819400" y="2286000"/>
            <a:ext cx="3962400" cy="381000"/>
          </a:xfrm>
          <a:prstGeom prst="rect">
            <a:avLst/>
          </a:prstGeom>
          <a:gradFill rotWithShape="1">
            <a:gsLst>
              <a:gs pos="0">
                <a:srgbClr val="FFFFFF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1250" name="Text Box 34"/>
          <p:cNvSpPr txBox="1">
            <a:spLocks noChangeArrowheads="1"/>
          </p:cNvSpPr>
          <p:nvPr/>
        </p:nvSpPr>
        <p:spPr bwMode="auto">
          <a:xfrm>
            <a:off x="2819400" y="2247900"/>
            <a:ext cx="388938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6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801251" name="Text Box 35"/>
          <p:cNvSpPr txBox="1">
            <a:spLocks noChangeArrowheads="1"/>
          </p:cNvSpPr>
          <p:nvPr/>
        </p:nvSpPr>
        <p:spPr bwMode="auto">
          <a:xfrm>
            <a:off x="3048000" y="22479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Fall of Roman Empire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0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801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01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801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01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0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01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01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01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01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01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01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0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801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801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1236" grpId="0"/>
      <p:bldP spid="1801246" grpId="0" animBg="1"/>
      <p:bldP spid="1801246" grpId="1" animBg="1"/>
      <p:bldP spid="1801249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3266" name="Text Box 2"/>
          <p:cNvSpPr txBox="1">
            <a:spLocks noChangeArrowheads="1"/>
          </p:cNvSpPr>
          <p:nvPr/>
        </p:nvSpPr>
        <p:spPr bwMode="auto">
          <a:xfrm>
            <a:off x="457200" y="228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7.2.5 Monarchic Society and Imperialism</a:t>
            </a:r>
          </a:p>
        </p:txBody>
      </p:sp>
      <p:grpSp>
        <p:nvGrpSpPr>
          <p:cNvPr id="1803267" name="Group 3"/>
          <p:cNvGrpSpPr>
            <a:grpSpLocks/>
          </p:cNvGrpSpPr>
          <p:nvPr/>
        </p:nvGrpSpPr>
        <p:grpSpPr bwMode="auto">
          <a:xfrm>
            <a:off x="1790700" y="1055688"/>
            <a:ext cx="228600" cy="1143000"/>
            <a:chOff x="768" y="1776"/>
            <a:chExt cx="144" cy="720"/>
          </a:xfrm>
        </p:grpSpPr>
        <p:sp>
          <p:nvSpPr>
            <p:cNvPr id="1803268" name="Rectangle 4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3269" name="AutoShape 5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03270" name="Text Box 6"/>
          <p:cNvSpPr txBox="1">
            <a:spLocks noChangeArrowheads="1"/>
          </p:cNvSpPr>
          <p:nvPr/>
        </p:nvSpPr>
        <p:spPr bwMode="auto">
          <a:xfrm>
            <a:off x="3657600" y="1619250"/>
            <a:ext cx="464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Spiritual kingdom under papacy</a:t>
            </a:r>
          </a:p>
        </p:txBody>
      </p:sp>
      <p:sp>
        <p:nvSpPr>
          <p:cNvPr id="1803271" name="Text Box 7"/>
          <p:cNvSpPr txBox="1">
            <a:spLocks noChangeArrowheads="1"/>
          </p:cNvSpPr>
          <p:nvPr/>
        </p:nvSpPr>
        <p:spPr bwMode="auto">
          <a:xfrm>
            <a:off x="6934200" y="19812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1600" b="0">
                <a:solidFill>
                  <a:srgbClr val="0000A4"/>
                </a:solidFill>
                <a:effectLst/>
                <a:latin typeface="Arial Black" pitchFamily="34" charset="0"/>
              </a:rPr>
              <a:t>(9C ~ 16C)</a:t>
            </a:r>
          </a:p>
        </p:txBody>
      </p:sp>
      <p:grpSp>
        <p:nvGrpSpPr>
          <p:cNvPr id="1803275" name="Group 11"/>
          <p:cNvGrpSpPr>
            <a:grpSpLocks/>
          </p:cNvGrpSpPr>
          <p:nvPr/>
        </p:nvGrpSpPr>
        <p:grpSpPr bwMode="auto">
          <a:xfrm>
            <a:off x="762000" y="2198688"/>
            <a:ext cx="2286000" cy="1143000"/>
            <a:chOff x="288" y="1344"/>
            <a:chExt cx="1440" cy="720"/>
          </a:xfrm>
        </p:grpSpPr>
        <p:sp>
          <p:nvSpPr>
            <p:cNvPr id="1803276" name="Oval 12"/>
            <p:cNvSpPr>
              <a:spLocks noChangeArrowheads="1"/>
            </p:cNvSpPr>
            <p:nvPr/>
          </p:nvSpPr>
          <p:spPr bwMode="auto">
            <a:xfrm rot="5400000">
              <a:off x="648" y="984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3277" name="Text Box 13"/>
            <p:cNvSpPr txBox="1">
              <a:spLocks noChangeArrowheads="1"/>
            </p:cNvSpPr>
            <p:nvPr/>
          </p:nvSpPr>
          <p:spPr bwMode="auto">
            <a:xfrm>
              <a:off x="312" y="1498"/>
              <a:ext cx="1392" cy="4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Monarchic</a:t>
              </a:r>
            </a:p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Christianity</a:t>
              </a:r>
            </a:p>
          </p:txBody>
        </p:sp>
      </p:grpSp>
      <p:sp>
        <p:nvSpPr>
          <p:cNvPr id="1803279" name="Rectangle 1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03280" name="Group 16"/>
          <p:cNvGrpSpPr>
            <a:grpSpLocks/>
          </p:cNvGrpSpPr>
          <p:nvPr/>
        </p:nvGrpSpPr>
        <p:grpSpPr bwMode="auto">
          <a:xfrm>
            <a:off x="685800" y="5562600"/>
            <a:ext cx="7772400" cy="950913"/>
            <a:chOff x="624" y="3552"/>
            <a:chExt cx="4896" cy="599"/>
          </a:xfrm>
        </p:grpSpPr>
        <p:sp>
          <p:nvSpPr>
            <p:cNvPr id="1803281" name="Text Box 17"/>
            <p:cNvSpPr txBox="1">
              <a:spLocks noChangeArrowheads="1"/>
            </p:cNvSpPr>
            <p:nvPr/>
          </p:nvSpPr>
          <p:spPr bwMode="auto">
            <a:xfrm>
              <a:off x="624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03282" name="Text Box 18"/>
            <p:cNvSpPr txBox="1">
              <a:spLocks noChangeArrowheads="1"/>
            </p:cNvSpPr>
            <p:nvPr/>
          </p:nvSpPr>
          <p:spPr bwMode="auto">
            <a:xfrm>
              <a:off x="864" y="3598"/>
              <a:ext cx="4656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sphere of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monarchic Christianity was a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spiritual kingdom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which transcended national borders. It was established under the rule of the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papacy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upon the spiritual foundation for the Messiah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338).</a:t>
              </a:r>
            </a:p>
          </p:txBody>
        </p:sp>
      </p:grpSp>
      <p:pic>
        <p:nvPicPr>
          <p:cNvPr id="1803291" name="Picture 27" descr="Emblem of the Papac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209800"/>
            <a:ext cx="2039938" cy="2895600"/>
          </a:xfrm>
          <a:prstGeom prst="rect">
            <a:avLst/>
          </a:prstGeom>
          <a:noFill/>
        </p:spPr>
      </p:pic>
      <p:grpSp>
        <p:nvGrpSpPr>
          <p:cNvPr id="1803292" name="Group 28"/>
          <p:cNvGrpSpPr>
            <a:grpSpLocks/>
          </p:cNvGrpSpPr>
          <p:nvPr/>
        </p:nvGrpSpPr>
        <p:grpSpPr bwMode="auto">
          <a:xfrm>
            <a:off x="3429000" y="1066800"/>
            <a:ext cx="1981200" cy="522288"/>
            <a:chOff x="2016" y="672"/>
            <a:chExt cx="1104" cy="329"/>
          </a:xfrm>
        </p:grpSpPr>
        <p:sp>
          <p:nvSpPr>
            <p:cNvPr id="1803293" name="AutoShape 29"/>
            <p:cNvSpPr>
              <a:spLocks noChangeArrowheads="1"/>
            </p:cNvSpPr>
            <p:nvPr/>
          </p:nvSpPr>
          <p:spPr bwMode="auto">
            <a:xfrm>
              <a:off x="2016" y="672"/>
              <a:ext cx="1104" cy="3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F6FFF"/>
                </a:gs>
                <a:gs pos="50000">
                  <a:schemeClr val="bg1"/>
                </a:gs>
                <a:gs pos="100000">
                  <a:srgbClr val="6F6FFF"/>
                </a:gs>
              </a:gsLst>
              <a:lin ang="5400000" scaled="1"/>
            </a:grad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803294" name="Text Box 30"/>
            <p:cNvSpPr txBox="1">
              <a:spLocks noChangeArrowheads="1"/>
            </p:cNvSpPr>
            <p:nvPr/>
          </p:nvSpPr>
          <p:spPr bwMode="auto">
            <a:xfrm>
              <a:off x="2053" y="693"/>
              <a:ext cx="103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0000A4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Religion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0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0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03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03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0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0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0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0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0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03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0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3266" grpId="0"/>
      <p:bldP spid="1803270" grpId="0"/>
      <p:bldP spid="1803271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62" name="Picture 42" descr="Emblem of the Papac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209800"/>
            <a:ext cx="2039938" cy="2895600"/>
          </a:xfrm>
          <a:prstGeom prst="rect">
            <a:avLst/>
          </a:prstGeom>
          <a:noFill/>
        </p:spPr>
      </p:pic>
      <p:pic>
        <p:nvPicPr>
          <p:cNvPr id="2027555" name="Picture 35" descr="The Storming of the Tuileries Palace, August 10, 1792, during the French Revolution_PD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2590800"/>
            <a:ext cx="4191000" cy="2895600"/>
          </a:xfrm>
          <a:prstGeom prst="rect">
            <a:avLst/>
          </a:prstGeom>
          <a:noFill/>
        </p:spPr>
      </p:pic>
      <p:sp>
        <p:nvSpPr>
          <p:cNvPr id="2027522" name="Oval 2" descr="Emblem of the Papacy"/>
          <p:cNvSpPr>
            <a:spLocks noChangeArrowheads="1"/>
          </p:cNvSpPr>
          <p:nvPr/>
        </p:nvSpPr>
        <p:spPr bwMode="auto">
          <a:xfrm>
            <a:off x="762000" y="2205038"/>
            <a:ext cx="2286000" cy="11430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184000"/>
            </a:stretch>
          </a:blip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7523" name="Oval 3"/>
          <p:cNvSpPr>
            <a:spLocks noChangeArrowheads="1"/>
          </p:cNvSpPr>
          <p:nvPr/>
        </p:nvSpPr>
        <p:spPr bwMode="auto">
          <a:xfrm rot="5400000">
            <a:off x="1333500" y="1631950"/>
            <a:ext cx="1143000" cy="2286000"/>
          </a:xfrm>
          <a:prstGeom prst="ellipse">
            <a:avLst/>
          </a:prstGeom>
          <a:gradFill rotWithShape="1">
            <a:gsLst>
              <a:gs pos="0">
                <a:srgbClr val="660033"/>
              </a:gs>
              <a:gs pos="100000">
                <a:schemeClr val="tx1"/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7529" name="Group 9"/>
          <p:cNvGrpSpPr>
            <a:grpSpLocks/>
          </p:cNvGrpSpPr>
          <p:nvPr/>
        </p:nvGrpSpPr>
        <p:grpSpPr bwMode="auto">
          <a:xfrm>
            <a:off x="1790700" y="1055688"/>
            <a:ext cx="228600" cy="1143000"/>
            <a:chOff x="768" y="1776"/>
            <a:chExt cx="144" cy="720"/>
          </a:xfrm>
        </p:grpSpPr>
        <p:sp>
          <p:nvSpPr>
            <p:cNvPr id="2027530" name="Rectangle 10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27531" name="AutoShape 11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27532" name="Text Box 12"/>
          <p:cNvSpPr txBox="1">
            <a:spLocks noChangeArrowheads="1"/>
          </p:cNvSpPr>
          <p:nvPr/>
        </p:nvSpPr>
        <p:spPr bwMode="auto">
          <a:xfrm>
            <a:off x="3657600" y="1619250"/>
            <a:ext cx="464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Spiritual kingdom under papacy</a:t>
            </a:r>
          </a:p>
        </p:txBody>
      </p:sp>
      <p:sp>
        <p:nvSpPr>
          <p:cNvPr id="2027533" name="Text Box 13"/>
          <p:cNvSpPr txBox="1">
            <a:spLocks noChangeArrowheads="1"/>
          </p:cNvSpPr>
          <p:nvPr/>
        </p:nvSpPr>
        <p:spPr bwMode="auto">
          <a:xfrm>
            <a:off x="6934200" y="19812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1600" b="0">
                <a:solidFill>
                  <a:srgbClr val="0000A4"/>
                </a:solidFill>
                <a:effectLst/>
                <a:latin typeface="Arial Black" pitchFamily="34" charset="0"/>
              </a:rPr>
              <a:t>(9C ~ 16C)</a:t>
            </a:r>
          </a:p>
        </p:txBody>
      </p:sp>
      <p:grpSp>
        <p:nvGrpSpPr>
          <p:cNvPr id="2027536" name="Group 16"/>
          <p:cNvGrpSpPr>
            <a:grpSpLocks/>
          </p:cNvGrpSpPr>
          <p:nvPr/>
        </p:nvGrpSpPr>
        <p:grpSpPr bwMode="auto">
          <a:xfrm>
            <a:off x="3429000" y="1066800"/>
            <a:ext cx="1981200" cy="522288"/>
            <a:chOff x="2016" y="672"/>
            <a:chExt cx="1104" cy="329"/>
          </a:xfrm>
        </p:grpSpPr>
        <p:sp>
          <p:nvSpPr>
            <p:cNvPr id="2027537" name="AutoShape 17"/>
            <p:cNvSpPr>
              <a:spLocks noChangeArrowheads="1"/>
            </p:cNvSpPr>
            <p:nvPr/>
          </p:nvSpPr>
          <p:spPr bwMode="auto">
            <a:xfrm>
              <a:off x="2016" y="672"/>
              <a:ext cx="1104" cy="3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F6FFF"/>
                </a:gs>
                <a:gs pos="50000">
                  <a:schemeClr val="bg1"/>
                </a:gs>
                <a:gs pos="100000">
                  <a:srgbClr val="6F6FFF"/>
                </a:gs>
              </a:gsLst>
              <a:lin ang="5400000" scaled="1"/>
            </a:grad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2027538" name="Text Box 18"/>
            <p:cNvSpPr txBox="1">
              <a:spLocks noChangeArrowheads="1"/>
            </p:cNvSpPr>
            <p:nvPr/>
          </p:nvSpPr>
          <p:spPr bwMode="auto">
            <a:xfrm>
              <a:off x="2053" y="693"/>
              <a:ext cx="103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0000A4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Religion</a:t>
              </a:r>
            </a:p>
          </p:txBody>
        </p:sp>
      </p:grpSp>
      <p:sp>
        <p:nvSpPr>
          <p:cNvPr id="2027542" name="Text Box 22"/>
          <p:cNvSpPr txBox="1">
            <a:spLocks noChangeArrowheads="1"/>
          </p:cNvSpPr>
          <p:nvPr/>
        </p:nvSpPr>
        <p:spPr bwMode="auto">
          <a:xfrm>
            <a:off x="457200" y="228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7.2.5 Monarchic Society and Imperialism</a:t>
            </a:r>
          </a:p>
        </p:txBody>
      </p:sp>
      <p:sp>
        <p:nvSpPr>
          <p:cNvPr id="2027546" name="Text Box 26"/>
          <p:cNvSpPr txBox="1">
            <a:spLocks noChangeArrowheads="1"/>
          </p:cNvSpPr>
          <p:nvPr/>
        </p:nvSpPr>
        <p:spPr bwMode="auto">
          <a:xfrm>
            <a:off x="800100" y="2443163"/>
            <a:ext cx="2209800" cy="6889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3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Monarchic</a:t>
            </a:r>
          </a:p>
          <a:p>
            <a:pPr>
              <a:lnSpc>
                <a:spcPct val="85000"/>
              </a:lnSpc>
            </a:pPr>
            <a:r>
              <a:rPr lang="en-US" sz="23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Christianity</a:t>
            </a:r>
          </a:p>
        </p:txBody>
      </p:sp>
      <p:pic>
        <p:nvPicPr>
          <p:cNvPr id="2027561" name="Picture 41" descr="Louis14_The Doge of Genoa at Versailles on the 15 May 1685"/>
          <p:cNvPicPr>
            <a:picLocks noChangeAspect="1" noChangeArrowheads="1"/>
          </p:cNvPicPr>
          <p:nvPr/>
        </p:nvPicPr>
        <p:blipFill>
          <a:blip r:embed="rId5" cstate="screen">
            <a:lum bright="12000" contrast="12000"/>
          </a:blip>
          <a:srcRect/>
          <a:stretch>
            <a:fillRect/>
          </a:stretch>
        </p:blipFill>
        <p:spPr bwMode="auto">
          <a:xfrm>
            <a:off x="4191000" y="2601913"/>
            <a:ext cx="4953000" cy="2884487"/>
          </a:xfrm>
          <a:prstGeom prst="rect">
            <a:avLst/>
          </a:prstGeom>
          <a:noFill/>
        </p:spPr>
      </p:pic>
      <p:sp>
        <p:nvSpPr>
          <p:cNvPr id="2027526" name="Rectangle 6"/>
          <p:cNvSpPr>
            <a:spLocks noChangeArrowheads="1"/>
          </p:cNvSpPr>
          <p:nvPr/>
        </p:nvSpPr>
        <p:spPr bwMode="auto">
          <a:xfrm>
            <a:off x="5486400" y="2641600"/>
            <a:ext cx="2751138" cy="296863"/>
          </a:xfrm>
          <a:prstGeom prst="rect">
            <a:avLst/>
          </a:prstGeom>
          <a:solidFill>
            <a:srgbClr val="FFFFDD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7527" name="Rectangle 7"/>
          <p:cNvSpPr>
            <a:spLocks noChangeArrowheads="1"/>
          </p:cNvSpPr>
          <p:nvPr/>
        </p:nvSpPr>
        <p:spPr bwMode="auto">
          <a:xfrm>
            <a:off x="6400800" y="2917825"/>
            <a:ext cx="1828800" cy="206375"/>
          </a:xfrm>
          <a:prstGeom prst="rect">
            <a:avLst/>
          </a:prstGeom>
          <a:solidFill>
            <a:srgbClr val="FFFFDD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7534" name="Text Box 14"/>
          <p:cNvSpPr txBox="1">
            <a:spLocks noChangeArrowheads="1"/>
          </p:cNvSpPr>
          <p:nvPr/>
        </p:nvSpPr>
        <p:spPr bwMode="auto">
          <a:xfrm>
            <a:off x="5334000" y="2590800"/>
            <a:ext cx="297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Absolute monarchy</a:t>
            </a:r>
          </a:p>
        </p:txBody>
      </p:sp>
      <p:sp>
        <p:nvSpPr>
          <p:cNvPr id="2027535" name="Text Box 15"/>
          <p:cNvSpPr txBox="1">
            <a:spLocks noChangeArrowheads="1"/>
          </p:cNvSpPr>
          <p:nvPr/>
        </p:nvSpPr>
        <p:spPr bwMode="auto">
          <a:xfrm>
            <a:off x="6248400" y="2863850"/>
            <a:ext cx="20574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1600" b="0">
                <a:solidFill>
                  <a:srgbClr val="54002A"/>
                </a:solidFill>
                <a:effectLst/>
                <a:latin typeface="Arial Black" pitchFamily="34" charset="0"/>
              </a:rPr>
              <a:t>(17C ~ late 18C)</a:t>
            </a:r>
          </a:p>
        </p:txBody>
      </p:sp>
      <p:grpSp>
        <p:nvGrpSpPr>
          <p:cNvPr id="2027539" name="Group 19"/>
          <p:cNvGrpSpPr>
            <a:grpSpLocks/>
          </p:cNvGrpSpPr>
          <p:nvPr/>
        </p:nvGrpSpPr>
        <p:grpSpPr bwMode="auto">
          <a:xfrm>
            <a:off x="3429000" y="2503488"/>
            <a:ext cx="1981200" cy="533400"/>
            <a:chOff x="2016" y="1577"/>
            <a:chExt cx="1104" cy="336"/>
          </a:xfrm>
        </p:grpSpPr>
        <p:sp>
          <p:nvSpPr>
            <p:cNvPr id="2027540" name="AutoShape 20"/>
            <p:cNvSpPr>
              <a:spLocks noChangeArrowheads="1"/>
            </p:cNvSpPr>
            <p:nvPr/>
          </p:nvSpPr>
          <p:spPr bwMode="auto">
            <a:xfrm>
              <a:off x="2016" y="1577"/>
              <a:ext cx="1104" cy="3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54002A"/>
                </a:gs>
                <a:gs pos="50000">
                  <a:schemeClr val="bg1"/>
                </a:gs>
                <a:gs pos="100000">
                  <a:srgbClr val="54002A"/>
                </a:gs>
              </a:gsLst>
              <a:lin ang="5400000" scaled="1"/>
            </a:gradFill>
            <a:ln w="12700" algn="ctr">
              <a:solidFill>
                <a:srgbClr val="54002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2027541" name="Text Box 21"/>
            <p:cNvSpPr txBox="1">
              <a:spLocks noChangeArrowheads="1"/>
            </p:cNvSpPr>
            <p:nvPr/>
          </p:nvSpPr>
          <p:spPr bwMode="auto">
            <a:xfrm>
              <a:off x="2053" y="1601"/>
              <a:ext cx="103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54002A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Politics</a:t>
              </a:r>
            </a:p>
          </p:txBody>
        </p:sp>
      </p:grpSp>
      <p:sp>
        <p:nvSpPr>
          <p:cNvPr id="2027528" name="Rectangle 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7543" name="Group 23"/>
          <p:cNvGrpSpPr>
            <a:grpSpLocks/>
          </p:cNvGrpSpPr>
          <p:nvPr/>
        </p:nvGrpSpPr>
        <p:grpSpPr bwMode="auto">
          <a:xfrm>
            <a:off x="1066800" y="5641975"/>
            <a:ext cx="7010400" cy="682625"/>
            <a:chOff x="432" y="3552"/>
            <a:chExt cx="4416" cy="430"/>
          </a:xfrm>
        </p:grpSpPr>
        <p:sp>
          <p:nvSpPr>
            <p:cNvPr id="2027544" name="Text Box 24"/>
            <p:cNvSpPr txBox="1">
              <a:spLocks noChangeArrowheads="1"/>
            </p:cNvSpPr>
            <p:nvPr/>
          </p:nvSpPr>
          <p:spPr bwMode="auto">
            <a:xfrm>
              <a:off x="432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27545" name="Text Box 25"/>
            <p:cNvSpPr txBox="1">
              <a:spLocks noChangeArrowheads="1"/>
            </p:cNvSpPr>
            <p:nvPr/>
          </p:nvSpPr>
          <p:spPr bwMode="auto">
            <a:xfrm>
              <a:off x="672" y="3598"/>
              <a:ext cx="4176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political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sphere,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absolute monarchies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flourished from the seventeenth century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until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the French Revolution in 1789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339).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2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027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027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27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027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2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27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27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2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27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27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2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2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2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27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27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22" grpId="0" animBg="1"/>
      <p:bldP spid="2027523" grpId="0" animBg="1"/>
      <p:bldP spid="2027526" grpId="0" animBg="1"/>
      <p:bldP spid="2027527" grpId="0" animBg="1"/>
      <p:bldP spid="2027534" grpId="0"/>
      <p:bldP spid="20275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122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5C2E00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2053123" name="Oval 3"/>
          <p:cNvSpPr>
            <a:spLocks noChangeArrowheads="1"/>
          </p:cNvSpPr>
          <p:nvPr/>
        </p:nvSpPr>
        <p:spPr bwMode="auto">
          <a:xfrm>
            <a:off x="1143000" y="22098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2053124" name="Text Box 4"/>
          <p:cNvSpPr txBox="1">
            <a:spLocks noChangeArrowheads="1"/>
          </p:cNvSpPr>
          <p:nvPr/>
        </p:nvSpPr>
        <p:spPr bwMode="auto">
          <a:xfrm>
            <a:off x="1600200" y="2209800"/>
            <a:ext cx="2590800" cy="7493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Restoring</a:t>
            </a:r>
          </a:p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Abraham’s mistake</a:t>
            </a:r>
          </a:p>
        </p:txBody>
      </p:sp>
      <p:grpSp>
        <p:nvGrpSpPr>
          <p:cNvPr id="2053125" name="Group 5"/>
          <p:cNvGrpSpPr>
            <a:grpSpLocks/>
          </p:cNvGrpSpPr>
          <p:nvPr/>
        </p:nvGrpSpPr>
        <p:grpSpPr bwMode="auto">
          <a:xfrm>
            <a:off x="1143000" y="3368675"/>
            <a:ext cx="3200400" cy="835025"/>
            <a:chOff x="816" y="1753"/>
            <a:chExt cx="3984" cy="1039"/>
          </a:xfrm>
        </p:grpSpPr>
        <p:pic>
          <p:nvPicPr>
            <p:cNvPr id="2053126" name="Picture 6" descr="AAS50203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4" y="2407"/>
              <a:ext cx="448" cy="383"/>
            </a:xfrm>
            <a:prstGeom prst="rect">
              <a:avLst/>
            </a:prstGeom>
            <a:noFill/>
          </p:spPr>
        </p:pic>
        <p:pic>
          <p:nvPicPr>
            <p:cNvPr id="2053127" name="Picture 7" descr="ACE0003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67" y="2304"/>
              <a:ext cx="641" cy="488"/>
            </a:xfrm>
            <a:prstGeom prst="rect">
              <a:avLst/>
            </a:prstGeom>
            <a:noFill/>
          </p:spPr>
        </p:pic>
        <p:pic>
          <p:nvPicPr>
            <p:cNvPr id="2053128" name="Picture 8" descr="farm000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40" y="2064"/>
              <a:ext cx="960" cy="715"/>
            </a:xfrm>
            <a:prstGeom prst="rect">
              <a:avLst/>
            </a:prstGeom>
            <a:noFill/>
          </p:spPr>
        </p:pic>
        <p:sp>
          <p:nvSpPr>
            <p:cNvPr id="2053129" name="Line 9"/>
            <p:cNvSpPr>
              <a:spLocks noChangeShapeType="1"/>
            </p:cNvSpPr>
            <p:nvPr/>
          </p:nvSpPr>
          <p:spPr bwMode="auto">
            <a:xfrm>
              <a:off x="3024" y="2256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3130" name="Line 10"/>
            <p:cNvSpPr>
              <a:spLocks noChangeShapeType="1"/>
            </p:cNvSpPr>
            <p:nvPr/>
          </p:nvSpPr>
          <p:spPr bwMode="auto">
            <a:xfrm>
              <a:off x="4224" y="1968"/>
              <a:ext cx="0" cy="8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3131" name="Line 11"/>
            <p:cNvSpPr>
              <a:spLocks noChangeShapeType="1"/>
            </p:cNvSpPr>
            <p:nvPr/>
          </p:nvSpPr>
          <p:spPr bwMode="auto">
            <a:xfrm rot="-373893">
              <a:off x="1343" y="2253"/>
              <a:ext cx="576" cy="33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2053132" name="Picture 12" descr="AAT5008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6" y="1753"/>
              <a:ext cx="528" cy="695"/>
            </a:xfrm>
            <a:prstGeom prst="rect">
              <a:avLst/>
            </a:prstGeom>
            <a:noFill/>
          </p:spPr>
        </p:pic>
      </p:grpSp>
      <p:grpSp>
        <p:nvGrpSpPr>
          <p:cNvPr id="2053164" name="Group 44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2053165" name="AutoShape 45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53166" name="Text Box 46"/>
            <p:cNvSpPr txBox="1">
              <a:spLocks noChangeArrowheads="1"/>
            </p:cNvSpPr>
            <p:nvPr/>
          </p:nvSpPr>
          <p:spPr bwMode="auto">
            <a:xfrm>
              <a:off x="3010" y="563"/>
              <a:ext cx="2088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Roman Persecution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7831138" y="1676400"/>
            <a:ext cx="931862" cy="3059113"/>
            <a:chOff x="7831138" y="1676400"/>
            <a:chExt cx="931862" cy="3059113"/>
          </a:xfrm>
        </p:grpSpPr>
        <p:grpSp>
          <p:nvGrpSpPr>
            <p:cNvPr id="2053135" name="Group 15"/>
            <p:cNvGrpSpPr>
              <a:grpSpLocks/>
            </p:cNvGrpSpPr>
            <p:nvPr/>
          </p:nvGrpSpPr>
          <p:grpSpPr bwMode="auto">
            <a:xfrm>
              <a:off x="7831138" y="1676400"/>
              <a:ext cx="931862" cy="3059113"/>
              <a:chOff x="4933" y="1056"/>
              <a:chExt cx="587" cy="1927"/>
            </a:xfrm>
          </p:grpSpPr>
          <p:sp>
            <p:nvSpPr>
              <p:cNvPr id="2053136" name="WordArt 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5259" y="1563"/>
                <a:ext cx="129" cy="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6350">
                      <a:noFill/>
                      <a:round/>
                      <a:headEnd/>
                      <a:tailEnd/>
                    </a:ln>
                    <a:solidFill>
                      <a:srgbClr val="E02B00"/>
                    </a:solidFill>
                    <a:effectLst/>
                    <a:latin typeface="Arial"/>
                    <a:cs typeface="Arial"/>
                  </a:rPr>
                  <a:t>400</a:t>
                </a:r>
              </a:p>
            </p:txBody>
          </p:sp>
          <p:sp>
            <p:nvSpPr>
              <p:cNvPr id="2053137" name="Line 17"/>
              <p:cNvSpPr>
                <a:spLocks noChangeShapeType="1"/>
              </p:cNvSpPr>
              <p:nvPr/>
            </p:nvSpPr>
            <p:spPr bwMode="auto">
              <a:xfrm>
                <a:off x="5447" y="1708"/>
                <a:ext cx="0" cy="1181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 b="0" dirty="0">
                  <a:effectLst/>
                </a:endParaRPr>
              </a:p>
            </p:txBody>
          </p:sp>
          <p:sp>
            <p:nvSpPr>
              <p:cNvPr id="2053138" name="Line 18"/>
              <p:cNvSpPr>
                <a:spLocks noChangeShapeType="1"/>
              </p:cNvSpPr>
              <p:nvPr/>
            </p:nvSpPr>
            <p:spPr bwMode="auto">
              <a:xfrm>
                <a:off x="5447" y="1179"/>
                <a:ext cx="1" cy="57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>
                <a:outerShdw dist="63500" dir="16200000" algn="ctr" rotWithShape="0">
                  <a:srgbClr val="000066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 b="0" dirty="0">
                  <a:effectLst/>
                </a:endParaRPr>
              </a:p>
            </p:txBody>
          </p:sp>
          <p:grpSp>
            <p:nvGrpSpPr>
              <p:cNvPr id="2053139" name="Group 19"/>
              <p:cNvGrpSpPr>
                <a:grpSpLocks/>
              </p:cNvGrpSpPr>
              <p:nvPr/>
            </p:nvGrpSpPr>
            <p:grpSpPr bwMode="auto">
              <a:xfrm>
                <a:off x="5303" y="1139"/>
                <a:ext cx="217" cy="1754"/>
                <a:chOff x="1114" y="925"/>
                <a:chExt cx="288" cy="2325"/>
              </a:xfrm>
            </p:grpSpPr>
            <p:sp>
              <p:nvSpPr>
                <p:cNvPr id="2053140" name="Line 20"/>
                <p:cNvSpPr>
                  <a:spLocks noChangeShapeType="1"/>
                </p:cNvSpPr>
                <p:nvPr/>
              </p:nvSpPr>
              <p:spPr bwMode="auto">
                <a:xfrm>
                  <a:off x="1114" y="925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053141" name="Line 21"/>
                <p:cNvSpPr>
                  <a:spLocks noChangeShapeType="1"/>
                </p:cNvSpPr>
                <p:nvPr/>
              </p:nvSpPr>
              <p:spPr bwMode="auto">
                <a:xfrm>
                  <a:off x="1114" y="1330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053142" name="Line 22"/>
                <p:cNvSpPr>
                  <a:spLocks noChangeShapeType="1"/>
                </p:cNvSpPr>
                <p:nvPr/>
              </p:nvSpPr>
              <p:spPr bwMode="auto">
                <a:xfrm>
                  <a:off x="1210" y="2112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053143" name="Line 23"/>
                <p:cNvSpPr>
                  <a:spLocks noChangeShapeType="1"/>
                </p:cNvSpPr>
                <p:nvPr/>
              </p:nvSpPr>
              <p:spPr bwMode="auto">
                <a:xfrm>
                  <a:off x="1210" y="2496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053144" name="Line 24"/>
                <p:cNvSpPr>
                  <a:spLocks noChangeShapeType="1"/>
                </p:cNvSpPr>
                <p:nvPr/>
              </p:nvSpPr>
              <p:spPr bwMode="auto">
                <a:xfrm>
                  <a:off x="1114" y="1714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053145" name="Line 25"/>
                <p:cNvSpPr>
                  <a:spLocks noChangeShapeType="1"/>
                </p:cNvSpPr>
                <p:nvPr/>
              </p:nvSpPr>
              <p:spPr bwMode="auto">
                <a:xfrm>
                  <a:off x="1114" y="3250"/>
                  <a:ext cx="288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053146" name="Line 26"/>
                <p:cNvSpPr>
                  <a:spLocks noChangeShapeType="1"/>
                </p:cNvSpPr>
                <p:nvPr/>
              </p:nvSpPr>
              <p:spPr bwMode="auto">
                <a:xfrm>
                  <a:off x="1210" y="2880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053147" name="Oval 27"/>
              <p:cNvSpPr>
                <a:spLocks noChangeArrowheads="1"/>
              </p:cNvSpPr>
              <p:nvPr/>
            </p:nvSpPr>
            <p:spPr bwMode="auto">
              <a:xfrm>
                <a:off x="4988" y="1653"/>
                <a:ext cx="39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149" name="Oval 29"/>
              <p:cNvSpPr>
                <a:spLocks noChangeArrowheads="1"/>
              </p:cNvSpPr>
              <p:nvPr/>
            </p:nvSpPr>
            <p:spPr bwMode="auto">
              <a:xfrm>
                <a:off x="4988" y="1366"/>
                <a:ext cx="39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151" name="Oval 31"/>
              <p:cNvSpPr>
                <a:spLocks noChangeArrowheads="1"/>
              </p:cNvSpPr>
              <p:nvPr/>
            </p:nvSpPr>
            <p:spPr bwMode="auto">
              <a:xfrm>
                <a:off x="4988" y="1062"/>
                <a:ext cx="397" cy="154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152" name="Text Box 32"/>
              <p:cNvSpPr txBox="1">
                <a:spLocks noChangeArrowheads="1"/>
              </p:cNvSpPr>
              <p:nvPr/>
            </p:nvSpPr>
            <p:spPr bwMode="auto">
              <a:xfrm>
                <a:off x="4933" y="1056"/>
                <a:ext cx="507" cy="17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120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Adam</a:t>
                </a:r>
              </a:p>
            </p:txBody>
          </p:sp>
          <p:sp>
            <p:nvSpPr>
              <p:cNvPr id="2053153" name="Oval 33"/>
              <p:cNvSpPr>
                <a:spLocks noChangeArrowheads="1"/>
              </p:cNvSpPr>
              <p:nvPr/>
            </p:nvSpPr>
            <p:spPr bwMode="auto">
              <a:xfrm>
                <a:off x="4988" y="2816"/>
                <a:ext cx="39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154" name="Text Box 34"/>
              <p:cNvSpPr txBox="1">
                <a:spLocks noChangeArrowheads="1"/>
              </p:cNvSpPr>
              <p:nvPr/>
            </p:nvSpPr>
            <p:spPr bwMode="auto">
              <a:xfrm>
                <a:off x="4933" y="2810"/>
                <a:ext cx="507" cy="173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1200" b="0">
                    <a:solidFill>
                      <a:srgbClr val="361B00"/>
                    </a:solidFill>
                    <a:effectLst/>
                    <a:latin typeface="Arial" charset="0"/>
                  </a:rPr>
                  <a:t>Jacob</a:t>
                </a:r>
              </a:p>
            </p:txBody>
          </p:sp>
        </p:grpSp>
        <p:sp>
          <p:nvSpPr>
            <p:cNvPr id="2053155" name="WordArt 35"/>
            <p:cNvSpPr>
              <a:spLocks noChangeArrowheads="1" noChangeShapeType="1" noTextEdit="1"/>
            </p:cNvSpPr>
            <p:nvPr/>
          </p:nvSpPr>
          <p:spPr bwMode="auto">
            <a:xfrm flipV="1">
              <a:off x="8648700" y="2251075"/>
              <a:ext cx="114300" cy="5175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E02B00"/>
                  </a:solidFill>
                  <a:effectLst/>
                  <a:latin typeface="Times New Roman"/>
                  <a:cs typeface="Times New Roman"/>
                </a:rPr>
                <a:t>)</a:t>
              </a:r>
            </a:p>
          </p:txBody>
        </p:sp>
        <p:sp>
          <p:nvSpPr>
            <p:cNvPr id="91" name="Text Box 65"/>
            <p:cNvSpPr txBox="1">
              <a:spLocks noChangeArrowheads="1"/>
            </p:cNvSpPr>
            <p:nvPr/>
          </p:nvSpPr>
          <p:spPr bwMode="auto">
            <a:xfrm>
              <a:off x="7831138" y="2159000"/>
              <a:ext cx="804862" cy="27463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200" dirty="0">
                  <a:solidFill>
                    <a:srgbClr val="361B00"/>
                  </a:solidFill>
                  <a:effectLst/>
                  <a:latin typeface="Arial" charset="0"/>
                </a:rPr>
                <a:t>Noah</a:t>
              </a:r>
            </a:p>
          </p:txBody>
        </p:sp>
        <p:sp>
          <p:nvSpPr>
            <p:cNvPr id="93" name="Text Box 62"/>
            <p:cNvSpPr txBox="1">
              <a:spLocks noChangeArrowheads="1"/>
            </p:cNvSpPr>
            <p:nvPr/>
          </p:nvSpPr>
          <p:spPr bwMode="auto">
            <a:xfrm>
              <a:off x="7831138" y="2632075"/>
              <a:ext cx="804862" cy="23653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000" dirty="0">
                  <a:solidFill>
                    <a:srgbClr val="361B00"/>
                  </a:solidFill>
                  <a:effectLst/>
                  <a:latin typeface="Arial" charset="0"/>
                </a:rPr>
                <a:t>Abraham</a:t>
              </a:r>
            </a:p>
          </p:txBody>
        </p:sp>
      </p:grpSp>
      <p:sp>
        <p:nvSpPr>
          <p:cNvPr id="51" name="Rectangle 50"/>
          <p:cNvSpPr/>
          <p:nvPr/>
        </p:nvSpPr>
        <p:spPr bwMode="auto">
          <a:xfrm>
            <a:off x="-152400" y="0"/>
            <a:ext cx="47244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 smtClean="0">
              <a:ln>
                <a:noFill/>
              </a:ln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itchFamily="66" charset="0"/>
            </a:endParaRPr>
          </a:p>
        </p:txBody>
      </p:sp>
      <p:pic>
        <p:nvPicPr>
          <p:cNvPr id="49" name="Picture 48" descr="Egyptian Slavery 70387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5400" y="909814"/>
            <a:ext cx="3101906" cy="4195586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7" name="Picture 46" descr="Egyptian Slavery 70387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0600" y="909814"/>
            <a:ext cx="3101906" cy="4195586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053160" name="Rectangle 40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3161" name="Group 41"/>
          <p:cNvGrpSpPr>
            <a:grpSpLocks/>
          </p:cNvGrpSpPr>
          <p:nvPr/>
        </p:nvGrpSpPr>
        <p:grpSpPr bwMode="auto">
          <a:xfrm>
            <a:off x="914400" y="5638800"/>
            <a:ext cx="7696200" cy="996950"/>
            <a:chOff x="624" y="3600"/>
            <a:chExt cx="4848" cy="628"/>
          </a:xfrm>
        </p:grpSpPr>
        <p:sp>
          <p:nvSpPr>
            <p:cNvPr id="2053162" name="Text Box 42"/>
            <p:cNvSpPr txBox="1">
              <a:spLocks noChangeArrowheads="1"/>
            </p:cNvSpPr>
            <p:nvPr/>
          </p:nvSpPr>
          <p:spPr bwMode="auto">
            <a:xfrm>
              <a:off x="912" y="3600"/>
              <a:ext cx="4560" cy="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corresponding period of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persecution in the Roman Empire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to restore this previous period through parallel indemnity conditions.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053163" name="Oval 43"/>
            <p:cNvSpPr>
              <a:spLocks noChangeArrowheads="1"/>
            </p:cNvSpPr>
            <p:nvPr/>
          </p:nvSpPr>
          <p:spPr bwMode="auto">
            <a:xfrm>
              <a:off x="624" y="3606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2053156" name="Group 36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2053157" name="AutoShape 37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53158" name="Text Box 38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pic>
        <p:nvPicPr>
          <p:cNvPr id="48" name="Picture 47" descr="The Christian Martyrs' Last Prayer, by Jean-Léon Gérôme 188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5800" y="1828800"/>
            <a:ext cx="4572000" cy="2668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-0.36962 -0.005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-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7436" name="Picture 76" descr="The Storming of the Tuileries Palace, August 10, 1792, during the French Revolution_PD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590800"/>
            <a:ext cx="4191000" cy="2895600"/>
          </a:xfrm>
          <a:prstGeom prst="rect">
            <a:avLst/>
          </a:prstGeom>
          <a:noFill/>
        </p:spPr>
      </p:pic>
      <p:pic>
        <p:nvPicPr>
          <p:cNvPr id="1807435" name="Picture 75" descr="Louis14_The Doge of Genoa at Versailles on the 15 May 1685"/>
          <p:cNvPicPr>
            <a:picLocks noChangeAspect="1" noChangeArrowheads="1"/>
          </p:cNvPicPr>
          <p:nvPr/>
        </p:nvPicPr>
        <p:blipFill>
          <a:blip r:embed="rId4" cstate="screen">
            <a:lum bright="12000" contrast="12000"/>
          </a:blip>
          <a:srcRect/>
          <a:stretch>
            <a:fillRect/>
          </a:stretch>
        </p:blipFill>
        <p:spPr bwMode="auto">
          <a:xfrm>
            <a:off x="4191000" y="2601913"/>
            <a:ext cx="4953000" cy="2884487"/>
          </a:xfrm>
          <a:prstGeom prst="rect">
            <a:avLst/>
          </a:prstGeom>
          <a:noFill/>
        </p:spPr>
      </p:pic>
      <p:sp>
        <p:nvSpPr>
          <p:cNvPr id="1807433" name="Text Box 73"/>
          <p:cNvSpPr txBox="1">
            <a:spLocks noChangeArrowheads="1"/>
          </p:cNvSpPr>
          <p:nvPr/>
        </p:nvSpPr>
        <p:spPr bwMode="auto">
          <a:xfrm>
            <a:off x="3657600" y="1619250"/>
            <a:ext cx="464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Spiritual kingdom under papacy</a:t>
            </a:r>
          </a:p>
        </p:txBody>
      </p:sp>
      <p:grpSp>
        <p:nvGrpSpPr>
          <p:cNvPr id="1807371" name="Group 11"/>
          <p:cNvGrpSpPr>
            <a:grpSpLocks/>
          </p:cNvGrpSpPr>
          <p:nvPr/>
        </p:nvGrpSpPr>
        <p:grpSpPr bwMode="auto">
          <a:xfrm>
            <a:off x="2971800" y="1285875"/>
            <a:ext cx="609600" cy="2981325"/>
            <a:chOff x="1680" y="810"/>
            <a:chExt cx="384" cy="1878"/>
          </a:xfrm>
        </p:grpSpPr>
        <p:sp>
          <p:nvSpPr>
            <p:cNvPr id="1807372" name="WordArt 12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824" y="810"/>
              <a:ext cx="240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807373" name="WordArt 13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824" y="2640"/>
              <a:ext cx="240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807374" name="WordArt 14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872" y="1723"/>
              <a:ext cx="192" cy="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807375" name="WordArt 15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680" y="1721"/>
              <a:ext cx="192" cy="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807376" name="WordArt 16"/>
            <p:cNvSpPr>
              <a:spLocks noChangeArrowheads="1" noChangeShapeType="1" noTextEdit="1"/>
            </p:cNvSpPr>
            <p:nvPr/>
          </p:nvSpPr>
          <p:spPr bwMode="auto">
            <a:xfrm rot="16200000" flipH="1">
              <a:off x="912" y="1728"/>
              <a:ext cx="1872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sp>
        <p:nvSpPr>
          <p:cNvPr id="1807415" name="Text Box 55"/>
          <p:cNvSpPr txBox="1">
            <a:spLocks noChangeArrowheads="1"/>
          </p:cNvSpPr>
          <p:nvPr/>
        </p:nvSpPr>
        <p:spPr bwMode="auto">
          <a:xfrm>
            <a:off x="6934200" y="19812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1600" b="0">
                <a:solidFill>
                  <a:srgbClr val="0000A4"/>
                </a:solidFill>
                <a:effectLst/>
                <a:latin typeface="Arial Black" pitchFamily="34" charset="0"/>
              </a:rPr>
              <a:t>(9C ~ 16C)</a:t>
            </a:r>
          </a:p>
        </p:txBody>
      </p:sp>
      <p:grpSp>
        <p:nvGrpSpPr>
          <p:cNvPr id="1807363" name="Group 3"/>
          <p:cNvGrpSpPr>
            <a:grpSpLocks/>
          </p:cNvGrpSpPr>
          <p:nvPr/>
        </p:nvGrpSpPr>
        <p:grpSpPr bwMode="auto">
          <a:xfrm>
            <a:off x="1790700" y="3113088"/>
            <a:ext cx="228600" cy="1828800"/>
            <a:chOff x="1032" y="1968"/>
            <a:chExt cx="144" cy="1152"/>
          </a:xfrm>
        </p:grpSpPr>
        <p:sp>
          <p:nvSpPr>
            <p:cNvPr id="1807364" name="Rectangle 4"/>
            <p:cNvSpPr>
              <a:spLocks noChangeArrowheads="1"/>
            </p:cNvSpPr>
            <p:nvPr/>
          </p:nvSpPr>
          <p:spPr bwMode="auto">
            <a:xfrm>
              <a:off x="1080" y="1968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7365" name="AutoShape 5"/>
            <p:cNvSpPr>
              <a:spLocks noChangeArrowheads="1"/>
            </p:cNvSpPr>
            <p:nvPr/>
          </p:nvSpPr>
          <p:spPr bwMode="auto">
            <a:xfrm>
              <a:off x="1032" y="2976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07366" name="Group 6"/>
          <p:cNvGrpSpPr>
            <a:grpSpLocks/>
          </p:cNvGrpSpPr>
          <p:nvPr/>
        </p:nvGrpSpPr>
        <p:grpSpPr bwMode="auto">
          <a:xfrm>
            <a:off x="1790700" y="1055688"/>
            <a:ext cx="228600" cy="1143000"/>
            <a:chOff x="768" y="1776"/>
            <a:chExt cx="144" cy="720"/>
          </a:xfrm>
        </p:grpSpPr>
        <p:sp>
          <p:nvSpPr>
            <p:cNvPr id="1807367" name="Rectangle 7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7368" name="AutoShape 8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07377" name="Group 17"/>
          <p:cNvGrpSpPr>
            <a:grpSpLocks/>
          </p:cNvGrpSpPr>
          <p:nvPr/>
        </p:nvGrpSpPr>
        <p:grpSpPr bwMode="auto">
          <a:xfrm>
            <a:off x="3429000" y="1066800"/>
            <a:ext cx="1981200" cy="522288"/>
            <a:chOff x="2016" y="672"/>
            <a:chExt cx="1104" cy="329"/>
          </a:xfrm>
        </p:grpSpPr>
        <p:sp>
          <p:nvSpPr>
            <p:cNvPr id="1807378" name="AutoShape 18"/>
            <p:cNvSpPr>
              <a:spLocks noChangeArrowheads="1"/>
            </p:cNvSpPr>
            <p:nvPr/>
          </p:nvSpPr>
          <p:spPr bwMode="auto">
            <a:xfrm>
              <a:off x="2016" y="672"/>
              <a:ext cx="1104" cy="3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F6FFF"/>
                </a:gs>
                <a:gs pos="50000">
                  <a:schemeClr val="bg1"/>
                </a:gs>
                <a:gs pos="100000">
                  <a:srgbClr val="6F6FFF"/>
                </a:gs>
              </a:gsLst>
              <a:lin ang="5400000" scaled="1"/>
            </a:grad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807379" name="Text Box 19"/>
            <p:cNvSpPr txBox="1">
              <a:spLocks noChangeArrowheads="1"/>
            </p:cNvSpPr>
            <p:nvPr/>
          </p:nvSpPr>
          <p:spPr bwMode="auto">
            <a:xfrm>
              <a:off x="2053" y="693"/>
              <a:ext cx="103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0000A4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Religion</a:t>
              </a:r>
            </a:p>
          </p:txBody>
        </p:sp>
      </p:grpSp>
      <p:grpSp>
        <p:nvGrpSpPr>
          <p:cNvPr id="1807380" name="Group 20"/>
          <p:cNvGrpSpPr>
            <a:grpSpLocks/>
          </p:cNvGrpSpPr>
          <p:nvPr/>
        </p:nvGrpSpPr>
        <p:grpSpPr bwMode="auto">
          <a:xfrm>
            <a:off x="3429000" y="2503488"/>
            <a:ext cx="1981200" cy="533400"/>
            <a:chOff x="2016" y="1577"/>
            <a:chExt cx="1104" cy="336"/>
          </a:xfrm>
        </p:grpSpPr>
        <p:sp>
          <p:nvSpPr>
            <p:cNvPr id="1807381" name="AutoShape 21"/>
            <p:cNvSpPr>
              <a:spLocks noChangeArrowheads="1"/>
            </p:cNvSpPr>
            <p:nvPr/>
          </p:nvSpPr>
          <p:spPr bwMode="auto">
            <a:xfrm>
              <a:off x="2016" y="1577"/>
              <a:ext cx="1104" cy="3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54002A"/>
                </a:gs>
                <a:gs pos="50000">
                  <a:schemeClr val="bg1"/>
                </a:gs>
                <a:gs pos="100000">
                  <a:srgbClr val="54002A"/>
                </a:gs>
              </a:gsLst>
              <a:lin ang="5400000" scaled="1"/>
            </a:gradFill>
            <a:ln w="12700" algn="ctr">
              <a:solidFill>
                <a:srgbClr val="54002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807382" name="Text Box 22"/>
            <p:cNvSpPr txBox="1">
              <a:spLocks noChangeArrowheads="1"/>
            </p:cNvSpPr>
            <p:nvPr/>
          </p:nvSpPr>
          <p:spPr bwMode="auto">
            <a:xfrm>
              <a:off x="2053" y="1601"/>
              <a:ext cx="103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54002A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Politics</a:t>
              </a:r>
            </a:p>
          </p:txBody>
        </p:sp>
      </p:grpSp>
      <p:grpSp>
        <p:nvGrpSpPr>
          <p:cNvPr id="1807401" name="Group 41"/>
          <p:cNvGrpSpPr>
            <a:grpSpLocks/>
          </p:cNvGrpSpPr>
          <p:nvPr/>
        </p:nvGrpSpPr>
        <p:grpSpPr bwMode="auto">
          <a:xfrm>
            <a:off x="3429000" y="3962400"/>
            <a:ext cx="1981200" cy="533400"/>
            <a:chOff x="2160" y="2496"/>
            <a:chExt cx="1248" cy="336"/>
          </a:xfrm>
        </p:grpSpPr>
        <p:sp>
          <p:nvSpPr>
            <p:cNvPr id="1807402" name="AutoShape 42"/>
            <p:cNvSpPr>
              <a:spLocks noChangeArrowheads="1"/>
            </p:cNvSpPr>
            <p:nvPr/>
          </p:nvSpPr>
          <p:spPr bwMode="auto">
            <a:xfrm>
              <a:off x="2160" y="2496"/>
              <a:ext cx="1248" cy="3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0099"/>
                </a:gs>
                <a:gs pos="50000">
                  <a:schemeClr val="bg1"/>
                </a:gs>
                <a:gs pos="100000">
                  <a:srgbClr val="990099"/>
                </a:gs>
              </a:gsLst>
              <a:lin ang="5400000" scaled="1"/>
            </a:gradFill>
            <a:ln w="12700" algn="ctr">
              <a:solidFill>
                <a:srgbClr val="99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807403" name="Text Box 43"/>
            <p:cNvSpPr txBox="1">
              <a:spLocks noChangeArrowheads="1"/>
            </p:cNvSpPr>
            <p:nvPr/>
          </p:nvSpPr>
          <p:spPr bwMode="auto">
            <a:xfrm>
              <a:off x="2208" y="2520"/>
              <a:ext cx="116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7E007E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Economy</a:t>
              </a:r>
            </a:p>
          </p:txBody>
        </p:sp>
      </p:grpSp>
      <p:sp>
        <p:nvSpPr>
          <p:cNvPr id="1807387" name="Rectangle 2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07388" name="Group 28"/>
          <p:cNvGrpSpPr>
            <a:grpSpLocks/>
          </p:cNvGrpSpPr>
          <p:nvPr/>
        </p:nvGrpSpPr>
        <p:grpSpPr bwMode="auto">
          <a:xfrm>
            <a:off x="838200" y="5718175"/>
            <a:ext cx="7467600" cy="682625"/>
            <a:chOff x="672" y="3554"/>
            <a:chExt cx="4704" cy="430"/>
          </a:xfrm>
        </p:grpSpPr>
        <p:sp>
          <p:nvSpPr>
            <p:cNvPr id="1807389" name="Text Box 29"/>
            <p:cNvSpPr txBox="1">
              <a:spLocks noChangeArrowheads="1"/>
            </p:cNvSpPr>
            <p:nvPr/>
          </p:nvSpPr>
          <p:spPr bwMode="auto">
            <a:xfrm>
              <a:off x="672" y="355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07390" name="Text Box 30"/>
            <p:cNvSpPr txBox="1">
              <a:spLocks noChangeArrowheads="1"/>
            </p:cNvSpPr>
            <p:nvPr/>
          </p:nvSpPr>
          <p:spPr bwMode="auto">
            <a:xfrm>
              <a:off x="912" y="3600"/>
              <a:ext cx="446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progress of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economic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history, feudalism was followed by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capitalism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which was accompanied by the age of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colonial expansion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807386" name="Text Box 26"/>
          <p:cNvSpPr txBox="1">
            <a:spLocks noChangeArrowheads="1"/>
          </p:cNvSpPr>
          <p:nvPr/>
        </p:nvSpPr>
        <p:spPr bwMode="auto">
          <a:xfrm>
            <a:off x="457200" y="2286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7.2.5 Monarchic Society and Imperialism</a:t>
            </a:r>
          </a:p>
        </p:txBody>
      </p:sp>
      <p:sp>
        <p:nvSpPr>
          <p:cNvPr id="1807423" name="Rectangle 63"/>
          <p:cNvSpPr>
            <a:spLocks noChangeArrowheads="1"/>
          </p:cNvSpPr>
          <p:nvPr/>
        </p:nvSpPr>
        <p:spPr bwMode="auto">
          <a:xfrm>
            <a:off x="5486400" y="2641600"/>
            <a:ext cx="2751138" cy="296863"/>
          </a:xfrm>
          <a:prstGeom prst="rect">
            <a:avLst/>
          </a:prstGeom>
          <a:solidFill>
            <a:srgbClr val="FFFFDD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7424" name="Rectangle 64"/>
          <p:cNvSpPr>
            <a:spLocks noChangeArrowheads="1"/>
          </p:cNvSpPr>
          <p:nvPr/>
        </p:nvSpPr>
        <p:spPr bwMode="auto">
          <a:xfrm>
            <a:off x="6400800" y="2917825"/>
            <a:ext cx="1828800" cy="206375"/>
          </a:xfrm>
          <a:prstGeom prst="rect">
            <a:avLst/>
          </a:prstGeom>
          <a:solidFill>
            <a:srgbClr val="FFFFDD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7426" name="Text Box 66"/>
          <p:cNvSpPr txBox="1">
            <a:spLocks noChangeArrowheads="1"/>
          </p:cNvSpPr>
          <p:nvPr/>
        </p:nvSpPr>
        <p:spPr bwMode="auto">
          <a:xfrm>
            <a:off x="6248400" y="2863850"/>
            <a:ext cx="20574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1600" b="0">
                <a:solidFill>
                  <a:srgbClr val="54002A"/>
                </a:solidFill>
                <a:effectLst/>
                <a:latin typeface="Arial Black" pitchFamily="34" charset="0"/>
              </a:rPr>
              <a:t>(17C ~ late 18C)</a:t>
            </a:r>
          </a:p>
        </p:txBody>
      </p:sp>
      <p:sp>
        <p:nvSpPr>
          <p:cNvPr id="1807427" name="Text Box 67"/>
          <p:cNvSpPr txBox="1">
            <a:spLocks noChangeArrowheads="1"/>
          </p:cNvSpPr>
          <p:nvPr/>
        </p:nvSpPr>
        <p:spPr bwMode="auto">
          <a:xfrm>
            <a:off x="5334000" y="2590800"/>
            <a:ext cx="297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Absolute monarchy</a:t>
            </a:r>
          </a:p>
        </p:txBody>
      </p:sp>
      <p:pic>
        <p:nvPicPr>
          <p:cNvPr id="1807428" name="Picture 68" descr="Caricature of C J Rhodes_Published December 10th 1892 by Edward Linley Sambourne_P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91163" y="762000"/>
            <a:ext cx="3644900" cy="4724400"/>
          </a:xfrm>
          <a:prstGeom prst="rect">
            <a:avLst/>
          </a:prstGeom>
          <a:noFill/>
        </p:spPr>
      </p:pic>
      <p:sp>
        <p:nvSpPr>
          <p:cNvPr id="1807397" name="Rectangle 37"/>
          <p:cNvSpPr>
            <a:spLocks noChangeArrowheads="1"/>
          </p:cNvSpPr>
          <p:nvPr/>
        </p:nvSpPr>
        <p:spPr bwMode="auto">
          <a:xfrm>
            <a:off x="6324600" y="4191000"/>
            <a:ext cx="1752600" cy="228600"/>
          </a:xfrm>
          <a:prstGeom prst="rect">
            <a:avLst/>
          </a:prstGeom>
          <a:solidFill>
            <a:srgbClr val="FFFFFF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7398" name="Rectangle 38"/>
          <p:cNvSpPr>
            <a:spLocks noChangeArrowheads="1"/>
          </p:cNvSpPr>
          <p:nvPr/>
        </p:nvSpPr>
        <p:spPr bwMode="auto">
          <a:xfrm>
            <a:off x="6324600" y="4419600"/>
            <a:ext cx="1828800" cy="228600"/>
          </a:xfrm>
          <a:prstGeom prst="rect">
            <a:avLst/>
          </a:prstGeom>
          <a:solidFill>
            <a:srgbClr val="FFFFFF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7400" name="Text Box 40"/>
          <p:cNvSpPr txBox="1">
            <a:spLocks noChangeArrowheads="1"/>
          </p:cNvSpPr>
          <p:nvPr/>
        </p:nvSpPr>
        <p:spPr bwMode="auto">
          <a:xfrm>
            <a:off x="5562600" y="4387850"/>
            <a:ext cx="2667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1600" b="0">
                <a:solidFill>
                  <a:srgbClr val="660066"/>
                </a:solidFill>
                <a:effectLst/>
                <a:latin typeface="Arial Black" pitchFamily="34" charset="0"/>
              </a:rPr>
              <a:t>(mid 19C ~ early 20C)</a:t>
            </a:r>
          </a:p>
        </p:txBody>
      </p:sp>
      <p:sp>
        <p:nvSpPr>
          <p:cNvPr id="1807399" name="Text Box 39"/>
          <p:cNvSpPr txBox="1">
            <a:spLocks noChangeArrowheads="1"/>
          </p:cNvSpPr>
          <p:nvPr/>
        </p:nvSpPr>
        <p:spPr bwMode="auto">
          <a:xfrm>
            <a:off x="5410200" y="4062413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solidFill>
                  <a:srgbClr val="660066"/>
                </a:solidFill>
                <a:effectLst/>
                <a:latin typeface="Arial Black" pitchFamily="34" charset="0"/>
              </a:rPr>
              <a:t>Colonial expansion</a:t>
            </a:r>
          </a:p>
        </p:txBody>
      </p:sp>
      <p:sp>
        <p:nvSpPr>
          <p:cNvPr id="1807430" name="Oval 70" descr="Emblem of the Papacy"/>
          <p:cNvSpPr>
            <a:spLocks noChangeArrowheads="1"/>
          </p:cNvSpPr>
          <p:nvPr/>
        </p:nvSpPr>
        <p:spPr bwMode="auto">
          <a:xfrm>
            <a:off x="762000" y="2209800"/>
            <a:ext cx="2286000" cy="1143000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b="-184000"/>
            </a:stretch>
          </a:blip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7432" name="Text Box 72"/>
          <p:cNvSpPr txBox="1">
            <a:spLocks noChangeArrowheads="1"/>
          </p:cNvSpPr>
          <p:nvPr/>
        </p:nvSpPr>
        <p:spPr bwMode="auto">
          <a:xfrm>
            <a:off x="800100" y="2443163"/>
            <a:ext cx="2209800" cy="6889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3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Monarchic</a:t>
            </a:r>
          </a:p>
          <a:p>
            <a:pPr>
              <a:lnSpc>
                <a:spcPct val="85000"/>
              </a:lnSpc>
            </a:pPr>
            <a:r>
              <a:rPr lang="en-US" sz="23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Christianity</a:t>
            </a:r>
          </a:p>
        </p:txBody>
      </p:sp>
      <p:pic>
        <p:nvPicPr>
          <p:cNvPr id="1807440" name="Picture 80" descr="Bank clipart copy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2288" y="3581400"/>
            <a:ext cx="1416050" cy="1752600"/>
          </a:xfrm>
          <a:prstGeom prst="rect">
            <a:avLst/>
          </a:prstGeom>
          <a:noFill/>
        </p:spPr>
      </p:pic>
      <p:pic>
        <p:nvPicPr>
          <p:cNvPr id="1807441" name="Picture 81" descr="Peasants plowing in front of a castle, French manuscript c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6200" y="3505200"/>
            <a:ext cx="1639888" cy="17526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07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807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07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807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80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07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07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0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0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0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07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07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0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0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0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0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0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80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807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807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7423" grpId="0" animBg="1"/>
      <p:bldP spid="1807424" grpId="0" animBg="1"/>
      <p:bldP spid="1807397" grpId="0" animBg="1"/>
      <p:bldP spid="1807398" grpId="0" animBg="1"/>
      <p:bldP spid="1807400" grpId="0"/>
      <p:bldP spid="1807399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9423" name="Picture 15" descr="Vot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7369" r="-10680" b="-85263"/>
          <a:stretch>
            <a:fillRect/>
          </a:stretch>
        </p:blipFill>
        <p:spPr bwMode="auto">
          <a:xfrm>
            <a:off x="457200" y="0"/>
            <a:ext cx="43434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sp>
        <p:nvSpPr>
          <p:cNvPr id="1809415" name="Text Box 7"/>
          <p:cNvSpPr txBox="1">
            <a:spLocks noChangeArrowheads="1"/>
          </p:cNvSpPr>
          <p:nvPr/>
        </p:nvSpPr>
        <p:spPr bwMode="auto">
          <a:xfrm>
            <a:off x="457200" y="228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7.2.6 Democracy and Socialism</a:t>
            </a:r>
          </a:p>
        </p:txBody>
      </p:sp>
      <p:sp>
        <p:nvSpPr>
          <p:cNvPr id="1809411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09412" name="Group 4"/>
          <p:cNvGrpSpPr>
            <a:grpSpLocks/>
          </p:cNvGrpSpPr>
          <p:nvPr/>
        </p:nvGrpSpPr>
        <p:grpSpPr bwMode="auto">
          <a:xfrm>
            <a:off x="914400" y="5611813"/>
            <a:ext cx="7162800" cy="941387"/>
            <a:chOff x="432" y="3504"/>
            <a:chExt cx="4512" cy="593"/>
          </a:xfrm>
        </p:grpSpPr>
        <p:sp>
          <p:nvSpPr>
            <p:cNvPr id="1809413" name="Text Box 5"/>
            <p:cNvSpPr txBox="1">
              <a:spLocks noChangeArrowheads="1"/>
            </p:cNvSpPr>
            <p:nvPr/>
          </p:nvSpPr>
          <p:spPr bwMode="auto">
            <a:xfrm>
              <a:off x="432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09414" name="Text Box 6"/>
            <p:cNvSpPr txBox="1">
              <a:spLocks noChangeArrowheads="1"/>
            </p:cNvSpPr>
            <p:nvPr/>
          </p:nvSpPr>
          <p:spPr bwMode="auto">
            <a:xfrm>
              <a:off x="624" y="3550"/>
              <a:ext cx="432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God began a process that would eventually tear down monarchic societies and raise up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democracies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in their place in order to rebuild a sovereign nation fit to receive the Messiah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340).</a:t>
              </a:r>
            </a:p>
          </p:txBody>
        </p:sp>
      </p:grpSp>
      <p:pic>
        <p:nvPicPr>
          <p:cNvPr id="1809422" name="Picture 14" descr="7070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49363"/>
            <a:ext cx="4267200" cy="3627437"/>
          </a:xfrm>
          <a:prstGeom prst="rect">
            <a:avLst/>
          </a:prstGeom>
          <a:noFill/>
        </p:spPr>
      </p:pic>
      <p:pic>
        <p:nvPicPr>
          <p:cNvPr id="1809410" name="Picture 2" descr="70929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1066800"/>
            <a:ext cx="7315200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0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0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0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09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0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809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9415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1495" name="Picture 39" descr="Vot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7369" r="-10680" b="-85263"/>
          <a:stretch>
            <a:fillRect/>
          </a:stretch>
        </p:blipFill>
        <p:spPr bwMode="auto">
          <a:xfrm>
            <a:off x="457200" y="0"/>
            <a:ext cx="43434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pic>
        <p:nvPicPr>
          <p:cNvPr id="1811496" name="Picture 40" descr="7070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49363"/>
            <a:ext cx="4267200" cy="3627437"/>
          </a:xfrm>
          <a:prstGeom prst="rect">
            <a:avLst/>
          </a:prstGeom>
          <a:noFill/>
        </p:spPr>
      </p:pic>
      <p:pic>
        <p:nvPicPr>
          <p:cNvPr id="1811488" name="Picture 32" descr="George Whitefield"/>
          <p:cNvPicPr>
            <a:picLocks noChangeAspect="1" noChangeArrowheads="1"/>
          </p:cNvPicPr>
          <p:nvPr/>
        </p:nvPicPr>
        <p:blipFill>
          <a:blip r:embed="rId5" cstate="print"/>
          <a:srcRect t="4762"/>
          <a:stretch>
            <a:fillRect/>
          </a:stretch>
        </p:blipFill>
        <p:spPr bwMode="auto">
          <a:xfrm>
            <a:off x="838200" y="2667000"/>
            <a:ext cx="2636838" cy="3048000"/>
          </a:xfrm>
          <a:prstGeom prst="rect">
            <a:avLst/>
          </a:prstGeom>
          <a:noFill/>
        </p:spPr>
      </p:pic>
      <p:sp>
        <p:nvSpPr>
          <p:cNvPr id="1811467" name="Text Box 11"/>
          <p:cNvSpPr txBox="1">
            <a:spLocks noChangeArrowheads="1"/>
          </p:cNvSpPr>
          <p:nvPr/>
        </p:nvSpPr>
        <p:spPr bwMode="auto">
          <a:xfrm>
            <a:off x="5791200" y="1671638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(1517 ~ )</a:t>
            </a:r>
          </a:p>
        </p:txBody>
      </p:sp>
      <p:pic>
        <p:nvPicPr>
          <p:cNvPr id="1811493" name="Picture 37" descr="Luther burns papal bull of excommunication"/>
          <p:cNvPicPr>
            <a:picLocks noChangeAspect="1" noChangeArrowheads="1"/>
          </p:cNvPicPr>
          <p:nvPr/>
        </p:nvPicPr>
        <p:blipFill>
          <a:blip r:embed="rId6" cstate="print"/>
          <a:srcRect t="339" b="5760"/>
          <a:stretch>
            <a:fillRect/>
          </a:stretch>
        </p:blipFill>
        <p:spPr bwMode="auto">
          <a:xfrm>
            <a:off x="3505200" y="2662238"/>
            <a:ext cx="4953000" cy="28241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/>
              </a:gs>
              <a:gs pos="100000">
                <a:schemeClr val="bg1"/>
              </a:gs>
            </a:gsLst>
            <a:lin ang="5400000" scaled="1"/>
          </a:gradFill>
        </p:spPr>
      </p:pic>
      <p:sp>
        <p:nvSpPr>
          <p:cNvPr id="1811459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11460" name="Group 4"/>
          <p:cNvGrpSpPr>
            <a:grpSpLocks/>
          </p:cNvGrpSpPr>
          <p:nvPr/>
        </p:nvGrpSpPr>
        <p:grpSpPr bwMode="auto">
          <a:xfrm>
            <a:off x="990600" y="5641975"/>
            <a:ext cx="7162800" cy="890588"/>
            <a:chOff x="576" y="3554"/>
            <a:chExt cx="4512" cy="561"/>
          </a:xfrm>
        </p:grpSpPr>
        <p:sp>
          <p:nvSpPr>
            <p:cNvPr id="1811461" name="Text Box 5"/>
            <p:cNvSpPr txBox="1">
              <a:spLocks noChangeArrowheads="1"/>
            </p:cNvSpPr>
            <p:nvPr/>
          </p:nvSpPr>
          <p:spPr bwMode="auto">
            <a:xfrm>
              <a:off x="576" y="355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11462" name="Text Box 6"/>
            <p:cNvSpPr txBox="1">
              <a:spLocks noChangeArrowheads="1"/>
            </p:cNvSpPr>
            <p:nvPr/>
          </p:nvSpPr>
          <p:spPr bwMode="auto">
            <a:xfrm>
              <a:off x="768" y="3600"/>
              <a:ext cx="4320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progress of history in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religious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sphere moved to the stage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democratic Christianity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after the Protestant Reformation of 1517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341).</a:t>
              </a:r>
            </a:p>
          </p:txBody>
        </p:sp>
      </p:grpSp>
      <p:grpSp>
        <p:nvGrpSpPr>
          <p:cNvPr id="1811468" name="Group 12"/>
          <p:cNvGrpSpPr>
            <a:grpSpLocks/>
          </p:cNvGrpSpPr>
          <p:nvPr/>
        </p:nvGrpSpPr>
        <p:grpSpPr bwMode="auto">
          <a:xfrm>
            <a:off x="3657600" y="1154113"/>
            <a:ext cx="1981200" cy="522287"/>
            <a:chOff x="2304" y="727"/>
            <a:chExt cx="1248" cy="329"/>
          </a:xfrm>
        </p:grpSpPr>
        <p:sp>
          <p:nvSpPr>
            <p:cNvPr id="1811469" name="AutoShape 13"/>
            <p:cNvSpPr>
              <a:spLocks noChangeArrowheads="1"/>
            </p:cNvSpPr>
            <p:nvPr/>
          </p:nvSpPr>
          <p:spPr bwMode="auto">
            <a:xfrm>
              <a:off x="2304" y="727"/>
              <a:ext cx="1248" cy="3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F6FFF"/>
                </a:gs>
                <a:gs pos="50000">
                  <a:schemeClr val="bg1"/>
                </a:gs>
                <a:gs pos="100000">
                  <a:srgbClr val="6F6FFF"/>
                </a:gs>
              </a:gsLst>
              <a:lin ang="5400000" scaled="1"/>
            </a:grad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811470" name="Text Box 14"/>
            <p:cNvSpPr txBox="1">
              <a:spLocks noChangeArrowheads="1"/>
            </p:cNvSpPr>
            <p:nvPr/>
          </p:nvSpPr>
          <p:spPr bwMode="auto">
            <a:xfrm>
              <a:off x="2346" y="743"/>
              <a:ext cx="116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0000A4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Religion</a:t>
              </a:r>
            </a:p>
          </p:txBody>
        </p:sp>
      </p:grpSp>
      <p:sp>
        <p:nvSpPr>
          <p:cNvPr id="1811474" name="Text Box 18"/>
          <p:cNvSpPr txBox="1">
            <a:spLocks noChangeArrowheads="1"/>
          </p:cNvSpPr>
          <p:nvPr/>
        </p:nvSpPr>
        <p:spPr bwMode="auto">
          <a:xfrm>
            <a:off x="457200" y="228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7.2.6 Democracy and Socialism</a:t>
            </a:r>
          </a:p>
        </p:txBody>
      </p:sp>
      <p:sp>
        <p:nvSpPr>
          <p:cNvPr id="1811466" name="Text Box 10"/>
          <p:cNvSpPr txBox="1">
            <a:spLocks noChangeArrowheads="1"/>
          </p:cNvSpPr>
          <p:nvPr/>
        </p:nvSpPr>
        <p:spPr bwMode="auto">
          <a:xfrm>
            <a:off x="5791200" y="1138238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Democratic</a:t>
            </a:r>
          </a:p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Christianity</a:t>
            </a:r>
          </a:p>
        </p:txBody>
      </p:sp>
      <p:grpSp>
        <p:nvGrpSpPr>
          <p:cNvPr id="1811480" name="Group 24"/>
          <p:cNvGrpSpPr>
            <a:grpSpLocks/>
          </p:cNvGrpSpPr>
          <p:nvPr/>
        </p:nvGrpSpPr>
        <p:grpSpPr bwMode="auto">
          <a:xfrm>
            <a:off x="2019300" y="1143000"/>
            <a:ext cx="228600" cy="1143000"/>
            <a:chOff x="768" y="1776"/>
            <a:chExt cx="144" cy="720"/>
          </a:xfrm>
        </p:grpSpPr>
        <p:sp>
          <p:nvSpPr>
            <p:cNvPr id="1811481" name="Rectangle 25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1482" name="AutoShape 26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11483" name="Group 27"/>
          <p:cNvGrpSpPr>
            <a:grpSpLocks/>
          </p:cNvGrpSpPr>
          <p:nvPr/>
        </p:nvGrpSpPr>
        <p:grpSpPr bwMode="auto">
          <a:xfrm>
            <a:off x="990600" y="2286000"/>
            <a:ext cx="2286000" cy="1143000"/>
            <a:chOff x="288" y="1344"/>
            <a:chExt cx="1440" cy="720"/>
          </a:xfrm>
        </p:grpSpPr>
        <p:sp>
          <p:nvSpPr>
            <p:cNvPr id="1811484" name="Oval 28"/>
            <p:cNvSpPr>
              <a:spLocks noChangeArrowheads="1"/>
            </p:cNvSpPr>
            <p:nvPr/>
          </p:nvSpPr>
          <p:spPr bwMode="auto">
            <a:xfrm rot="5400000">
              <a:off x="648" y="984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1485" name="Text Box 29"/>
            <p:cNvSpPr txBox="1">
              <a:spLocks noChangeArrowheads="1"/>
            </p:cNvSpPr>
            <p:nvPr/>
          </p:nvSpPr>
          <p:spPr bwMode="auto">
            <a:xfrm>
              <a:off x="312" y="1498"/>
              <a:ext cx="1392" cy="4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Democratic</a:t>
              </a:r>
            </a:p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Christianity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1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811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11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11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11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11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11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1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1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1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1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1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1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1467" grpId="0"/>
      <p:bldP spid="1811466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3517" name="Group 13"/>
          <p:cNvGrpSpPr>
            <a:grpSpLocks/>
          </p:cNvGrpSpPr>
          <p:nvPr/>
        </p:nvGrpSpPr>
        <p:grpSpPr bwMode="auto">
          <a:xfrm>
            <a:off x="3657600" y="1154113"/>
            <a:ext cx="1981200" cy="522287"/>
            <a:chOff x="2304" y="727"/>
            <a:chExt cx="1248" cy="329"/>
          </a:xfrm>
        </p:grpSpPr>
        <p:sp>
          <p:nvSpPr>
            <p:cNvPr id="1813518" name="AutoShape 14"/>
            <p:cNvSpPr>
              <a:spLocks noChangeArrowheads="1"/>
            </p:cNvSpPr>
            <p:nvPr/>
          </p:nvSpPr>
          <p:spPr bwMode="auto">
            <a:xfrm>
              <a:off x="2304" y="727"/>
              <a:ext cx="1248" cy="3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F6FFF"/>
                </a:gs>
                <a:gs pos="50000">
                  <a:schemeClr val="bg1"/>
                </a:gs>
                <a:gs pos="100000">
                  <a:srgbClr val="6F6FFF"/>
                </a:gs>
              </a:gsLst>
              <a:lin ang="5400000" scaled="1"/>
            </a:grad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813519" name="Text Box 15"/>
            <p:cNvSpPr txBox="1">
              <a:spLocks noChangeArrowheads="1"/>
            </p:cNvSpPr>
            <p:nvPr/>
          </p:nvSpPr>
          <p:spPr bwMode="auto">
            <a:xfrm>
              <a:off x="2346" y="743"/>
              <a:ext cx="116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0000A4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Religion</a:t>
              </a:r>
            </a:p>
          </p:txBody>
        </p:sp>
      </p:grpSp>
      <p:grpSp>
        <p:nvGrpSpPr>
          <p:cNvPr id="1813520" name="Group 16"/>
          <p:cNvGrpSpPr>
            <a:grpSpLocks/>
          </p:cNvGrpSpPr>
          <p:nvPr/>
        </p:nvGrpSpPr>
        <p:grpSpPr bwMode="auto">
          <a:xfrm>
            <a:off x="3657600" y="2590800"/>
            <a:ext cx="1981200" cy="533400"/>
            <a:chOff x="2304" y="1632"/>
            <a:chExt cx="1248" cy="336"/>
          </a:xfrm>
        </p:grpSpPr>
        <p:sp>
          <p:nvSpPr>
            <p:cNvPr id="1813521" name="AutoShape 17"/>
            <p:cNvSpPr>
              <a:spLocks noChangeArrowheads="1"/>
            </p:cNvSpPr>
            <p:nvPr/>
          </p:nvSpPr>
          <p:spPr bwMode="auto">
            <a:xfrm>
              <a:off x="2304" y="1632"/>
              <a:ext cx="1248" cy="3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54002A"/>
                </a:gs>
                <a:gs pos="50000">
                  <a:schemeClr val="bg1"/>
                </a:gs>
                <a:gs pos="100000">
                  <a:srgbClr val="54002A"/>
                </a:gs>
              </a:gsLst>
              <a:lin ang="5400000" scaled="1"/>
            </a:gradFill>
            <a:ln w="12700" algn="ctr">
              <a:solidFill>
                <a:srgbClr val="54002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813522" name="Text Box 18"/>
            <p:cNvSpPr txBox="1">
              <a:spLocks noChangeArrowheads="1"/>
            </p:cNvSpPr>
            <p:nvPr/>
          </p:nvSpPr>
          <p:spPr bwMode="auto">
            <a:xfrm>
              <a:off x="2346" y="1651"/>
              <a:ext cx="116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54002A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Politics</a:t>
              </a:r>
            </a:p>
          </p:txBody>
        </p:sp>
      </p:grpSp>
      <p:grpSp>
        <p:nvGrpSpPr>
          <p:cNvPr id="1813510" name="Group 6"/>
          <p:cNvGrpSpPr>
            <a:grpSpLocks/>
          </p:cNvGrpSpPr>
          <p:nvPr/>
        </p:nvGrpSpPr>
        <p:grpSpPr bwMode="auto">
          <a:xfrm>
            <a:off x="2019300" y="1143000"/>
            <a:ext cx="228600" cy="1143000"/>
            <a:chOff x="768" y="1776"/>
            <a:chExt cx="144" cy="720"/>
          </a:xfrm>
        </p:grpSpPr>
        <p:sp>
          <p:nvSpPr>
            <p:cNvPr id="1813511" name="Rectangle 7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3512" name="AutoShape 8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13515" name="Text Box 11"/>
          <p:cNvSpPr txBox="1">
            <a:spLocks noChangeArrowheads="1"/>
          </p:cNvSpPr>
          <p:nvPr/>
        </p:nvSpPr>
        <p:spPr bwMode="auto">
          <a:xfrm>
            <a:off x="5791200" y="2586038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Democratic</a:t>
            </a:r>
          </a:p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movements</a:t>
            </a:r>
          </a:p>
        </p:txBody>
      </p:sp>
      <p:sp>
        <p:nvSpPr>
          <p:cNvPr id="1813516" name="Text Box 12"/>
          <p:cNvSpPr txBox="1">
            <a:spLocks noChangeArrowheads="1"/>
          </p:cNvSpPr>
          <p:nvPr/>
        </p:nvSpPr>
        <p:spPr bwMode="auto">
          <a:xfrm>
            <a:off x="5791200" y="3119438"/>
            <a:ext cx="1905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(late 18C ~ )</a:t>
            </a:r>
          </a:p>
        </p:txBody>
      </p:sp>
      <p:sp>
        <p:nvSpPr>
          <p:cNvPr id="1813513" name="Text Box 9"/>
          <p:cNvSpPr txBox="1">
            <a:spLocks noChangeArrowheads="1"/>
          </p:cNvSpPr>
          <p:nvPr/>
        </p:nvSpPr>
        <p:spPr bwMode="auto">
          <a:xfrm>
            <a:off x="5791200" y="1138238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Democratic</a:t>
            </a:r>
          </a:p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Christianity</a:t>
            </a:r>
          </a:p>
        </p:txBody>
      </p:sp>
      <p:sp>
        <p:nvSpPr>
          <p:cNvPr id="1813514" name="Text Box 10"/>
          <p:cNvSpPr txBox="1">
            <a:spLocks noChangeArrowheads="1"/>
          </p:cNvSpPr>
          <p:nvPr/>
        </p:nvSpPr>
        <p:spPr bwMode="auto">
          <a:xfrm>
            <a:off x="5791200" y="1671638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(1517 ~ )</a:t>
            </a:r>
          </a:p>
        </p:txBody>
      </p:sp>
      <p:pic>
        <p:nvPicPr>
          <p:cNvPr id="1813562" name="Picture 58" descr="Luther burns papal bull of excommunication"/>
          <p:cNvPicPr>
            <a:picLocks noChangeAspect="1" noChangeArrowheads="1"/>
          </p:cNvPicPr>
          <p:nvPr/>
        </p:nvPicPr>
        <p:blipFill>
          <a:blip r:embed="rId3" cstate="print"/>
          <a:srcRect t="339" b="5760"/>
          <a:stretch>
            <a:fillRect/>
          </a:stretch>
        </p:blipFill>
        <p:spPr bwMode="auto">
          <a:xfrm>
            <a:off x="3505200" y="2662238"/>
            <a:ext cx="4953000" cy="28241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/>
              </a:gs>
              <a:gs pos="100000">
                <a:schemeClr val="bg1"/>
              </a:gs>
            </a:gsLst>
            <a:lin ang="5400000" scaled="1"/>
          </a:gradFill>
        </p:spPr>
      </p:pic>
      <p:pic>
        <p:nvPicPr>
          <p:cNvPr id="1813563" name="Picture 59" descr="George Whitefield"/>
          <p:cNvPicPr>
            <a:picLocks noChangeAspect="1" noChangeArrowheads="1"/>
          </p:cNvPicPr>
          <p:nvPr/>
        </p:nvPicPr>
        <p:blipFill>
          <a:blip r:embed="rId4" cstate="print"/>
          <a:srcRect t="4762"/>
          <a:stretch>
            <a:fillRect/>
          </a:stretch>
        </p:blipFill>
        <p:spPr bwMode="auto">
          <a:xfrm>
            <a:off x="838200" y="2667000"/>
            <a:ext cx="2636838" cy="3048000"/>
          </a:xfrm>
          <a:prstGeom prst="rect">
            <a:avLst/>
          </a:prstGeom>
          <a:noFill/>
        </p:spPr>
      </p:pic>
      <p:grpSp>
        <p:nvGrpSpPr>
          <p:cNvPr id="1813523" name="Group 19"/>
          <p:cNvGrpSpPr>
            <a:grpSpLocks/>
          </p:cNvGrpSpPr>
          <p:nvPr/>
        </p:nvGrpSpPr>
        <p:grpSpPr bwMode="auto">
          <a:xfrm>
            <a:off x="990600" y="2286000"/>
            <a:ext cx="2286000" cy="1143000"/>
            <a:chOff x="288" y="1344"/>
            <a:chExt cx="1440" cy="720"/>
          </a:xfrm>
        </p:grpSpPr>
        <p:sp>
          <p:nvSpPr>
            <p:cNvPr id="1813524" name="Oval 20"/>
            <p:cNvSpPr>
              <a:spLocks noChangeArrowheads="1"/>
            </p:cNvSpPr>
            <p:nvPr/>
          </p:nvSpPr>
          <p:spPr bwMode="auto">
            <a:xfrm rot="5400000">
              <a:off x="648" y="984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3525" name="Text Box 21"/>
            <p:cNvSpPr txBox="1">
              <a:spLocks noChangeArrowheads="1"/>
            </p:cNvSpPr>
            <p:nvPr/>
          </p:nvSpPr>
          <p:spPr bwMode="auto">
            <a:xfrm>
              <a:off x="312" y="1498"/>
              <a:ext cx="1392" cy="4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Democratic</a:t>
              </a:r>
            </a:p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Christianity</a:t>
              </a:r>
            </a:p>
          </p:txBody>
        </p:sp>
      </p:grpSp>
      <p:grpSp>
        <p:nvGrpSpPr>
          <p:cNvPr id="1813556" name="Group 5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813551" name="Picture 47" descr="Freedom House world map 2007 - File from Wikimedia Commons_green-free_orange-partially free_red-not free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14392" b="-47527"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50000">
                  <a:srgbClr val="FFFFCC"/>
                </a:gs>
                <a:gs pos="100000">
                  <a:schemeClr val="bg1"/>
                </a:gs>
              </a:gsLst>
              <a:lin ang="5400000" scaled="1"/>
            </a:gradFill>
          </p:spPr>
        </p:pic>
        <p:sp>
          <p:nvSpPr>
            <p:cNvPr id="1813553" name="Text Box 49"/>
            <p:cNvSpPr txBox="1">
              <a:spLocks noChangeArrowheads="1"/>
            </p:cNvSpPr>
            <p:nvPr/>
          </p:nvSpPr>
          <p:spPr bwMode="auto">
            <a:xfrm>
              <a:off x="144" y="2337"/>
              <a:ext cx="1056" cy="97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Freedom House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world map 2007-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File from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Wikimedia Commons: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rgbClr val="006600"/>
                  </a:solidFill>
                  <a:effectLst/>
                  <a:latin typeface="Fette Engschrift" pitchFamily="2" charset="0"/>
                </a:rPr>
                <a:t>Green</a:t>
              </a: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 - free </a:t>
              </a:r>
              <a:endParaRPr lang="en-US" sz="1600" b="0" u="sng">
                <a:solidFill>
                  <a:schemeClr val="tx1"/>
                </a:solidFill>
                <a:effectLst/>
                <a:latin typeface="Fette Engschrift" pitchFamily="2" charset="0"/>
              </a:endParaRP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rgbClr val="FF9900"/>
                  </a:solidFill>
                  <a:effectLst/>
                  <a:latin typeface="Fette Engschrift" pitchFamily="2" charset="0"/>
                </a:rPr>
                <a:t>Orange</a:t>
              </a: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 - partially free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rgbClr val="FF3300"/>
                  </a:solidFill>
                  <a:effectLst/>
                  <a:latin typeface="Fette Engschrift" pitchFamily="2" charset="0"/>
                </a:rPr>
                <a:t>Red</a:t>
              </a: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 - not free</a:t>
              </a:r>
              <a:endParaRPr lang="en-US" sz="16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Fette Engschrift" pitchFamily="2" charset="0"/>
              </a:endParaRPr>
            </a:p>
          </p:txBody>
        </p:sp>
      </p:grpSp>
      <p:pic>
        <p:nvPicPr>
          <p:cNvPr id="1813547" name="Picture 43" descr="70865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334000" y="3276600"/>
            <a:ext cx="1274763" cy="1981200"/>
          </a:xfrm>
          <a:prstGeom prst="rect">
            <a:avLst/>
          </a:prstGeom>
          <a:noFill/>
        </p:spPr>
      </p:pic>
      <p:pic>
        <p:nvPicPr>
          <p:cNvPr id="1813548" name="Picture 44" descr="70709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514600" y="3898900"/>
            <a:ext cx="1600200" cy="1358900"/>
          </a:xfrm>
          <a:prstGeom prst="rect">
            <a:avLst/>
          </a:prstGeom>
          <a:noFill/>
        </p:spPr>
      </p:pic>
      <p:sp>
        <p:nvSpPr>
          <p:cNvPr id="1813526" name="Text Box 22"/>
          <p:cNvSpPr txBox="1">
            <a:spLocks noChangeArrowheads="1"/>
          </p:cNvSpPr>
          <p:nvPr/>
        </p:nvSpPr>
        <p:spPr bwMode="auto">
          <a:xfrm>
            <a:off x="457200" y="228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7.2.6 Democracy and Socialism</a:t>
            </a:r>
          </a:p>
        </p:txBody>
      </p:sp>
      <p:pic>
        <p:nvPicPr>
          <p:cNvPr id="1813550" name="Picture 46" descr="Vote 1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800" r="-972" b="-6648"/>
          <a:stretch>
            <a:fillRect/>
          </a:stretch>
        </p:blipFill>
        <p:spPr bwMode="auto">
          <a:xfrm>
            <a:off x="2057400" y="1390650"/>
            <a:ext cx="1295400" cy="971550"/>
          </a:xfrm>
          <a:prstGeom prst="rect">
            <a:avLst/>
          </a:prstGeom>
          <a:noFill/>
        </p:spPr>
      </p:pic>
      <p:sp>
        <p:nvSpPr>
          <p:cNvPr id="181350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13507" name="Group 3"/>
          <p:cNvGrpSpPr>
            <a:grpSpLocks/>
          </p:cNvGrpSpPr>
          <p:nvPr/>
        </p:nvGrpSpPr>
        <p:grpSpPr bwMode="auto">
          <a:xfrm>
            <a:off x="914400" y="5611813"/>
            <a:ext cx="7239000" cy="950912"/>
            <a:chOff x="576" y="3535"/>
            <a:chExt cx="4560" cy="599"/>
          </a:xfrm>
        </p:grpSpPr>
        <p:sp>
          <p:nvSpPr>
            <p:cNvPr id="1813508" name="Text Box 4"/>
            <p:cNvSpPr txBox="1">
              <a:spLocks noChangeArrowheads="1"/>
            </p:cNvSpPr>
            <p:nvPr/>
          </p:nvSpPr>
          <p:spPr bwMode="auto">
            <a:xfrm>
              <a:off x="576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13509" name="Text Box 5"/>
            <p:cNvSpPr txBox="1">
              <a:spLocks noChangeArrowheads="1"/>
            </p:cNvSpPr>
            <p:nvPr/>
          </p:nvSpPr>
          <p:spPr bwMode="auto">
            <a:xfrm>
              <a:off x="768" y="3581"/>
              <a:ext cx="4368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political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sphere,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democratic movements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which rose in the late eighteenth century gave rise to revolutions in England, America and France,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giving birth 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to today’s democratic societies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340-1).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1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813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13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13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13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13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13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13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1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1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1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81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1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3515" grpId="0"/>
      <p:bldP spid="1813516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5852" name="Group 12"/>
          <p:cNvGrpSpPr>
            <a:grpSpLocks/>
          </p:cNvGrpSpPr>
          <p:nvPr/>
        </p:nvGrpSpPr>
        <p:grpSpPr bwMode="auto">
          <a:xfrm>
            <a:off x="3200400" y="1373188"/>
            <a:ext cx="609600" cy="2981325"/>
            <a:chOff x="1680" y="810"/>
            <a:chExt cx="384" cy="1878"/>
          </a:xfrm>
        </p:grpSpPr>
        <p:sp>
          <p:nvSpPr>
            <p:cNvPr id="1955853" name="WordArt 13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824" y="810"/>
              <a:ext cx="240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955854" name="WordArt 14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824" y="2640"/>
              <a:ext cx="240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955855" name="WordArt 15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872" y="1723"/>
              <a:ext cx="192" cy="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955856" name="WordArt 16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1680" y="1721"/>
              <a:ext cx="192" cy="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955857" name="WordArt 17"/>
            <p:cNvSpPr>
              <a:spLocks noChangeArrowheads="1" noChangeShapeType="1" noTextEdit="1"/>
            </p:cNvSpPr>
            <p:nvPr/>
          </p:nvSpPr>
          <p:spPr bwMode="auto">
            <a:xfrm rot="16200000" flipH="1">
              <a:off x="912" y="1728"/>
              <a:ext cx="1872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bg2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1955858" name="Group 18"/>
          <p:cNvGrpSpPr>
            <a:grpSpLocks/>
          </p:cNvGrpSpPr>
          <p:nvPr/>
        </p:nvGrpSpPr>
        <p:grpSpPr bwMode="auto">
          <a:xfrm>
            <a:off x="3657600" y="4038600"/>
            <a:ext cx="1981200" cy="533400"/>
            <a:chOff x="2304" y="2544"/>
            <a:chExt cx="1248" cy="336"/>
          </a:xfrm>
        </p:grpSpPr>
        <p:sp>
          <p:nvSpPr>
            <p:cNvPr id="1955859" name="AutoShape 19"/>
            <p:cNvSpPr>
              <a:spLocks noChangeArrowheads="1"/>
            </p:cNvSpPr>
            <p:nvPr/>
          </p:nvSpPr>
          <p:spPr bwMode="auto">
            <a:xfrm>
              <a:off x="2304" y="2544"/>
              <a:ext cx="1248" cy="3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0099"/>
                </a:gs>
                <a:gs pos="50000">
                  <a:schemeClr val="bg1"/>
                </a:gs>
                <a:gs pos="100000">
                  <a:srgbClr val="990099"/>
                </a:gs>
              </a:gsLst>
              <a:lin ang="5400000" scaled="1"/>
            </a:gradFill>
            <a:ln w="12700" algn="ctr">
              <a:solidFill>
                <a:srgbClr val="99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955860" name="Text Box 20"/>
            <p:cNvSpPr txBox="1">
              <a:spLocks noChangeArrowheads="1"/>
            </p:cNvSpPr>
            <p:nvPr/>
          </p:nvSpPr>
          <p:spPr bwMode="auto">
            <a:xfrm>
              <a:off x="2346" y="2563"/>
              <a:ext cx="116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7E007E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Economy</a:t>
              </a:r>
            </a:p>
          </p:txBody>
        </p:sp>
      </p:grpSp>
      <p:grpSp>
        <p:nvGrpSpPr>
          <p:cNvPr id="1955866" name="Group 26"/>
          <p:cNvGrpSpPr>
            <a:grpSpLocks/>
          </p:cNvGrpSpPr>
          <p:nvPr/>
        </p:nvGrpSpPr>
        <p:grpSpPr bwMode="auto">
          <a:xfrm>
            <a:off x="3657600" y="1154113"/>
            <a:ext cx="1981200" cy="522287"/>
            <a:chOff x="2304" y="727"/>
            <a:chExt cx="1248" cy="329"/>
          </a:xfrm>
        </p:grpSpPr>
        <p:sp>
          <p:nvSpPr>
            <p:cNvPr id="1955867" name="AutoShape 27"/>
            <p:cNvSpPr>
              <a:spLocks noChangeArrowheads="1"/>
            </p:cNvSpPr>
            <p:nvPr/>
          </p:nvSpPr>
          <p:spPr bwMode="auto">
            <a:xfrm>
              <a:off x="2304" y="727"/>
              <a:ext cx="1248" cy="3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F6FFF"/>
                </a:gs>
                <a:gs pos="50000">
                  <a:schemeClr val="bg1"/>
                </a:gs>
                <a:gs pos="100000">
                  <a:srgbClr val="6F6FFF"/>
                </a:gs>
              </a:gsLst>
              <a:lin ang="5400000" scaled="1"/>
            </a:gradFill>
            <a:ln w="12700" algn="ctr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955868" name="Text Box 28"/>
            <p:cNvSpPr txBox="1">
              <a:spLocks noChangeArrowheads="1"/>
            </p:cNvSpPr>
            <p:nvPr/>
          </p:nvSpPr>
          <p:spPr bwMode="auto">
            <a:xfrm>
              <a:off x="2346" y="743"/>
              <a:ext cx="116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0000A4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Religion</a:t>
              </a:r>
            </a:p>
          </p:txBody>
        </p:sp>
      </p:grpSp>
      <p:grpSp>
        <p:nvGrpSpPr>
          <p:cNvPr id="1955869" name="Group 29"/>
          <p:cNvGrpSpPr>
            <a:grpSpLocks/>
          </p:cNvGrpSpPr>
          <p:nvPr/>
        </p:nvGrpSpPr>
        <p:grpSpPr bwMode="auto">
          <a:xfrm>
            <a:off x="3657600" y="2590800"/>
            <a:ext cx="1981200" cy="533400"/>
            <a:chOff x="2304" y="1632"/>
            <a:chExt cx="1248" cy="336"/>
          </a:xfrm>
        </p:grpSpPr>
        <p:sp>
          <p:nvSpPr>
            <p:cNvPr id="1955870" name="AutoShape 30"/>
            <p:cNvSpPr>
              <a:spLocks noChangeArrowheads="1"/>
            </p:cNvSpPr>
            <p:nvPr/>
          </p:nvSpPr>
          <p:spPr bwMode="auto">
            <a:xfrm>
              <a:off x="2304" y="1632"/>
              <a:ext cx="1248" cy="3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54002A"/>
                </a:gs>
                <a:gs pos="50000">
                  <a:schemeClr val="bg1"/>
                </a:gs>
                <a:gs pos="100000">
                  <a:srgbClr val="54002A"/>
                </a:gs>
              </a:gsLst>
              <a:lin ang="5400000" scaled="1"/>
            </a:gradFill>
            <a:ln w="12700" algn="ctr">
              <a:solidFill>
                <a:srgbClr val="54002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endParaRPr lang="en-US">
                <a:effectLst/>
              </a:endParaRPr>
            </a:p>
          </p:txBody>
        </p:sp>
        <p:sp>
          <p:nvSpPr>
            <p:cNvPr id="1955871" name="Text Box 31"/>
            <p:cNvSpPr txBox="1">
              <a:spLocks noChangeArrowheads="1"/>
            </p:cNvSpPr>
            <p:nvPr/>
          </p:nvSpPr>
          <p:spPr bwMode="auto">
            <a:xfrm>
              <a:off x="2346" y="1651"/>
              <a:ext cx="116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500" b="0" dirty="0">
                  <a:solidFill>
                    <a:srgbClr val="54002A"/>
                  </a:solidFill>
                  <a:effectLst>
                    <a:outerShdw dist="12700" dir="2700000" algn="tl">
                      <a:srgbClr val="000000"/>
                    </a:outerShdw>
                  </a:effectLst>
                  <a:latin typeface="Arial Rounded MT Bold" pitchFamily="34" charset="0"/>
                </a:rPr>
                <a:t>Politics</a:t>
              </a:r>
            </a:p>
          </p:txBody>
        </p:sp>
      </p:grpSp>
      <p:grpSp>
        <p:nvGrpSpPr>
          <p:cNvPr id="1955842" name="Group 2"/>
          <p:cNvGrpSpPr>
            <a:grpSpLocks/>
          </p:cNvGrpSpPr>
          <p:nvPr/>
        </p:nvGrpSpPr>
        <p:grpSpPr bwMode="auto">
          <a:xfrm>
            <a:off x="2019300" y="3200400"/>
            <a:ext cx="228600" cy="1828800"/>
            <a:chOff x="1032" y="1968"/>
            <a:chExt cx="144" cy="1152"/>
          </a:xfrm>
        </p:grpSpPr>
        <p:sp>
          <p:nvSpPr>
            <p:cNvPr id="1955843" name="Rectangle 3"/>
            <p:cNvSpPr>
              <a:spLocks noChangeArrowheads="1"/>
            </p:cNvSpPr>
            <p:nvPr/>
          </p:nvSpPr>
          <p:spPr bwMode="auto">
            <a:xfrm>
              <a:off x="1080" y="1968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844" name="AutoShape 4"/>
            <p:cNvSpPr>
              <a:spLocks noChangeArrowheads="1"/>
            </p:cNvSpPr>
            <p:nvPr/>
          </p:nvSpPr>
          <p:spPr bwMode="auto">
            <a:xfrm>
              <a:off x="1032" y="2976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55845" name="Group 5"/>
          <p:cNvGrpSpPr>
            <a:grpSpLocks/>
          </p:cNvGrpSpPr>
          <p:nvPr/>
        </p:nvGrpSpPr>
        <p:grpSpPr bwMode="auto">
          <a:xfrm>
            <a:off x="2019300" y="1143000"/>
            <a:ext cx="228600" cy="1143000"/>
            <a:chOff x="768" y="1776"/>
            <a:chExt cx="144" cy="720"/>
          </a:xfrm>
        </p:grpSpPr>
        <p:sp>
          <p:nvSpPr>
            <p:cNvPr id="1955846" name="Rectangle 6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847" name="AutoShape 7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55848" name="Text Box 8"/>
          <p:cNvSpPr txBox="1">
            <a:spLocks noChangeArrowheads="1"/>
          </p:cNvSpPr>
          <p:nvPr/>
        </p:nvSpPr>
        <p:spPr bwMode="auto">
          <a:xfrm>
            <a:off x="5791200" y="1138238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Democratic</a:t>
            </a:r>
          </a:p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Christianity</a:t>
            </a:r>
          </a:p>
        </p:txBody>
      </p:sp>
      <p:sp>
        <p:nvSpPr>
          <p:cNvPr id="1955849" name="Text Box 9"/>
          <p:cNvSpPr txBox="1">
            <a:spLocks noChangeArrowheads="1"/>
          </p:cNvSpPr>
          <p:nvPr/>
        </p:nvSpPr>
        <p:spPr bwMode="auto">
          <a:xfrm>
            <a:off x="5791200" y="1671638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000" b="0">
                <a:solidFill>
                  <a:srgbClr val="0000A4"/>
                </a:solidFill>
                <a:effectLst/>
                <a:latin typeface="Arial Black" pitchFamily="34" charset="0"/>
              </a:rPr>
              <a:t>(1517 ~ )</a:t>
            </a:r>
          </a:p>
        </p:txBody>
      </p:sp>
      <p:sp>
        <p:nvSpPr>
          <p:cNvPr id="1955850" name="Text Box 10"/>
          <p:cNvSpPr txBox="1">
            <a:spLocks noChangeArrowheads="1"/>
          </p:cNvSpPr>
          <p:nvPr/>
        </p:nvSpPr>
        <p:spPr bwMode="auto">
          <a:xfrm>
            <a:off x="5791200" y="2586038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Democratic</a:t>
            </a:r>
          </a:p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movements</a:t>
            </a:r>
          </a:p>
        </p:txBody>
      </p:sp>
      <p:sp>
        <p:nvSpPr>
          <p:cNvPr id="1955851" name="Text Box 11"/>
          <p:cNvSpPr txBox="1">
            <a:spLocks noChangeArrowheads="1"/>
          </p:cNvSpPr>
          <p:nvPr/>
        </p:nvSpPr>
        <p:spPr bwMode="auto">
          <a:xfrm>
            <a:off x="5791200" y="3119438"/>
            <a:ext cx="19812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000" b="0">
                <a:solidFill>
                  <a:srgbClr val="54002A"/>
                </a:solidFill>
                <a:effectLst/>
                <a:latin typeface="Arial Black" pitchFamily="34" charset="0"/>
              </a:rPr>
              <a:t>(late 18C ~ )</a:t>
            </a:r>
          </a:p>
        </p:txBody>
      </p:sp>
      <p:sp>
        <p:nvSpPr>
          <p:cNvPr id="1955861" name="Text Box 21"/>
          <p:cNvSpPr txBox="1">
            <a:spLocks noChangeArrowheads="1"/>
          </p:cNvSpPr>
          <p:nvPr/>
        </p:nvSpPr>
        <p:spPr bwMode="auto">
          <a:xfrm>
            <a:off x="5791200" y="4033838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660066"/>
                </a:solidFill>
                <a:effectLst/>
                <a:latin typeface="Arial Black" pitchFamily="34" charset="0"/>
              </a:rPr>
              <a:t>Socialist</a:t>
            </a:r>
          </a:p>
          <a:p>
            <a:pPr algn="l">
              <a:lnSpc>
                <a:spcPct val="90000"/>
              </a:lnSpc>
            </a:pPr>
            <a:r>
              <a:rPr lang="en-US" sz="2000" b="0">
                <a:solidFill>
                  <a:srgbClr val="660066"/>
                </a:solidFill>
                <a:effectLst/>
                <a:latin typeface="Arial Black" pitchFamily="34" charset="0"/>
              </a:rPr>
              <a:t>ideals</a:t>
            </a:r>
          </a:p>
        </p:txBody>
      </p:sp>
      <p:sp>
        <p:nvSpPr>
          <p:cNvPr id="1955862" name="Text Box 22"/>
          <p:cNvSpPr txBox="1">
            <a:spLocks noChangeArrowheads="1"/>
          </p:cNvSpPr>
          <p:nvPr/>
        </p:nvSpPr>
        <p:spPr bwMode="auto">
          <a:xfrm>
            <a:off x="5791200" y="4567238"/>
            <a:ext cx="19812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000" b="0">
                <a:solidFill>
                  <a:srgbClr val="660066"/>
                </a:solidFill>
                <a:effectLst/>
                <a:latin typeface="Arial Black" pitchFamily="34" charset="0"/>
              </a:rPr>
              <a:t>(late 20C ~ )</a:t>
            </a:r>
          </a:p>
        </p:txBody>
      </p:sp>
      <p:grpSp>
        <p:nvGrpSpPr>
          <p:cNvPr id="1955863" name="Group 23"/>
          <p:cNvGrpSpPr>
            <a:grpSpLocks/>
          </p:cNvGrpSpPr>
          <p:nvPr/>
        </p:nvGrpSpPr>
        <p:grpSpPr bwMode="auto">
          <a:xfrm>
            <a:off x="990600" y="2286000"/>
            <a:ext cx="2286000" cy="1143000"/>
            <a:chOff x="288" y="1344"/>
            <a:chExt cx="1440" cy="720"/>
          </a:xfrm>
        </p:grpSpPr>
        <p:sp>
          <p:nvSpPr>
            <p:cNvPr id="1955864" name="Oval 24"/>
            <p:cNvSpPr>
              <a:spLocks noChangeArrowheads="1"/>
            </p:cNvSpPr>
            <p:nvPr/>
          </p:nvSpPr>
          <p:spPr bwMode="auto">
            <a:xfrm rot="5400000">
              <a:off x="648" y="984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865" name="Text Box 25"/>
            <p:cNvSpPr txBox="1">
              <a:spLocks noChangeArrowheads="1"/>
            </p:cNvSpPr>
            <p:nvPr/>
          </p:nvSpPr>
          <p:spPr bwMode="auto">
            <a:xfrm>
              <a:off x="312" y="1498"/>
              <a:ext cx="1392" cy="4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Democratic</a:t>
              </a:r>
            </a:p>
            <a:p>
              <a:pPr>
                <a:lnSpc>
                  <a:spcPct val="85000"/>
                </a:lnSpc>
              </a:pPr>
              <a:r>
                <a:rPr lang="en-US" sz="23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Christianity</a:t>
              </a:r>
            </a:p>
          </p:txBody>
        </p:sp>
      </p:grpSp>
      <p:grpSp>
        <p:nvGrpSpPr>
          <p:cNvPr id="1955872" name="Group 3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955873" name="Picture 33" descr="Freedom House world map 2007 - File from Wikimedia Commons_green-free_orange-partially free_red-not free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14392" b="-47527"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0000">
                  <a:srgbClr val="FFFFCC"/>
                </a:gs>
                <a:gs pos="100000">
                  <a:schemeClr val="bg1"/>
                </a:gs>
              </a:gsLst>
              <a:lin ang="5400000" scaled="1"/>
            </a:gradFill>
          </p:spPr>
        </p:pic>
        <p:sp>
          <p:nvSpPr>
            <p:cNvPr id="1955874" name="Text Box 34"/>
            <p:cNvSpPr txBox="1">
              <a:spLocks noChangeArrowheads="1"/>
            </p:cNvSpPr>
            <p:nvPr/>
          </p:nvSpPr>
          <p:spPr bwMode="auto">
            <a:xfrm>
              <a:off x="144" y="2337"/>
              <a:ext cx="1056" cy="97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Freedom House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world map 2007-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File from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Wikimedia Commons: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rgbClr val="006600"/>
                  </a:solidFill>
                  <a:effectLst/>
                  <a:latin typeface="Fette Engschrift" pitchFamily="2" charset="0"/>
                </a:rPr>
                <a:t>Green</a:t>
              </a: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 - free </a:t>
              </a:r>
              <a:endParaRPr lang="en-US" sz="1600" b="0" u="sng">
                <a:solidFill>
                  <a:schemeClr val="tx1"/>
                </a:solidFill>
                <a:effectLst/>
                <a:latin typeface="Fette Engschrift" pitchFamily="2" charset="0"/>
              </a:endParaRP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rgbClr val="FF9900"/>
                  </a:solidFill>
                  <a:effectLst/>
                  <a:latin typeface="Fette Engschrift" pitchFamily="2" charset="0"/>
                </a:rPr>
                <a:t>Orange</a:t>
              </a: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 - partially free</a:t>
              </a:r>
            </a:p>
            <a:p>
              <a:pPr algn="l">
                <a:lnSpc>
                  <a:spcPct val="85000"/>
                </a:lnSpc>
              </a:pPr>
              <a:r>
                <a:rPr lang="en-US" sz="1600" b="0">
                  <a:solidFill>
                    <a:srgbClr val="FF3300"/>
                  </a:solidFill>
                  <a:effectLst/>
                  <a:latin typeface="Fette Engschrift" pitchFamily="2" charset="0"/>
                </a:rPr>
                <a:t>Red</a:t>
              </a:r>
              <a:r>
                <a:rPr lang="en-US" sz="1600" b="0">
                  <a:solidFill>
                    <a:schemeClr val="tx1"/>
                  </a:solidFill>
                  <a:effectLst/>
                  <a:latin typeface="Fette Engschrift" pitchFamily="2" charset="0"/>
                </a:rPr>
                <a:t> - not free</a:t>
              </a:r>
              <a:endParaRPr lang="en-US" sz="16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Fette Engschrift" pitchFamily="2" charset="0"/>
              </a:endParaRPr>
            </a:p>
          </p:txBody>
        </p:sp>
      </p:grpSp>
      <p:pic>
        <p:nvPicPr>
          <p:cNvPr id="1955875" name="Picture 35" descr="70865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34000" y="3276600"/>
            <a:ext cx="1274763" cy="1981200"/>
          </a:xfrm>
          <a:prstGeom prst="rect">
            <a:avLst/>
          </a:prstGeom>
          <a:noFill/>
        </p:spPr>
      </p:pic>
      <p:pic>
        <p:nvPicPr>
          <p:cNvPr id="1955876" name="Picture 36" descr="70709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14600" y="3898900"/>
            <a:ext cx="1600200" cy="1358900"/>
          </a:xfrm>
          <a:prstGeom prst="rect">
            <a:avLst/>
          </a:prstGeom>
          <a:noFill/>
        </p:spPr>
      </p:pic>
      <p:pic>
        <p:nvPicPr>
          <p:cNvPr id="1955877" name="Picture 37" descr="Vote 1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800" r="-972" b="-6648"/>
          <a:stretch>
            <a:fillRect/>
          </a:stretch>
        </p:blipFill>
        <p:spPr bwMode="auto">
          <a:xfrm>
            <a:off x="2057400" y="1390650"/>
            <a:ext cx="1295400" cy="971550"/>
          </a:xfrm>
          <a:prstGeom prst="rect">
            <a:avLst/>
          </a:prstGeom>
          <a:noFill/>
        </p:spPr>
      </p:pic>
      <p:sp>
        <p:nvSpPr>
          <p:cNvPr id="1955878" name="Rectangle 3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55879" name="Group 39"/>
          <p:cNvGrpSpPr>
            <a:grpSpLocks/>
          </p:cNvGrpSpPr>
          <p:nvPr/>
        </p:nvGrpSpPr>
        <p:grpSpPr bwMode="auto">
          <a:xfrm>
            <a:off x="1219200" y="5611813"/>
            <a:ext cx="6781800" cy="941387"/>
            <a:chOff x="576" y="3535"/>
            <a:chExt cx="4272" cy="593"/>
          </a:xfrm>
        </p:grpSpPr>
        <p:sp>
          <p:nvSpPr>
            <p:cNvPr id="1955880" name="Text Box 40"/>
            <p:cNvSpPr txBox="1">
              <a:spLocks noChangeArrowheads="1"/>
            </p:cNvSpPr>
            <p:nvPr/>
          </p:nvSpPr>
          <p:spPr bwMode="auto">
            <a:xfrm>
              <a:off x="576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55881" name="Text Box 41"/>
            <p:cNvSpPr txBox="1">
              <a:spLocks noChangeArrowheads="1"/>
            </p:cNvSpPr>
            <p:nvPr/>
          </p:nvSpPr>
          <p:spPr bwMode="auto">
            <a:xfrm>
              <a:off x="768" y="3581"/>
              <a:ext cx="408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Within the progress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economic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history,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socialist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ideals arose which undermined imperialism and fostered a democratic form of economy.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955882" name="Text Box 42"/>
          <p:cNvSpPr txBox="1">
            <a:spLocks noChangeArrowheads="1"/>
          </p:cNvSpPr>
          <p:nvPr/>
        </p:nvSpPr>
        <p:spPr bwMode="auto">
          <a:xfrm>
            <a:off x="457200" y="228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660033"/>
                </a:solidFill>
                <a:effectLst/>
                <a:latin typeface="Arial Black" pitchFamily="34" charset="0"/>
              </a:rPr>
              <a:t>7.2.6 Democracy and Socialism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5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955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955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9558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955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5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5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5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55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55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5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5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5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1" grpId="0"/>
      <p:bldP spid="1955862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7619" name="Oval 19" descr="People in color copy 2"/>
          <p:cNvSpPr>
            <a:spLocks noChangeArrowheads="1"/>
          </p:cNvSpPr>
          <p:nvPr/>
        </p:nvSpPr>
        <p:spPr bwMode="auto">
          <a:xfrm>
            <a:off x="3810000" y="1295400"/>
            <a:ext cx="2590800" cy="16764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87917"/>
            </a:stretch>
          </a:blip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1760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17621" name="Group 21"/>
          <p:cNvGrpSpPr>
            <a:grpSpLocks/>
          </p:cNvGrpSpPr>
          <p:nvPr/>
        </p:nvGrpSpPr>
        <p:grpSpPr bwMode="auto">
          <a:xfrm>
            <a:off x="1752600" y="5518150"/>
            <a:ext cx="5715000" cy="1136650"/>
            <a:chOff x="960" y="3476"/>
            <a:chExt cx="3600" cy="716"/>
          </a:xfrm>
        </p:grpSpPr>
        <p:sp>
          <p:nvSpPr>
            <p:cNvPr id="1817604" name="Text Box 4"/>
            <p:cNvSpPr txBox="1">
              <a:spLocks noChangeArrowheads="1"/>
            </p:cNvSpPr>
            <p:nvPr/>
          </p:nvSpPr>
          <p:spPr bwMode="auto">
            <a:xfrm>
              <a:off x="960" y="347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17605" name="Text Box 5"/>
            <p:cNvSpPr txBox="1">
              <a:spLocks noChangeArrowheads="1"/>
            </p:cNvSpPr>
            <p:nvPr/>
          </p:nvSpPr>
          <p:spPr bwMode="auto">
            <a:xfrm>
              <a:off x="1152" y="3514"/>
              <a:ext cx="3408" cy="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1900">
                  <a:solidFill>
                    <a:schemeClr val="bg1"/>
                  </a:solidFill>
                  <a:effectLst/>
                  <a:latin typeface="Arial Narrow" pitchFamily="34" charset="0"/>
                </a:rPr>
                <a:t>In seeking for a socialistic society on </a:t>
              </a:r>
              <a:r>
                <a:rPr lang="en-US" sz="19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Heaven’s side</a:t>
              </a:r>
              <a:r>
                <a:rPr lang="en-US" sz="1900">
                  <a:solidFill>
                    <a:schemeClr val="bg1"/>
                  </a:solidFill>
                  <a:effectLst/>
                  <a:latin typeface="Arial Narrow" pitchFamily="34" charset="0"/>
                </a:rPr>
                <a:t>, 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19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people’s</a:t>
              </a:r>
              <a:r>
                <a:rPr lang="en-US" sz="1900">
                  <a:solidFill>
                    <a:schemeClr val="bg1"/>
                  </a:solidFill>
                  <a:effectLst/>
                  <a:latin typeface="Arial Narrow" pitchFamily="34" charset="0"/>
                </a:rPr>
                <a:t> original mind has drawn them to the ideals 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1900">
                  <a:solidFill>
                    <a:schemeClr val="bg1"/>
                  </a:solidFill>
                  <a:effectLst/>
                  <a:latin typeface="Arial Narrow" pitchFamily="34" charset="0"/>
                </a:rPr>
                <a:t>of </a:t>
              </a:r>
              <a:r>
                <a:rPr lang="en-US" sz="19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interdependence, mutual prosperity and universally shared values</a:t>
              </a:r>
              <a:r>
                <a:rPr lang="en-US" sz="19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</a:p>
          </p:txBody>
        </p:sp>
      </p:grpSp>
      <p:sp>
        <p:nvSpPr>
          <p:cNvPr id="1817606" name="Text Box 6"/>
          <p:cNvSpPr txBox="1">
            <a:spLocks noChangeArrowheads="1"/>
          </p:cNvSpPr>
          <p:nvPr/>
        </p:nvSpPr>
        <p:spPr bwMode="auto">
          <a:xfrm>
            <a:off x="381000" y="241300"/>
            <a:ext cx="7620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400" u="sng">
                <a:solidFill>
                  <a:srgbClr val="660033"/>
                </a:solidFill>
                <a:effectLst/>
                <a:latin typeface="Arial Narrow" pitchFamily="34" charset="0"/>
              </a:rPr>
              <a:t>7.2.7  The Ideals of Interdependence, Mutual Prosperity 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 Narrow" pitchFamily="34" charset="0"/>
              </a:rPr>
              <a:t>	</a:t>
            </a:r>
            <a:r>
              <a:rPr lang="en-US" sz="2400" u="sng">
                <a:solidFill>
                  <a:srgbClr val="660033"/>
                </a:solidFill>
                <a:effectLst/>
                <a:latin typeface="Arial Narrow" pitchFamily="34" charset="0"/>
              </a:rPr>
              <a:t>and Universally Shared Values versus Communism</a:t>
            </a:r>
          </a:p>
        </p:txBody>
      </p:sp>
      <p:sp>
        <p:nvSpPr>
          <p:cNvPr id="1817607" name="AutoShape 7"/>
          <p:cNvSpPr>
            <a:spLocks noChangeArrowheads="1"/>
          </p:cNvSpPr>
          <p:nvPr/>
        </p:nvSpPr>
        <p:spPr bwMode="auto">
          <a:xfrm rot="13753195" flipH="1">
            <a:off x="1527175" y="3446463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17609" name="Oval 9" descr="GODasinPOCr"/>
          <p:cNvSpPr>
            <a:spLocks noChangeArrowheads="1"/>
          </p:cNvSpPr>
          <p:nvPr/>
        </p:nvSpPr>
        <p:spPr bwMode="auto">
          <a:xfrm>
            <a:off x="781050" y="3978275"/>
            <a:ext cx="984250" cy="915988"/>
          </a:xfrm>
          <a:prstGeom prst="ellipse">
            <a:avLst/>
          </a:prstGeom>
          <a:blipFill dpi="0" rotWithShape="0">
            <a:blip r:embed="rId4" cstate="screen"/>
            <a:srcRect/>
            <a:stretch>
              <a:fillRect r="-23763"/>
            </a:stretch>
          </a:blipFill>
          <a:ln w="12700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817610" name="WordArt 10"/>
          <p:cNvSpPr>
            <a:spLocks noChangeArrowheads="1" noChangeShapeType="1" noTextEdit="1"/>
          </p:cNvSpPr>
          <p:nvPr/>
        </p:nvSpPr>
        <p:spPr bwMode="auto">
          <a:xfrm>
            <a:off x="893763" y="4238625"/>
            <a:ext cx="760412" cy="395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3175">
                  <a:solidFill>
                    <a:srgbClr val="660066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Impact"/>
              </a:rPr>
              <a:t>God</a:t>
            </a:r>
          </a:p>
        </p:txBody>
      </p:sp>
      <p:sp>
        <p:nvSpPr>
          <p:cNvPr id="1817611" name="AutoShape 11"/>
          <p:cNvSpPr>
            <a:spLocks noChangeArrowheads="1"/>
          </p:cNvSpPr>
          <p:nvPr/>
        </p:nvSpPr>
        <p:spPr bwMode="auto">
          <a:xfrm rot="2924645" flipH="1" flipV="1">
            <a:off x="3079750" y="20828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 algn="ctr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17612" name="Oval 12" descr="Group of People"/>
          <p:cNvSpPr>
            <a:spLocks noChangeArrowheads="1"/>
          </p:cNvSpPr>
          <p:nvPr/>
        </p:nvSpPr>
        <p:spPr bwMode="auto">
          <a:xfrm>
            <a:off x="2022475" y="2606675"/>
            <a:ext cx="1371600" cy="1227138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41558"/>
            </a:stretch>
          </a:blipFill>
          <a:ln w="3175" algn="ctr">
            <a:solidFill>
              <a:srgbClr val="4D4D4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817613" name="Text Box 13"/>
          <p:cNvSpPr txBox="1">
            <a:spLocks noChangeArrowheads="1"/>
          </p:cNvSpPr>
          <p:nvPr/>
        </p:nvSpPr>
        <p:spPr bwMode="auto">
          <a:xfrm>
            <a:off x="1949450" y="2992438"/>
            <a:ext cx="1519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People</a:t>
            </a:r>
          </a:p>
        </p:txBody>
      </p:sp>
      <p:sp>
        <p:nvSpPr>
          <p:cNvPr id="1817624" name="Text Box 24" descr="FIREWORK"/>
          <p:cNvSpPr txBox="1">
            <a:spLocks noChangeArrowheads="1"/>
          </p:cNvSpPr>
          <p:nvPr/>
        </p:nvSpPr>
        <p:spPr bwMode="auto">
          <a:xfrm>
            <a:off x="3857625" y="1701800"/>
            <a:ext cx="2495550" cy="8636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25400" dir="11400000" algn="ctr" rotWithShape="0">
              <a:schemeClr val="bg1"/>
            </a:outerShdw>
          </a:effectLst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Interdependence,</a:t>
            </a:r>
          </a:p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mutual prosperity,</a:t>
            </a:r>
          </a:p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and shared values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17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17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817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1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17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17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1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1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817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817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81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17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17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817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817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817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1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7619" grpId="0" animBg="1"/>
      <p:bldP spid="1817606" grpId="0" uiExpand="1" build="allAtOnce"/>
      <p:bldP spid="1817609" grpId="0" animBg="1"/>
      <p:bldP spid="1817610" grpId="0" animBg="1"/>
      <p:bldP spid="1817611" grpId="0" animBg="1"/>
      <p:bldP spid="1817612" grpId="0" animBg="1"/>
      <p:bldP spid="1817613" grpId="0"/>
      <p:bldP spid="1817624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9667" name="Picture 19" descr="47900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626225" y="990600"/>
            <a:ext cx="1828800" cy="2438400"/>
          </a:xfrm>
          <a:prstGeom prst="rect">
            <a:avLst/>
          </a:prstGeom>
          <a:noFill/>
        </p:spPr>
      </p:pic>
      <p:sp>
        <p:nvSpPr>
          <p:cNvPr id="181965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19651" name="Group 3"/>
          <p:cNvGrpSpPr>
            <a:grpSpLocks/>
          </p:cNvGrpSpPr>
          <p:nvPr/>
        </p:nvGrpSpPr>
        <p:grpSpPr bwMode="auto">
          <a:xfrm>
            <a:off x="1066800" y="5638800"/>
            <a:ext cx="7315200" cy="928688"/>
            <a:chOff x="768" y="3476"/>
            <a:chExt cx="4608" cy="585"/>
          </a:xfrm>
        </p:grpSpPr>
        <p:sp>
          <p:nvSpPr>
            <p:cNvPr id="1819652" name="Text Box 4"/>
            <p:cNvSpPr txBox="1">
              <a:spLocks noChangeArrowheads="1"/>
            </p:cNvSpPr>
            <p:nvPr/>
          </p:nvSpPr>
          <p:spPr bwMode="auto">
            <a:xfrm>
              <a:off x="768" y="347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19653" name="Text Box 5"/>
            <p:cNvSpPr txBox="1">
              <a:spLocks noChangeArrowheads="1"/>
            </p:cNvSpPr>
            <p:nvPr/>
          </p:nvSpPr>
          <p:spPr bwMode="auto">
            <a:xfrm>
              <a:off x="960" y="3514"/>
              <a:ext cx="4416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world in which these ideals will finally be realized is none other than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Kingdom of Heaven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earth, under the leadership of the returning Christ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342-3).</a:t>
              </a:r>
            </a:p>
          </p:txBody>
        </p:sp>
      </p:grpSp>
      <p:sp>
        <p:nvSpPr>
          <p:cNvPr id="1819654" name="AutoShape 6"/>
          <p:cNvSpPr>
            <a:spLocks noChangeArrowheads="1"/>
          </p:cNvSpPr>
          <p:nvPr/>
        </p:nvSpPr>
        <p:spPr bwMode="auto">
          <a:xfrm rot="13753195" flipH="1">
            <a:off x="1527175" y="3446463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19658" name="AutoShape 10"/>
          <p:cNvSpPr>
            <a:spLocks noChangeArrowheads="1"/>
          </p:cNvSpPr>
          <p:nvPr/>
        </p:nvSpPr>
        <p:spPr bwMode="auto">
          <a:xfrm rot="2924645" flipH="1" flipV="1">
            <a:off x="3079750" y="20828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 algn="ctr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19661" name="Text Box 13"/>
          <p:cNvSpPr txBox="1">
            <a:spLocks noChangeArrowheads="1"/>
          </p:cNvSpPr>
          <p:nvPr/>
        </p:nvSpPr>
        <p:spPr bwMode="auto">
          <a:xfrm>
            <a:off x="6589713" y="1511300"/>
            <a:ext cx="1906587" cy="12446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0">
                <a:solidFill>
                  <a:srgbClr val="5000A0"/>
                </a:solidFill>
                <a:effectLst/>
                <a:latin typeface="Arial Black" pitchFamily="34" charset="0"/>
              </a:rPr>
              <a:t>Kingdom of Heaven</a:t>
            </a:r>
          </a:p>
        </p:txBody>
      </p:sp>
      <p:sp>
        <p:nvSpPr>
          <p:cNvPr id="1819665" name="Text Box 17"/>
          <p:cNvSpPr txBox="1">
            <a:spLocks noChangeArrowheads="1"/>
          </p:cNvSpPr>
          <p:nvPr/>
        </p:nvSpPr>
        <p:spPr bwMode="auto">
          <a:xfrm>
            <a:off x="381000" y="241300"/>
            <a:ext cx="7620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400" u="sng">
                <a:solidFill>
                  <a:srgbClr val="660033"/>
                </a:solidFill>
                <a:effectLst/>
                <a:latin typeface="Arial Narrow" pitchFamily="34" charset="0"/>
              </a:rPr>
              <a:t>7.2.7  The Ideals of Interdependence, Mutual Prosperity 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 Narrow" pitchFamily="34" charset="0"/>
              </a:rPr>
              <a:t>	</a:t>
            </a:r>
            <a:r>
              <a:rPr lang="en-US" sz="2400" u="sng">
                <a:solidFill>
                  <a:srgbClr val="660033"/>
                </a:solidFill>
                <a:effectLst/>
                <a:latin typeface="Arial Narrow" pitchFamily="34" charset="0"/>
              </a:rPr>
              <a:t>and Universally Shared Values versus Communism</a:t>
            </a:r>
          </a:p>
        </p:txBody>
      </p:sp>
      <p:sp>
        <p:nvSpPr>
          <p:cNvPr id="1819670" name="Oval 22" descr="Group of People"/>
          <p:cNvSpPr>
            <a:spLocks noChangeArrowheads="1"/>
          </p:cNvSpPr>
          <p:nvPr/>
        </p:nvSpPr>
        <p:spPr bwMode="auto">
          <a:xfrm>
            <a:off x="2022475" y="2606675"/>
            <a:ext cx="1371600" cy="1227138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41558"/>
            </a:stretch>
          </a:blipFill>
          <a:ln w="3175" algn="ctr">
            <a:solidFill>
              <a:srgbClr val="4D4D4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819671" name="Text Box 23"/>
          <p:cNvSpPr txBox="1">
            <a:spLocks noChangeArrowheads="1"/>
          </p:cNvSpPr>
          <p:nvPr/>
        </p:nvSpPr>
        <p:spPr bwMode="auto">
          <a:xfrm>
            <a:off x="1949450" y="2992438"/>
            <a:ext cx="1519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People</a:t>
            </a:r>
          </a:p>
        </p:txBody>
      </p:sp>
      <p:sp>
        <p:nvSpPr>
          <p:cNvPr id="1819674" name="Oval 26" descr="GODasinPOCr"/>
          <p:cNvSpPr>
            <a:spLocks noChangeArrowheads="1"/>
          </p:cNvSpPr>
          <p:nvPr/>
        </p:nvSpPr>
        <p:spPr bwMode="auto">
          <a:xfrm>
            <a:off x="781050" y="3978275"/>
            <a:ext cx="984250" cy="915988"/>
          </a:xfrm>
          <a:prstGeom prst="ellipse">
            <a:avLst/>
          </a:prstGeom>
          <a:blipFill dpi="0" rotWithShape="0">
            <a:blip r:embed="rId5" cstate="screen"/>
            <a:srcRect/>
            <a:stretch>
              <a:fillRect r="-23763"/>
            </a:stretch>
          </a:blipFill>
          <a:ln w="1270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819675" name="WordArt 27"/>
          <p:cNvSpPr>
            <a:spLocks noChangeArrowheads="1" noChangeShapeType="1" noTextEdit="1"/>
          </p:cNvSpPr>
          <p:nvPr/>
        </p:nvSpPr>
        <p:spPr bwMode="auto">
          <a:xfrm>
            <a:off x="893763" y="4238625"/>
            <a:ext cx="760412" cy="395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3175">
                  <a:solidFill>
                    <a:srgbClr val="660066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Impact"/>
              </a:rPr>
              <a:t>God</a:t>
            </a:r>
          </a:p>
        </p:txBody>
      </p:sp>
      <p:sp>
        <p:nvSpPr>
          <p:cNvPr id="1819676" name="Oval 28" descr="People in color copy 2"/>
          <p:cNvSpPr>
            <a:spLocks noChangeArrowheads="1"/>
          </p:cNvSpPr>
          <p:nvPr/>
        </p:nvSpPr>
        <p:spPr bwMode="auto">
          <a:xfrm>
            <a:off x="3810000" y="1295400"/>
            <a:ext cx="2590800" cy="1676400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b="-87917"/>
            </a:stretch>
          </a:blip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19677" name="Text Box 29" descr="FIREWORK"/>
          <p:cNvSpPr txBox="1">
            <a:spLocks noChangeArrowheads="1"/>
          </p:cNvSpPr>
          <p:nvPr/>
        </p:nvSpPr>
        <p:spPr bwMode="auto">
          <a:xfrm>
            <a:off x="3857625" y="1701800"/>
            <a:ext cx="2495550" cy="8636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25400" dir="11400000" algn="ctr" rotWithShape="0">
              <a:schemeClr val="bg1"/>
            </a:outerShdw>
          </a:effectLst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Interdependence,</a:t>
            </a:r>
          </a:p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mutual prosperity,</a:t>
            </a:r>
          </a:p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and shared values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1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19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19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1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18196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9661" grpId="0"/>
      <p:bldP spid="1819661" grpId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1710" name="AutoShape 14"/>
          <p:cNvSpPr>
            <a:spLocks noChangeArrowheads="1"/>
          </p:cNvSpPr>
          <p:nvPr/>
        </p:nvSpPr>
        <p:spPr bwMode="auto">
          <a:xfrm rot="18675355" flipH="1">
            <a:off x="1555750" y="16129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1740" name="Oval 44" descr="Gustave Doré's depiction of Satan from John Milton's Paradise Lost _ PD 1"/>
          <p:cNvSpPr>
            <a:spLocks noChangeArrowheads="1"/>
          </p:cNvSpPr>
          <p:nvPr/>
        </p:nvSpPr>
        <p:spPr bwMode="auto">
          <a:xfrm>
            <a:off x="762000" y="1520825"/>
            <a:ext cx="985838" cy="917575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b="-39671"/>
            </a:stretch>
          </a:blip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821741" name="WordArt 45"/>
          <p:cNvSpPr>
            <a:spLocks noChangeArrowheads="1" noChangeShapeType="1" noTextEdit="1"/>
          </p:cNvSpPr>
          <p:nvPr/>
        </p:nvSpPr>
        <p:spPr bwMode="auto">
          <a:xfrm>
            <a:off x="874713" y="1820863"/>
            <a:ext cx="760412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rgbClr val="DDDDDD"/>
                  </a:solidFill>
                  <a:round/>
                  <a:headEnd/>
                  <a:tailEnd/>
                </a:ln>
                <a:solidFill>
                  <a:srgbClr val="EAEAEA"/>
                </a:solidFill>
                <a:effectLst>
                  <a:outerShdw dist="45791" dir="2021404" algn="ctr" rotWithShape="0">
                    <a:schemeClr val="tx1"/>
                  </a:outerShdw>
                </a:effectLst>
                <a:latin typeface="Papyrus"/>
              </a:rPr>
              <a:t>Satan</a:t>
            </a:r>
          </a:p>
        </p:txBody>
      </p:sp>
      <p:pic>
        <p:nvPicPr>
          <p:cNvPr id="1821725" name="Picture 29" descr="47900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26225" y="990600"/>
            <a:ext cx="1828800" cy="2438400"/>
          </a:xfrm>
          <a:prstGeom prst="rect">
            <a:avLst/>
          </a:prstGeom>
          <a:noFill/>
        </p:spPr>
      </p:pic>
      <p:sp>
        <p:nvSpPr>
          <p:cNvPr id="182169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21699" name="Group 3"/>
          <p:cNvGrpSpPr>
            <a:grpSpLocks/>
          </p:cNvGrpSpPr>
          <p:nvPr/>
        </p:nvGrpSpPr>
        <p:grpSpPr bwMode="auto">
          <a:xfrm>
            <a:off x="762000" y="5562600"/>
            <a:ext cx="7543800" cy="928688"/>
            <a:chOff x="432" y="3543"/>
            <a:chExt cx="4752" cy="585"/>
          </a:xfrm>
        </p:grpSpPr>
        <p:sp>
          <p:nvSpPr>
            <p:cNvPr id="1821700" name="Text Box 4"/>
            <p:cNvSpPr txBox="1">
              <a:spLocks noChangeArrowheads="1"/>
            </p:cNvSpPr>
            <p:nvPr/>
          </p:nvSpPr>
          <p:spPr bwMode="auto">
            <a:xfrm>
              <a:off x="432" y="3543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21701" name="Text Box 5"/>
            <p:cNvSpPr txBox="1">
              <a:spLocks noChangeArrowheads="1"/>
            </p:cNvSpPr>
            <p:nvPr/>
          </p:nvSpPr>
          <p:spPr bwMode="auto">
            <a:xfrm>
              <a:off x="624" y="3581"/>
              <a:ext cx="456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Since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Satan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mimics God’s providence in advance, the satanic side has advocated “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scientific socialism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” based on the theories of dialectical and historical materialism and has built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communist world.</a:t>
              </a:r>
              <a:endParaRPr lang="en-US" sz="200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821702" name="AutoShape 6"/>
          <p:cNvSpPr>
            <a:spLocks noChangeArrowheads="1"/>
          </p:cNvSpPr>
          <p:nvPr/>
        </p:nvSpPr>
        <p:spPr bwMode="auto">
          <a:xfrm rot="18675355" flipH="1">
            <a:off x="3089275" y="29972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1703" name="AutoShape 7"/>
          <p:cNvSpPr>
            <a:spLocks noChangeArrowheads="1"/>
          </p:cNvSpPr>
          <p:nvPr/>
        </p:nvSpPr>
        <p:spPr bwMode="auto">
          <a:xfrm rot="13753195" flipH="1">
            <a:off x="1527175" y="3446463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1707" name="AutoShape 11"/>
          <p:cNvSpPr>
            <a:spLocks noChangeArrowheads="1"/>
          </p:cNvSpPr>
          <p:nvPr/>
        </p:nvSpPr>
        <p:spPr bwMode="auto">
          <a:xfrm rot="2924645" flipH="1" flipV="1">
            <a:off x="3079750" y="20828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 algn="ctr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1715" name="Text Box 19"/>
          <p:cNvSpPr txBox="1">
            <a:spLocks noChangeArrowheads="1"/>
          </p:cNvSpPr>
          <p:nvPr/>
        </p:nvSpPr>
        <p:spPr bwMode="auto">
          <a:xfrm>
            <a:off x="6477000" y="3781425"/>
            <a:ext cx="21336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tx1"/>
                </a:solidFill>
                <a:effectLst/>
                <a:latin typeface="Arial Black" pitchFamily="34" charset="0"/>
              </a:rPr>
              <a:t>Scientific</a:t>
            </a:r>
          </a:p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tx1"/>
                </a:solidFill>
                <a:effectLst/>
                <a:latin typeface="Arial Black" pitchFamily="34" charset="0"/>
              </a:rPr>
              <a:t>socialism</a:t>
            </a:r>
          </a:p>
        </p:txBody>
      </p:sp>
      <p:grpSp>
        <p:nvGrpSpPr>
          <p:cNvPr id="1821718" name="Group 22"/>
          <p:cNvGrpSpPr>
            <a:grpSpLocks/>
          </p:cNvGrpSpPr>
          <p:nvPr/>
        </p:nvGrpSpPr>
        <p:grpSpPr bwMode="auto">
          <a:xfrm>
            <a:off x="3752850" y="3352800"/>
            <a:ext cx="2590800" cy="1676400"/>
            <a:chOff x="2292" y="2112"/>
            <a:chExt cx="1632" cy="1056"/>
          </a:xfrm>
        </p:grpSpPr>
        <p:sp>
          <p:nvSpPr>
            <p:cNvPr id="1821719" name="Oval 23" descr="Hammer and sickle - Symbol of Communism"/>
            <p:cNvSpPr>
              <a:spLocks noChangeArrowheads="1"/>
            </p:cNvSpPr>
            <p:nvPr/>
          </p:nvSpPr>
          <p:spPr bwMode="auto">
            <a:xfrm rot="5400000">
              <a:off x="2580" y="1824"/>
              <a:ext cx="1056" cy="1632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12700" algn="ctr">
              <a:round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CC33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821720" name="Text Box 24"/>
            <p:cNvSpPr txBox="1">
              <a:spLocks noChangeArrowheads="1"/>
            </p:cNvSpPr>
            <p:nvPr/>
          </p:nvSpPr>
          <p:spPr bwMode="auto">
            <a:xfrm>
              <a:off x="2322" y="2477"/>
              <a:ext cx="1572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5400" dir="108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Communism</a:t>
              </a:r>
            </a:p>
          </p:txBody>
        </p:sp>
      </p:grpSp>
      <p:sp>
        <p:nvSpPr>
          <p:cNvPr id="1821721" name="Text Box 25"/>
          <p:cNvSpPr txBox="1">
            <a:spLocks noChangeArrowheads="1"/>
          </p:cNvSpPr>
          <p:nvPr/>
        </p:nvSpPr>
        <p:spPr bwMode="auto">
          <a:xfrm>
            <a:off x="381000" y="241300"/>
            <a:ext cx="7620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400" u="sng">
                <a:solidFill>
                  <a:srgbClr val="660033"/>
                </a:solidFill>
                <a:effectLst/>
                <a:latin typeface="Arial Narrow" pitchFamily="34" charset="0"/>
              </a:rPr>
              <a:t>7.2.7  The Ideals of Interdependence, Mutual Prosperity 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 Narrow" pitchFamily="34" charset="0"/>
              </a:rPr>
              <a:t>	</a:t>
            </a:r>
            <a:r>
              <a:rPr lang="en-US" sz="2400" u="sng">
                <a:solidFill>
                  <a:srgbClr val="660033"/>
                </a:solidFill>
                <a:effectLst/>
                <a:latin typeface="Arial Narrow" pitchFamily="34" charset="0"/>
              </a:rPr>
              <a:t>and Universally Shared Values versus Communism</a:t>
            </a:r>
          </a:p>
        </p:txBody>
      </p:sp>
      <p:sp>
        <p:nvSpPr>
          <p:cNvPr id="1821714" name="Text Box 18"/>
          <p:cNvSpPr txBox="1">
            <a:spLocks noChangeArrowheads="1"/>
          </p:cNvSpPr>
          <p:nvPr/>
        </p:nvSpPr>
        <p:spPr bwMode="auto">
          <a:xfrm>
            <a:off x="6589713" y="1511300"/>
            <a:ext cx="1906587" cy="12446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0">
                <a:solidFill>
                  <a:schemeClr val="bg1"/>
                </a:solidFill>
                <a:effectLst/>
                <a:latin typeface="Arial Black" pitchFamily="34" charset="0"/>
              </a:rPr>
              <a:t>Kingdom of Heaven</a:t>
            </a:r>
          </a:p>
        </p:txBody>
      </p:sp>
      <p:sp>
        <p:nvSpPr>
          <p:cNvPr id="1821731" name="Oval 35" descr="Group of People"/>
          <p:cNvSpPr>
            <a:spLocks noChangeArrowheads="1"/>
          </p:cNvSpPr>
          <p:nvPr/>
        </p:nvSpPr>
        <p:spPr bwMode="auto">
          <a:xfrm>
            <a:off x="2022475" y="2606675"/>
            <a:ext cx="1371600" cy="1227138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b="-41558"/>
            </a:stretch>
          </a:blipFill>
          <a:ln w="3175" algn="ctr">
            <a:solidFill>
              <a:srgbClr val="4D4D4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821732" name="Text Box 36"/>
          <p:cNvSpPr txBox="1">
            <a:spLocks noChangeArrowheads="1"/>
          </p:cNvSpPr>
          <p:nvPr/>
        </p:nvSpPr>
        <p:spPr bwMode="auto">
          <a:xfrm>
            <a:off x="1949450" y="2992438"/>
            <a:ext cx="1519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People</a:t>
            </a:r>
          </a:p>
        </p:txBody>
      </p:sp>
      <p:sp>
        <p:nvSpPr>
          <p:cNvPr id="1821735" name="Oval 39" descr="GODasinPOCr"/>
          <p:cNvSpPr>
            <a:spLocks noChangeArrowheads="1"/>
          </p:cNvSpPr>
          <p:nvPr/>
        </p:nvSpPr>
        <p:spPr bwMode="auto">
          <a:xfrm>
            <a:off x="781050" y="3978275"/>
            <a:ext cx="984250" cy="915988"/>
          </a:xfrm>
          <a:prstGeom prst="ellipse">
            <a:avLst/>
          </a:prstGeom>
          <a:blipFill dpi="0" rotWithShape="0">
            <a:blip r:embed="rId7" cstate="screen"/>
            <a:srcRect/>
            <a:stretch>
              <a:fillRect r="-23763"/>
            </a:stretch>
          </a:blipFill>
          <a:ln w="1270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821736" name="WordArt 40"/>
          <p:cNvSpPr>
            <a:spLocks noChangeArrowheads="1" noChangeShapeType="1" noTextEdit="1"/>
          </p:cNvSpPr>
          <p:nvPr/>
        </p:nvSpPr>
        <p:spPr bwMode="auto">
          <a:xfrm>
            <a:off x="893763" y="4238625"/>
            <a:ext cx="760412" cy="395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3175">
                  <a:solidFill>
                    <a:srgbClr val="660066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Impact"/>
              </a:rPr>
              <a:t>God</a:t>
            </a:r>
          </a:p>
        </p:txBody>
      </p:sp>
      <p:sp>
        <p:nvSpPr>
          <p:cNvPr id="1821737" name="Oval 41" descr="People in color copy 2"/>
          <p:cNvSpPr>
            <a:spLocks noChangeArrowheads="1"/>
          </p:cNvSpPr>
          <p:nvPr/>
        </p:nvSpPr>
        <p:spPr bwMode="auto">
          <a:xfrm>
            <a:off x="3810000" y="1295400"/>
            <a:ext cx="2590800" cy="1676400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 b="-87917"/>
            </a:stretch>
          </a:blipFill>
          <a:ln w="19050" algn="ctr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821738" name="Text Box 42" descr="FIREWORK"/>
          <p:cNvSpPr txBox="1">
            <a:spLocks noChangeArrowheads="1"/>
          </p:cNvSpPr>
          <p:nvPr/>
        </p:nvSpPr>
        <p:spPr bwMode="auto">
          <a:xfrm>
            <a:off x="3857625" y="1701800"/>
            <a:ext cx="2495550" cy="8636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25400" dir="11400000" algn="ctr" rotWithShape="0">
              <a:schemeClr val="bg1"/>
            </a:outerShdw>
          </a:effectLst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Interdependence,</a:t>
            </a:r>
          </a:p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mutual prosperity,</a:t>
            </a:r>
          </a:p>
          <a:p>
            <a:pPr>
              <a:lnSpc>
                <a:spcPct val="80000"/>
              </a:lnSpc>
            </a:pPr>
            <a:r>
              <a:rPr lang="en-US" sz="2100" b="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  <a:latin typeface="Arial" charset="0"/>
              </a:rPr>
              <a:t>and shared values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2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2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821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821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821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21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21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21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21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2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2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1710" grpId="0" animBg="1"/>
      <p:bldP spid="1821740" grpId="0" animBg="1"/>
      <p:bldP spid="1821741" grpId="0" animBg="1"/>
      <p:bldP spid="1821702" grpId="0" animBg="1"/>
      <p:bldP spid="1821715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374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23747" name="Group 3"/>
          <p:cNvGrpSpPr>
            <a:grpSpLocks/>
          </p:cNvGrpSpPr>
          <p:nvPr/>
        </p:nvGrpSpPr>
        <p:grpSpPr bwMode="auto">
          <a:xfrm>
            <a:off x="1066800" y="5611813"/>
            <a:ext cx="7086600" cy="941387"/>
            <a:chOff x="480" y="3535"/>
            <a:chExt cx="4464" cy="593"/>
          </a:xfrm>
        </p:grpSpPr>
        <p:sp>
          <p:nvSpPr>
            <p:cNvPr id="1823748" name="Text Box 4"/>
            <p:cNvSpPr txBox="1">
              <a:spLocks noChangeArrowheads="1"/>
            </p:cNvSpPr>
            <p:nvPr/>
          </p:nvSpPr>
          <p:spPr bwMode="auto">
            <a:xfrm>
              <a:off x="480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23749" name="Text Box 5"/>
            <p:cNvSpPr txBox="1">
              <a:spLocks noChangeArrowheads="1"/>
            </p:cNvSpPr>
            <p:nvPr/>
          </p:nvSpPr>
          <p:spPr bwMode="auto">
            <a:xfrm>
              <a:off x="720" y="3581"/>
              <a:ext cx="422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For the paths of religion, politics and economy to converge and realize God’s ideal, a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new expression of truth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must emerge which can completely integrate religion and science.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823753" name="Oval 9" descr="643072"/>
          <p:cNvSpPr>
            <a:spLocks noChangeArrowheads="1"/>
          </p:cNvSpPr>
          <p:nvPr/>
        </p:nvSpPr>
        <p:spPr bwMode="auto">
          <a:xfrm>
            <a:off x="852488" y="542925"/>
            <a:ext cx="2514600" cy="1600200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19050" algn="ctr">
            <a:solidFill>
              <a:srgbClr val="00006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3754" name="Text Box 10"/>
          <p:cNvSpPr txBox="1">
            <a:spLocks noChangeArrowheads="1"/>
          </p:cNvSpPr>
          <p:nvPr/>
        </p:nvSpPr>
        <p:spPr bwMode="auto">
          <a:xfrm>
            <a:off x="685800" y="1041400"/>
            <a:ext cx="2847975" cy="787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New expression</a:t>
            </a:r>
          </a:p>
          <a:p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truth</a:t>
            </a:r>
          </a:p>
        </p:txBody>
      </p:sp>
      <p:grpSp>
        <p:nvGrpSpPr>
          <p:cNvPr id="1823763" name="Group 19"/>
          <p:cNvGrpSpPr>
            <a:grpSpLocks/>
          </p:cNvGrpSpPr>
          <p:nvPr/>
        </p:nvGrpSpPr>
        <p:grpSpPr bwMode="auto">
          <a:xfrm>
            <a:off x="381000" y="533400"/>
            <a:ext cx="8391525" cy="4559300"/>
            <a:chOff x="336" y="192"/>
            <a:chExt cx="5286" cy="2872"/>
          </a:xfrm>
        </p:grpSpPr>
        <p:pic>
          <p:nvPicPr>
            <p:cNvPr id="1823764" name="Picture 20" descr="Bank clipart copy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2" y="192"/>
              <a:ext cx="1590" cy="1968"/>
            </a:xfrm>
            <a:prstGeom prst="rect">
              <a:avLst/>
            </a:prstGeom>
            <a:noFill/>
          </p:spPr>
        </p:pic>
        <p:pic>
          <p:nvPicPr>
            <p:cNvPr id="1823765" name="Picture 21" descr="Religions copy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28" y="576"/>
              <a:ext cx="2640" cy="2127"/>
            </a:xfrm>
            <a:prstGeom prst="rect">
              <a:avLst/>
            </a:prstGeom>
            <a:noFill/>
          </p:spPr>
        </p:pic>
        <p:pic>
          <p:nvPicPr>
            <p:cNvPr id="1823766" name="Picture 22" descr="LNDM009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6" y="1824"/>
              <a:ext cx="2400" cy="124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2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23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2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823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823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82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3753" grpId="0" animBg="1"/>
      <p:bldP spid="1823754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5856" name="Group 64"/>
          <p:cNvGrpSpPr>
            <a:grpSpLocks/>
          </p:cNvGrpSpPr>
          <p:nvPr/>
        </p:nvGrpSpPr>
        <p:grpSpPr bwMode="auto">
          <a:xfrm>
            <a:off x="381000" y="533400"/>
            <a:ext cx="8391525" cy="4559300"/>
            <a:chOff x="336" y="192"/>
            <a:chExt cx="5286" cy="2872"/>
          </a:xfrm>
        </p:grpSpPr>
        <p:pic>
          <p:nvPicPr>
            <p:cNvPr id="1825857" name="Picture 65" descr="Bank clipart copy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2" y="192"/>
              <a:ext cx="1590" cy="1968"/>
            </a:xfrm>
            <a:prstGeom prst="rect">
              <a:avLst/>
            </a:prstGeom>
            <a:noFill/>
          </p:spPr>
        </p:pic>
        <p:pic>
          <p:nvPicPr>
            <p:cNvPr id="1825858" name="Picture 66" descr="Religions copy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28" y="576"/>
              <a:ext cx="2640" cy="2127"/>
            </a:xfrm>
            <a:prstGeom prst="rect">
              <a:avLst/>
            </a:prstGeom>
            <a:noFill/>
          </p:spPr>
        </p:pic>
        <p:pic>
          <p:nvPicPr>
            <p:cNvPr id="1825859" name="Picture 67" descr="LNDM009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6" y="1824"/>
              <a:ext cx="2400" cy="1240"/>
            </a:xfrm>
            <a:prstGeom prst="rect">
              <a:avLst/>
            </a:prstGeom>
            <a:noFill/>
          </p:spPr>
        </p:pic>
      </p:grpSp>
      <p:pic>
        <p:nvPicPr>
          <p:cNvPr id="29" name="Picture 28" descr="People in color copy 2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46" b="20672"/>
          <a:stretch>
            <a:fillRect/>
          </a:stretch>
        </p:blipFill>
        <p:spPr>
          <a:xfrm>
            <a:off x="3532264" y="171369"/>
            <a:ext cx="5611736" cy="5848431"/>
          </a:xfrm>
          <a:prstGeom prst="rect">
            <a:avLst/>
          </a:prstGeom>
        </p:spPr>
      </p:pic>
      <p:sp>
        <p:nvSpPr>
          <p:cNvPr id="1825798" name="Text Box 6"/>
          <p:cNvSpPr txBox="1">
            <a:spLocks noChangeArrowheads="1"/>
          </p:cNvSpPr>
          <p:nvPr/>
        </p:nvSpPr>
        <p:spPr bwMode="auto">
          <a:xfrm>
            <a:off x="5105400" y="304800"/>
            <a:ext cx="32004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 dirty="0">
                <a:solidFill>
                  <a:srgbClr val="0000A4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one with God in heart</a:t>
            </a:r>
          </a:p>
        </p:txBody>
      </p:sp>
      <p:sp>
        <p:nvSpPr>
          <p:cNvPr id="1825799" name="Text Box 7"/>
          <p:cNvSpPr txBox="1">
            <a:spLocks noChangeArrowheads="1"/>
          </p:cNvSpPr>
          <p:nvPr/>
        </p:nvSpPr>
        <p:spPr bwMode="auto">
          <a:xfrm>
            <a:off x="3810000" y="304800"/>
            <a:ext cx="15430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200" dirty="0">
                <a:solidFill>
                  <a:srgbClr val="0000A4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Religion:</a:t>
            </a:r>
          </a:p>
        </p:txBody>
      </p:sp>
      <p:sp>
        <p:nvSpPr>
          <p:cNvPr id="1825800" name="Text Box 8"/>
          <p:cNvSpPr txBox="1">
            <a:spLocks noChangeArrowheads="1"/>
          </p:cNvSpPr>
          <p:nvPr/>
        </p:nvSpPr>
        <p:spPr bwMode="auto">
          <a:xfrm>
            <a:off x="5029200" y="1981200"/>
            <a:ext cx="3429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54002A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realize ideal of creation</a:t>
            </a:r>
          </a:p>
        </p:txBody>
      </p:sp>
      <p:sp>
        <p:nvSpPr>
          <p:cNvPr id="1825801" name="Text Box 9"/>
          <p:cNvSpPr txBox="1">
            <a:spLocks noChangeArrowheads="1"/>
          </p:cNvSpPr>
          <p:nvPr/>
        </p:nvSpPr>
        <p:spPr bwMode="auto">
          <a:xfrm>
            <a:off x="3810000" y="1981200"/>
            <a:ext cx="144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200">
                <a:solidFill>
                  <a:srgbClr val="54002A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Politics:</a:t>
            </a:r>
          </a:p>
        </p:txBody>
      </p:sp>
      <p:sp>
        <p:nvSpPr>
          <p:cNvPr id="1825802" name="Text Box 10"/>
          <p:cNvSpPr txBox="1">
            <a:spLocks noChangeArrowheads="1"/>
          </p:cNvSpPr>
          <p:nvPr/>
        </p:nvSpPr>
        <p:spPr bwMode="auto">
          <a:xfrm>
            <a:off x="3810000" y="1133475"/>
            <a:ext cx="1752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200">
                <a:solidFill>
                  <a:srgbClr val="7E007E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Economy:</a:t>
            </a:r>
          </a:p>
        </p:txBody>
      </p:sp>
      <p:sp>
        <p:nvSpPr>
          <p:cNvPr id="1825804" name="Text Box 12"/>
          <p:cNvSpPr txBox="1">
            <a:spLocks noChangeArrowheads="1"/>
          </p:cNvSpPr>
          <p:nvPr/>
        </p:nvSpPr>
        <p:spPr bwMode="auto">
          <a:xfrm>
            <a:off x="5257800" y="1135063"/>
            <a:ext cx="26670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660066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in accordance</a:t>
            </a:r>
          </a:p>
        </p:txBody>
      </p:sp>
      <p:sp>
        <p:nvSpPr>
          <p:cNvPr id="1825805" name="Text Box 13"/>
          <p:cNvSpPr txBox="1">
            <a:spLocks noChangeArrowheads="1"/>
          </p:cNvSpPr>
          <p:nvPr/>
        </p:nvSpPr>
        <p:spPr bwMode="auto">
          <a:xfrm>
            <a:off x="5257800" y="1477963"/>
            <a:ext cx="2667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200">
                <a:solidFill>
                  <a:srgbClr val="660066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with divine ideal</a:t>
            </a:r>
          </a:p>
        </p:txBody>
      </p:sp>
      <p:grpSp>
        <p:nvGrpSpPr>
          <p:cNvPr id="1825806" name="Group 14"/>
          <p:cNvGrpSpPr>
            <a:grpSpLocks/>
          </p:cNvGrpSpPr>
          <p:nvPr/>
        </p:nvGrpSpPr>
        <p:grpSpPr bwMode="auto">
          <a:xfrm>
            <a:off x="3276600" y="496888"/>
            <a:ext cx="533400" cy="1712912"/>
            <a:chOff x="1968" y="313"/>
            <a:chExt cx="336" cy="1079"/>
          </a:xfrm>
        </p:grpSpPr>
        <p:sp>
          <p:nvSpPr>
            <p:cNvPr id="1825807" name="WordArt 15"/>
            <p:cNvSpPr>
              <a:spLocks noChangeArrowheads="1" noChangeShapeType="1" noTextEdit="1"/>
            </p:cNvSpPr>
            <p:nvPr/>
          </p:nvSpPr>
          <p:spPr bwMode="auto">
            <a:xfrm rot="16200000" flipH="1">
              <a:off x="1605" y="838"/>
              <a:ext cx="1061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8989FF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825808" name="WordArt 16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2112" y="313"/>
              <a:ext cx="192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8989FF"/>
                  </a:solidFill>
                  <a:effectLst/>
                  <a:latin typeface="Arial Black"/>
                </a:rPr>
                <a:t>_</a:t>
              </a:r>
            </a:p>
          </p:txBody>
        </p:sp>
        <p:grpSp>
          <p:nvGrpSpPr>
            <p:cNvPr id="1825809" name="Group 17"/>
            <p:cNvGrpSpPr>
              <a:grpSpLocks/>
            </p:cNvGrpSpPr>
            <p:nvPr/>
          </p:nvGrpSpPr>
          <p:grpSpPr bwMode="auto">
            <a:xfrm>
              <a:off x="1968" y="826"/>
              <a:ext cx="336" cy="55"/>
              <a:chOff x="1920" y="2135"/>
              <a:chExt cx="336" cy="55"/>
            </a:xfrm>
          </p:grpSpPr>
          <p:sp>
            <p:nvSpPr>
              <p:cNvPr id="1825810" name="WordArt 18"/>
              <p:cNvSpPr>
                <a:spLocks noChangeArrowheads="1" noChangeShapeType="1" noTextEdit="1"/>
              </p:cNvSpPr>
              <p:nvPr/>
            </p:nvSpPr>
            <p:spPr bwMode="auto">
              <a:xfrm rot="10800000" flipH="1">
                <a:off x="2064" y="2136"/>
                <a:ext cx="192" cy="5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8989FF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1825811" name="WordArt 19"/>
              <p:cNvSpPr>
                <a:spLocks noChangeArrowheads="1" noChangeShapeType="1" noTextEdit="1"/>
              </p:cNvSpPr>
              <p:nvPr/>
            </p:nvSpPr>
            <p:spPr bwMode="auto">
              <a:xfrm rot="10800000" flipH="1">
                <a:off x="1920" y="2135"/>
                <a:ext cx="192" cy="5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8989FF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1825812" name="WordArt 20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2112" y="1345"/>
              <a:ext cx="192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8989FF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sp>
        <p:nvSpPr>
          <p:cNvPr id="182579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25795" name="Group 3"/>
          <p:cNvGrpSpPr>
            <a:grpSpLocks/>
          </p:cNvGrpSpPr>
          <p:nvPr/>
        </p:nvGrpSpPr>
        <p:grpSpPr bwMode="auto">
          <a:xfrm>
            <a:off x="762000" y="5505452"/>
            <a:ext cx="7848600" cy="1211263"/>
            <a:chOff x="672" y="3535"/>
            <a:chExt cx="4944" cy="763"/>
          </a:xfrm>
        </p:grpSpPr>
        <p:sp>
          <p:nvSpPr>
            <p:cNvPr id="1825796" name="Text Box 4"/>
            <p:cNvSpPr txBox="1">
              <a:spLocks noChangeArrowheads="1"/>
            </p:cNvSpPr>
            <p:nvPr/>
          </p:nvSpPr>
          <p:spPr bwMode="auto">
            <a:xfrm>
              <a:off x="672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25797" name="Text Box 5"/>
            <p:cNvSpPr txBox="1">
              <a:spLocks noChangeArrowheads="1"/>
            </p:cNvSpPr>
            <p:nvPr/>
          </p:nvSpPr>
          <p:spPr bwMode="auto">
            <a:xfrm>
              <a:off x="912" y="3581"/>
              <a:ext cx="4704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founded upon this truth will lead all of humanity to become one with God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heart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Such people will build an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economy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in accordance with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divine ideal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providing the foundations for a new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political order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to realize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ideal of creation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825861" name="Oval 69" descr="643072"/>
          <p:cNvSpPr>
            <a:spLocks noChangeArrowheads="1"/>
          </p:cNvSpPr>
          <p:nvPr/>
        </p:nvSpPr>
        <p:spPr bwMode="auto">
          <a:xfrm>
            <a:off x="852488" y="542925"/>
            <a:ext cx="2514600" cy="1600200"/>
          </a:xfrm>
          <a:prstGeom prst="ellipse">
            <a:avLst/>
          </a:prstGeom>
          <a:blipFill dpi="0" rotWithShape="1">
            <a:blip r:embed="rId7" cstate="screen"/>
            <a:srcRect/>
            <a:stretch>
              <a:fillRect/>
            </a:stretch>
          </a:blipFill>
          <a:ln w="19050" algn="ctr">
            <a:solidFill>
              <a:srgbClr val="00006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5862" name="Text Box 70"/>
          <p:cNvSpPr txBox="1">
            <a:spLocks noChangeArrowheads="1"/>
          </p:cNvSpPr>
          <p:nvPr/>
        </p:nvSpPr>
        <p:spPr bwMode="auto">
          <a:xfrm>
            <a:off x="685800" y="1041400"/>
            <a:ext cx="2847975" cy="787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New expression</a:t>
            </a:r>
          </a:p>
          <a:p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truth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2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25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25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25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82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82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825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2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25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25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25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25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25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25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25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25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25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25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25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25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825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25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25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5798" grpId="0"/>
      <p:bldP spid="1825799" grpId="0"/>
      <p:bldP spid="1825800" grpId="0"/>
      <p:bldP spid="1825801" grpId="0"/>
      <p:bldP spid="1825802" grpId="0"/>
      <p:bldP spid="1825804" grpId="0"/>
      <p:bldP spid="18258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139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987140" name="Oval 4"/>
          <p:cNvSpPr>
            <a:spLocks noChangeArrowheads="1"/>
          </p:cNvSpPr>
          <p:nvPr/>
        </p:nvSpPr>
        <p:spPr bwMode="auto">
          <a:xfrm>
            <a:off x="1143000" y="22098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987141" name="Text Box 5"/>
          <p:cNvSpPr txBox="1">
            <a:spLocks noChangeArrowheads="1"/>
          </p:cNvSpPr>
          <p:nvPr/>
        </p:nvSpPr>
        <p:spPr bwMode="auto">
          <a:xfrm>
            <a:off x="1600200" y="2209800"/>
            <a:ext cx="2590800" cy="7493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Restoring</a:t>
            </a:r>
          </a:p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Abraham’s mistake</a:t>
            </a:r>
          </a:p>
        </p:txBody>
      </p:sp>
      <p:grpSp>
        <p:nvGrpSpPr>
          <p:cNvPr id="987188" name="Group 52"/>
          <p:cNvGrpSpPr>
            <a:grpSpLocks/>
          </p:cNvGrpSpPr>
          <p:nvPr/>
        </p:nvGrpSpPr>
        <p:grpSpPr bwMode="auto">
          <a:xfrm>
            <a:off x="1143000" y="3368675"/>
            <a:ext cx="3200400" cy="835025"/>
            <a:chOff x="816" y="1753"/>
            <a:chExt cx="3984" cy="1039"/>
          </a:xfrm>
        </p:grpSpPr>
        <p:pic>
          <p:nvPicPr>
            <p:cNvPr id="987189" name="Picture 53" descr="AAS50203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4" y="2407"/>
              <a:ext cx="448" cy="383"/>
            </a:xfrm>
            <a:prstGeom prst="rect">
              <a:avLst/>
            </a:prstGeom>
            <a:noFill/>
          </p:spPr>
        </p:pic>
        <p:pic>
          <p:nvPicPr>
            <p:cNvPr id="987190" name="Picture 54" descr="ACE0003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67" y="2304"/>
              <a:ext cx="641" cy="488"/>
            </a:xfrm>
            <a:prstGeom prst="rect">
              <a:avLst/>
            </a:prstGeom>
            <a:noFill/>
          </p:spPr>
        </p:pic>
        <p:pic>
          <p:nvPicPr>
            <p:cNvPr id="987191" name="Picture 55" descr="farm000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40" y="2064"/>
              <a:ext cx="960" cy="715"/>
            </a:xfrm>
            <a:prstGeom prst="rect">
              <a:avLst/>
            </a:prstGeom>
            <a:noFill/>
          </p:spPr>
        </p:pic>
        <p:sp>
          <p:nvSpPr>
            <p:cNvPr id="987192" name="Line 56"/>
            <p:cNvSpPr>
              <a:spLocks noChangeShapeType="1"/>
            </p:cNvSpPr>
            <p:nvPr/>
          </p:nvSpPr>
          <p:spPr bwMode="auto">
            <a:xfrm>
              <a:off x="3024" y="2256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87193" name="Line 57"/>
            <p:cNvSpPr>
              <a:spLocks noChangeShapeType="1"/>
            </p:cNvSpPr>
            <p:nvPr/>
          </p:nvSpPr>
          <p:spPr bwMode="auto">
            <a:xfrm>
              <a:off x="4224" y="1968"/>
              <a:ext cx="0" cy="8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87194" name="Line 58"/>
            <p:cNvSpPr>
              <a:spLocks noChangeShapeType="1"/>
            </p:cNvSpPr>
            <p:nvPr/>
          </p:nvSpPr>
          <p:spPr bwMode="auto">
            <a:xfrm rot="-373893">
              <a:off x="1343" y="2253"/>
              <a:ext cx="576" cy="33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987195" name="Picture 59" descr="AAT5008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6" y="1753"/>
              <a:ext cx="528" cy="695"/>
            </a:xfrm>
            <a:prstGeom prst="rect">
              <a:avLst/>
            </a:prstGeom>
            <a:noFill/>
          </p:spPr>
        </p:pic>
      </p:grpSp>
      <p:sp>
        <p:nvSpPr>
          <p:cNvPr id="55" name="Rectangle 54"/>
          <p:cNvSpPr/>
          <p:nvPr/>
        </p:nvSpPr>
        <p:spPr bwMode="auto">
          <a:xfrm>
            <a:off x="-152400" y="0"/>
            <a:ext cx="47244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 smtClean="0">
              <a:ln>
                <a:noFill/>
              </a:ln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itchFamily="66" charset="0"/>
            </a:endParaRPr>
          </a:p>
        </p:txBody>
      </p:sp>
      <p:grpSp>
        <p:nvGrpSpPr>
          <p:cNvPr id="987146" name="Group 10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987147" name="AutoShape 11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87148" name="Text Box 12"/>
            <p:cNvSpPr txBox="1">
              <a:spLocks noChangeArrowheads="1"/>
            </p:cNvSpPr>
            <p:nvPr/>
          </p:nvSpPr>
          <p:spPr bwMode="auto">
            <a:xfrm>
              <a:off x="3010" y="563"/>
              <a:ext cx="2088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Roman Persecution</a:t>
              </a:r>
            </a:p>
          </p:txBody>
        </p:sp>
      </p:grpSp>
      <p:sp>
        <p:nvSpPr>
          <p:cNvPr id="987185" name="AutoShape 49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987142" name="Oval 6"/>
          <p:cNvSpPr>
            <a:spLocks noChangeArrowheads="1"/>
          </p:cNvSpPr>
          <p:nvPr/>
        </p:nvSpPr>
        <p:spPr bwMode="auto">
          <a:xfrm>
            <a:off x="4876800" y="22098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2</a:t>
            </a:r>
          </a:p>
        </p:txBody>
      </p:sp>
      <p:sp>
        <p:nvSpPr>
          <p:cNvPr id="987186" name="Text Box 50"/>
          <p:cNvSpPr txBox="1">
            <a:spLocks noChangeArrowheads="1"/>
          </p:cNvSpPr>
          <p:nvPr/>
        </p:nvSpPr>
        <p:spPr bwMode="auto">
          <a:xfrm>
            <a:off x="5334000" y="2209800"/>
            <a:ext cx="1828800" cy="7143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Restoring</a:t>
            </a:r>
          </a:p>
          <a:p>
            <a:pPr algn="l">
              <a:lnSpc>
                <a:spcPct val="85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Jesus’ cross</a:t>
            </a:r>
          </a:p>
        </p:txBody>
      </p:sp>
      <p:sp>
        <p:nvSpPr>
          <p:cNvPr id="987183" name="Rectangle 4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87184" name="Text Box 48"/>
          <p:cNvSpPr txBox="1">
            <a:spLocks noChangeArrowheads="1"/>
          </p:cNvSpPr>
          <p:nvPr/>
        </p:nvSpPr>
        <p:spPr bwMode="auto">
          <a:xfrm>
            <a:off x="762000" y="5638800"/>
            <a:ext cx="7924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By 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Arial Narrow" pitchFamily="34" charset="0"/>
              </a:rPr>
              <a:t>enduring 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the suffering, the Christians were restoring through indemnity the </a:t>
            </a:r>
            <a:r>
              <a:rPr lang="en-US" sz="2000" dirty="0" smtClean="0">
                <a:solidFill>
                  <a:srgbClr val="FFFF66"/>
                </a:solidFill>
                <a:effectLst/>
                <a:latin typeface="Arial Narrow" pitchFamily="34" charset="0"/>
              </a:rPr>
              <a:t>400-year period 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Arial Narrow" pitchFamily="34" charset="0"/>
              </a:rPr>
              <a:t>of 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preparation for the advent of the Messiah, which had been defiled due to the Jewish people’s mistake in leading him to the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cross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.</a:t>
            </a:r>
            <a:endParaRPr lang="en-US" sz="2000" b="0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pic>
        <p:nvPicPr>
          <p:cNvPr id="987458" name="Picture 322" descr="Jesus´ mother and other women at the cross - by William Hole"/>
          <p:cNvPicPr>
            <a:picLocks noChangeAspect="1" noChangeArrowheads="1"/>
          </p:cNvPicPr>
          <p:nvPr/>
        </p:nvPicPr>
        <p:blipFill>
          <a:blip r:embed="rId7" cstate="print"/>
          <a:srcRect l="17184" b="36205"/>
          <a:stretch>
            <a:fillRect/>
          </a:stretch>
        </p:blipFill>
        <p:spPr bwMode="auto">
          <a:xfrm>
            <a:off x="5486400" y="2895600"/>
            <a:ext cx="1905000" cy="1695450"/>
          </a:xfrm>
          <a:prstGeom prst="rect">
            <a:avLst/>
          </a:prstGeom>
          <a:noFill/>
        </p:spPr>
      </p:pic>
      <p:pic>
        <p:nvPicPr>
          <p:cNvPr id="56" name="Picture 55" descr="Egyptian Slavery 70387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95400" y="909814"/>
            <a:ext cx="3101906" cy="4195586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pSp>
        <p:nvGrpSpPr>
          <p:cNvPr id="987612" name="Group 476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987613" name="AutoShape 477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87614" name="Text Box 478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pic>
        <p:nvPicPr>
          <p:cNvPr id="57" name="Picture 56" descr="The Christian Martyrs' Last Prayer, by Jean-Léon Gérôme 188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95800" y="1828800"/>
            <a:ext cx="4572000" cy="2668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" name="Picture 57" descr="The Christian Martyrs' Last Prayer, by Jean-Léon Gérôme 188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1828800"/>
            <a:ext cx="4572000" cy="2668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87610" name="Group 474"/>
          <p:cNvGrpSpPr>
            <a:grpSpLocks/>
          </p:cNvGrpSpPr>
          <p:nvPr/>
        </p:nvGrpSpPr>
        <p:grpSpPr bwMode="auto">
          <a:xfrm>
            <a:off x="8266113" y="1676400"/>
            <a:ext cx="725487" cy="3071813"/>
            <a:chOff x="5207" y="1056"/>
            <a:chExt cx="457" cy="1935"/>
          </a:xfrm>
        </p:grpSpPr>
        <p:sp>
          <p:nvSpPr>
            <p:cNvPr id="987427" name="WordArt 291"/>
            <p:cNvSpPr>
              <a:spLocks noChangeArrowheads="1" noChangeShapeType="1" noTextEdit="1"/>
            </p:cNvSpPr>
            <p:nvPr/>
          </p:nvSpPr>
          <p:spPr bwMode="auto">
            <a:xfrm flipV="1">
              <a:off x="5606" y="2592"/>
              <a:ext cx="58" cy="3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E02B00"/>
                  </a:solidFill>
                  <a:effectLst/>
                  <a:latin typeface="Times New Roman"/>
                  <a:cs typeface="Times New Roman"/>
                </a:rPr>
                <a:t>)</a:t>
              </a:r>
            </a:p>
          </p:txBody>
        </p:sp>
        <p:grpSp>
          <p:nvGrpSpPr>
            <p:cNvPr id="987609" name="Group 473"/>
            <p:cNvGrpSpPr>
              <a:grpSpLocks/>
            </p:cNvGrpSpPr>
            <p:nvPr/>
          </p:nvGrpSpPr>
          <p:grpSpPr bwMode="auto">
            <a:xfrm>
              <a:off x="5207" y="1056"/>
              <a:ext cx="449" cy="1935"/>
              <a:chOff x="5207" y="1056"/>
              <a:chExt cx="449" cy="1935"/>
            </a:xfrm>
          </p:grpSpPr>
          <p:sp>
            <p:nvSpPr>
              <p:cNvPr id="987395" name="Line 259"/>
              <p:cNvSpPr>
                <a:spLocks noChangeShapeType="1"/>
              </p:cNvSpPr>
              <p:nvPr/>
            </p:nvSpPr>
            <p:spPr bwMode="auto">
              <a:xfrm>
                <a:off x="5600" y="1717"/>
                <a:ext cx="0" cy="1181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396" name="Line 260"/>
              <p:cNvSpPr>
                <a:spLocks noChangeShapeType="1"/>
              </p:cNvSpPr>
              <p:nvPr/>
            </p:nvSpPr>
            <p:spPr bwMode="auto">
              <a:xfrm>
                <a:off x="5600" y="1188"/>
                <a:ext cx="0" cy="56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>
                <a:outerShdw dist="88900" dir="16200000" algn="ctr" rotWithShape="0">
                  <a:srgbClr val="3E1500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>
                  <a:effectLst>
                    <a:outerShdw dist="177800" dir="2700000" algn="tl">
                      <a:srgbClr val="501B00"/>
                    </a:outerShdw>
                  </a:effectLst>
                </a:endParaRPr>
              </a:p>
            </p:txBody>
          </p:sp>
          <p:sp>
            <p:nvSpPr>
              <p:cNvPr id="987397" name="Line 261"/>
              <p:cNvSpPr>
                <a:spLocks noChangeShapeType="1"/>
              </p:cNvSpPr>
              <p:nvPr/>
            </p:nvSpPr>
            <p:spPr bwMode="auto">
              <a:xfrm>
                <a:off x="5544" y="2043"/>
                <a:ext cx="112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398" name="Line 262"/>
              <p:cNvSpPr>
                <a:spLocks noChangeShapeType="1"/>
              </p:cNvSpPr>
              <p:nvPr/>
            </p:nvSpPr>
            <p:spPr bwMode="auto">
              <a:xfrm>
                <a:off x="5544" y="2333"/>
                <a:ext cx="112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399" name="Line 263"/>
              <p:cNvSpPr>
                <a:spLocks noChangeShapeType="1"/>
              </p:cNvSpPr>
              <p:nvPr/>
            </p:nvSpPr>
            <p:spPr bwMode="auto">
              <a:xfrm>
                <a:off x="5488" y="2615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400" name="Line 264"/>
              <p:cNvSpPr>
                <a:spLocks noChangeShapeType="1"/>
              </p:cNvSpPr>
              <p:nvPr/>
            </p:nvSpPr>
            <p:spPr bwMode="auto">
              <a:xfrm>
                <a:off x="5488" y="1748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401" name="Line 265"/>
              <p:cNvSpPr>
                <a:spLocks noChangeShapeType="1"/>
              </p:cNvSpPr>
              <p:nvPr/>
            </p:nvSpPr>
            <p:spPr bwMode="auto">
              <a:xfrm>
                <a:off x="5488" y="2902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403" name="Line 267"/>
              <p:cNvSpPr>
                <a:spLocks noChangeShapeType="1"/>
              </p:cNvSpPr>
              <p:nvPr/>
            </p:nvSpPr>
            <p:spPr bwMode="auto">
              <a:xfrm>
                <a:off x="5488" y="1451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404" name="Oval 268"/>
              <p:cNvSpPr>
                <a:spLocks noChangeArrowheads="1"/>
              </p:cNvSpPr>
              <p:nvPr/>
            </p:nvSpPr>
            <p:spPr bwMode="auto">
              <a:xfrm>
                <a:off x="5250" y="1374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7405" name="Text Box 269"/>
              <p:cNvSpPr txBox="1">
                <a:spLocks noChangeArrowheads="1"/>
              </p:cNvSpPr>
              <p:nvPr/>
            </p:nvSpPr>
            <p:spPr bwMode="auto">
              <a:xfrm>
                <a:off x="5207" y="1376"/>
                <a:ext cx="393" cy="14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00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Moses</a:t>
                </a:r>
              </a:p>
            </p:txBody>
          </p:sp>
          <p:sp>
            <p:nvSpPr>
              <p:cNvPr id="987407" name="Oval 271"/>
              <p:cNvSpPr>
                <a:spLocks noChangeArrowheads="1"/>
              </p:cNvSpPr>
              <p:nvPr/>
            </p:nvSpPr>
            <p:spPr bwMode="auto">
              <a:xfrm>
                <a:off x="5250" y="2827"/>
                <a:ext cx="30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7408" name="Text Box 272"/>
              <p:cNvSpPr txBox="1">
                <a:spLocks noChangeArrowheads="1"/>
              </p:cNvSpPr>
              <p:nvPr/>
            </p:nvSpPr>
            <p:spPr bwMode="auto">
              <a:xfrm>
                <a:off x="5207" y="2832"/>
                <a:ext cx="393" cy="15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100" dirty="0">
                    <a:solidFill>
                      <a:srgbClr val="361B00"/>
                    </a:solidFill>
                    <a:effectLst/>
                    <a:latin typeface="Arial" charset="0"/>
                  </a:rPr>
                  <a:t>Jesus</a:t>
                </a:r>
              </a:p>
            </p:txBody>
          </p:sp>
          <p:sp>
            <p:nvSpPr>
              <p:cNvPr id="987410" name="Oval 274"/>
              <p:cNvSpPr>
                <a:spLocks noChangeArrowheads="1"/>
              </p:cNvSpPr>
              <p:nvPr/>
            </p:nvSpPr>
            <p:spPr bwMode="auto">
              <a:xfrm>
                <a:off x="5250" y="2544"/>
                <a:ext cx="30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7411" name="Text Box 275"/>
              <p:cNvSpPr txBox="1">
                <a:spLocks noChangeArrowheads="1"/>
              </p:cNvSpPr>
              <p:nvPr/>
            </p:nvSpPr>
            <p:spPr bwMode="auto">
              <a:xfrm>
                <a:off x="5207" y="2544"/>
                <a:ext cx="393" cy="147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ts val="1200"/>
                  </a:lnSpc>
                </a:pPr>
                <a:r>
                  <a:rPr lang="en-US" sz="900" dirty="0">
                    <a:solidFill>
                      <a:srgbClr val="361B00"/>
                    </a:solidFill>
                    <a:effectLst/>
                    <a:latin typeface="Arial" charset="0"/>
                  </a:rPr>
                  <a:t>Malachi</a:t>
                </a:r>
              </a:p>
            </p:txBody>
          </p:sp>
          <p:sp>
            <p:nvSpPr>
              <p:cNvPr id="987413" name="Line 277"/>
              <p:cNvSpPr>
                <a:spLocks noChangeShapeType="1"/>
              </p:cNvSpPr>
              <p:nvPr/>
            </p:nvSpPr>
            <p:spPr bwMode="auto">
              <a:xfrm>
                <a:off x="5488" y="1140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7415" name="Oval 279"/>
              <p:cNvSpPr>
                <a:spLocks noChangeArrowheads="1"/>
              </p:cNvSpPr>
              <p:nvPr/>
            </p:nvSpPr>
            <p:spPr bwMode="auto">
              <a:xfrm>
                <a:off x="5250" y="1062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7416" name="Text Box 280"/>
              <p:cNvSpPr txBox="1">
                <a:spLocks noChangeArrowheads="1"/>
              </p:cNvSpPr>
              <p:nvPr/>
            </p:nvSpPr>
            <p:spPr bwMode="auto">
              <a:xfrm>
                <a:off x="5207" y="1056"/>
                <a:ext cx="393" cy="15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10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Jacob</a:t>
                </a:r>
              </a:p>
            </p:txBody>
          </p:sp>
          <p:sp>
            <p:nvSpPr>
              <p:cNvPr id="987418" name="Oval 282"/>
              <p:cNvSpPr>
                <a:spLocks noChangeArrowheads="1"/>
              </p:cNvSpPr>
              <p:nvPr/>
            </p:nvSpPr>
            <p:spPr bwMode="auto">
              <a:xfrm>
                <a:off x="5250" y="1665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7419" name="Text Box 283"/>
              <p:cNvSpPr txBox="1">
                <a:spLocks noChangeArrowheads="1"/>
              </p:cNvSpPr>
              <p:nvPr/>
            </p:nvSpPr>
            <p:spPr bwMode="auto">
              <a:xfrm>
                <a:off x="5207" y="1662"/>
                <a:ext cx="393" cy="162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20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Saul</a:t>
                </a:r>
              </a:p>
            </p:txBody>
          </p:sp>
          <p:sp>
            <p:nvSpPr>
              <p:cNvPr id="987420" name="WordArt 2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5460" y="1265"/>
                <a:ext cx="100" cy="6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5400A8">
                        <a:alpha val="0"/>
                      </a:srgbClr>
                    </a:solidFill>
                    <a:effectLst/>
                    <a:latin typeface="Arial"/>
                    <a:cs typeface="Arial"/>
                  </a:rPr>
                  <a:t>400</a:t>
                </a:r>
              </a:p>
            </p:txBody>
          </p:sp>
          <p:grpSp>
            <p:nvGrpSpPr>
              <p:cNvPr id="987605" name="Group 469"/>
              <p:cNvGrpSpPr>
                <a:grpSpLocks/>
              </p:cNvGrpSpPr>
              <p:nvPr/>
            </p:nvGrpSpPr>
            <p:grpSpPr bwMode="auto">
              <a:xfrm>
                <a:off x="5439" y="1554"/>
                <a:ext cx="129" cy="1237"/>
                <a:chOff x="5439" y="1554"/>
                <a:chExt cx="129" cy="1237"/>
              </a:xfrm>
            </p:grpSpPr>
            <p:sp>
              <p:nvSpPr>
                <p:cNvPr id="987422" name="WordArt 28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460" y="1863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120</a:t>
                  </a:r>
                </a:p>
              </p:txBody>
            </p:sp>
            <p:sp>
              <p:nvSpPr>
                <p:cNvPr id="987423" name="WordArt 28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460" y="1554"/>
                  <a:ext cx="9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66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987424" name="WordArt 28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460" y="2156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987426" name="WordArt 290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462" y="2436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210</a:t>
                  </a:r>
                </a:p>
              </p:txBody>
            </p:sp>
            <p:sp>
              <p:nvSpPr>
                <p:cNvPr id="987603" name="WordArt 46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439" y="2724"/>
                  <a:ext cx="12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6350">
                        <a:noFill/>
                        <a:round/>
                        <a:headEnd/>
                        <a:tailEnd/>
                      </a:ln>
                      <a:solidFill>
                        <a:srgbClr val="E02B00"/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</p:grpSp>
        </p:grp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8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87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8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8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8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8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8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8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49167 -0.00555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-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8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7185" grpId="0" animBg="1"/>
      <p:bldP spid="987142" grpId="0" animBg="1"/>
      <p:bldP spid="987186" grpId="0"/>
      <p:bldP spid="987184" grpId="0" autoUpdateAnimBg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People in color copy 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46" b="20672"/>
          <a:stretch>
            <a:fillRect/>
          </a:stretch>
        </p:blipFill>
        <p:spPr>
          <a:xfrm>
            <a:off x="3532264" y="171369"/>
            <a:ext cx="5611736" cy="5848431"/>
          </a:xfrm>
          <a:prstGeom prst="rect">
            <a:avLst/>
          </a:prstGeom>
        </p:spPr>
      </p:pic>
      <p:sp>
        <p:nvSpPr>
          <p:cNvPr id="2044938" name="Rectangle 10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4939" name="Text Box 11"/>
          <p:cNvSpPr txBox="1">
            <a:spLocks noChangeArrowheads="1"/>
          </p:cNvSpPr>
          <p:nvPr/>
        </p:nvSpPr>
        <p:spPr bwMode="auto">
          <a:xfrm>
            <a:off x="1295400" y="5684838"/>
            <a:ext cx="67818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This will be the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messianic kingdom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built on the principles of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interdependence, mutual prosperity and universally shared values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1600" b="0">
                <a:solidFill>
                  <a:schemeClr val="bg1"/>
                </a:solidFill>
                <a:effectLst/>
                <a:latin typeface="Arial Narrow" pitchFamily="34" charset="0"/>
              </a:rPr>
              <a:t>(p. 343-4).</a:t>
            </a:r>
          </a:p>
        </p:txBody>
      </p:sp>
      <p:sp>
        <p:nvSpPr>
          <p:cNvPr id="2044941" name="Text Box 13"/>
          <p:cNvSpPr txBox="1">
            <a:spLocks noChangeArrowheads="1"/>
          </p:cNvSpPr>
          <p:nvPr/>
        </p:nvSpPr>
        <p:spPr bwMode="auto">
          <a:xfrm>
            <a:off x="5105400" y="304800"/>
            <a:ext cx="32004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0000A4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one with God in heart</a:t>
            </a:r>
          </a:p>
        </p:txBody>
      </p:sp>
      <p:sp>
        <p:nvSpPr>
          <p:cNvPr id="2044942" name="Text Box 14"/>
          <p:cNvSpPr txBox="1">
            <a:spLocks noChangeArrowheads="1"/>
          </p:cNvSpPr>
          <p:nvPr/>
        </p:nvSpPr>
        <p:spPr bwMode="auto">
          <a:xfrm>
            <a:off x="3810000" y="304800"/>
            <a:ext cx="15430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200" dirty="0">
                <a:solidFill>
                  <a:srgbClr val="0000A4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Religion:</a:t>
            </a:r>
          </a:p>
        </p:txBody>
      </p:sp>
      <p:sp>
        <p:nvSpPr>
          <p:cNvPr id="2044943" name="Text Box 15"/>
          <p:cNvSpPr txBox="1">
            <a:spLocks noChangeArrowheads="1"/>
          </p:cNvSpPr>
          <p:nvPr/>
        </p:nvSpPr>
        <p:spPr bwMode="auto">
          <a:xfrm>
            <a:off x="5029200" y="1981200"/>
            <a:ext cx="3429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54002A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realize ideal of creation</a:t>
            </a:r>
          </a:p>
        </p:txBody>
      </p:sp>
      <p:sp>
        <p:nvSpPr>
          <p:cNvPr id="2044944" name="Text Box 16"/>
          <p:cNvSpPr txBox="1">
            <a:spLocks noChangeArrowheads="1"/>
          </p:cNvSpPr>
          <p:nvPr/>
        </p:nvSpPr>
        <p:spPr bwMode="auto">
          <a:xfrm>
            <a:off x="3810000" y="1981200"/>
            <a:ext cx="144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200">
                <a:solidFill>
                  <a:srgbClr val="54002A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Politics:</a:t>
            </a:r>
          </a:p>
        </p:txBody>
      </p:sp>
      <p:sp>
        <p:nvSpPr>
          <p:cNvPr id="2044945" name="Text Box 17"/>
          <p:cNvSpPr txBox="1">
            <a:spLocks noChangeArrowheads="1"/>
          </p:cNvSpPr>
          <p:nvPr/>
        </p:nvSpPr>
        <p:spPr bwMode="auto">
          <a:xfrm>
            <a:off x="3810000" y="1133475"/>
            <a:ext cx="1752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200">
                <a:solidFill>
                  <a:srgbClr val="7E007E"/>
                </a:solidFill>
                <a:effectLst>
                  <a:outerShdw dist="12700" dir="2700000" algn="tl">
                    <a:schemeClr val="bg1"/>
                  </a:outerShdw>
                </a:effectLst>
                <a:latin typeface="Arial Rounded MT Bold" pitchFamily="34" charset="0"/>
              </a:rPr>
              <a:t>Economy:</a:t>
            </a:r>
          </a:p>
        </p:txBody>
      </p:sp>
      <p:grpSp>
        <p:nvGrpSpPr>
          <p:cNvPr id="2044946" name="Group 18"/>
          <p:cNvGrpSpPr>
            <a:grpSpLocks/>
          </p:cNvGrpSpPr>
          <p:nvPr/>
        </p:nvGrpSpPr>
        <p:grpSpPr bwMode="auto">
          <a:xfrm>
            <a:off x="5257800" y="1135063"/>
            <a:ext cx="2667000" cy="703262"/>
            <a:chOff x="3216" y="2011"/>
            <a:chExt cx="1680" cy="443"/>
          </a:xfrm>
        </p:grpSpPr>
        <p:sp>
          <p:nvSpPr>
            <p:cNvPr id="2044947" name="Text Box 19"/>
            <p:cNvSpPr txBox="1">
              <a:spLocks noChangeArrowheads="1"/>
            </p:cNvSpPr>
            <p:nvPr/>
          </p:nvSpPr>
          <p:spPr bwMode="auto">
            <a:xfrm>
              <a:off x="3216" y="2011"/>
              <a:ext cx="168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660066"/>
                  </a:solidFill>
                  <a:effectLst>
                    <a:outerShdw dist="12700" dir="2700000" algn="tl">
                      <a:schemeClr val="bg1"/>
                    </a:outerShdw>
                  </a:effectLst>
                  <a:latin typeface="Arial Rounded MT Bold" pitchFamily="34" charset="0"/>
                </a:rPr>
                <a:t>in accordance</a:t>
              </a:r>
            </a:p>
          </p:txBody>
        </p:sp>
        <p:sp>
          <p:nvSpPr>
            <p:cNvPr id="2044948" name="Text Box 20"/>
            <p:cNvSpPr txBox="1">
              <a:spLocks noChangeArrowheads="1"/>
            </p:cNvSpPr>
            <p:nvPr/>
          </p:nvSpPr>
          <p:spPr bwMode="auto">
            <a:xfrm>
              <a:off x="3216" y="2227"/>
              <a:ext cx="1680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2200">
                  <a:solidFill>
                    <a:srgbClr val="660066"/>
                  </a:solidFill>
                  <a:effectLst>
                    <a:outerShdw dist="12700" dir="2700000" algn="tl">
                      <a:schemeClr val="bg1"/>
                    </a:outerShdw>
                  </a:effectLst>
                  <a:latin typeface="Arial Rounded MT Bold" pitchFamily="34" charset="0"/>
                </a:rPr>
                <a:t>with divine ideal</a:t>
              </a:r>
            </a:p>
          </p:txBody>
        </p:sp>
      </p:grpSp>
      <p:grpSp>
        <p:nvGrpSpPr>
          <p:cNvPr id="2044949" name="Group 21"/>
          <p:cNvGrpSpPr>
            <a:grpSpLocks/>
          </p:cNvGrpSpPr>
          <p:nvPr/>
        </p:nvGrpSpPr>
        <p:grpSpPr bwMode="auto">
          <a:xfrm>
            <a:off x="3276600" y="496888"/>
            <a:ext cx="533400" cy="1712912"/>
            <a:chOff x="1968" y="313"/>
            <a:chExt cx="336" cy="1079"/>
          </a:xfrm>
        </p:grpSpPr>
        <p:sp>
          <p:nvSpPr>
            <p:cNvPr id="2044950" name="WordArt 22"/>
            <p:cNvSpPr>
              <a:spLocks noChangeArrowheads="1" noChangeShapeType="1" noTextEdit="1"/>
            </p:cNvSpPr>
            <p:nvPr/>
          </p:nvSpPr>
          <p:spPr bwMode="auto">
            <a:xfrm rot="16200000" flipH="1">
              <a:off x="1605" y="838"/>
              <a:ext cx="1061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8989FF"/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2044951" name="WordArt 23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2112" y="313"/>
              <a:ext cx="192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8989FF"/>
                  </a:solidFill>
                  <a:effectLst/>
                  <a:latin typeface="Arial Black"/>
                </a:rPr>
                <a:t>_</a:t>
              </a:r>
            </a:p>
          </p:txBody>
        </p:sp>
        <p:grpSp>
          <p:nvGrpSpPr>
            <p:cNvPr id="2044952" name="Group 24"/>
            <p:cNvGrpSpPr>
              <a:grpSpLocks/>
            </p:cNvGrpSpPr>
            <p:nvPr/>
          </p:nvGrpSpPr>
          <p:grpSpPr bwMode="auto">
            <a:xfrm>
              <a:off x="1968" y="826"/>
              <a:ext cx="336" cy="55"/>
              <a:chOff x="1920" y="2135"/>
              <a:chExt cx="336" cy="55"/>
            </a:xfrm>
          </p:grpSpPr>
          <p:sp>
            <p:nvSpPr>
              <p:cNvPr id="2044953" name="WordArt 25"/>
              <p:cNvSpPr>
                <a:spLocks noChangeArrowheads="1" noChangeShapeType="1" noTextEdit="1"/>
              </p:cNvSpPr>
              <p:nvPr/>
            </p:nvSpPr>
            <p:spPr bwMode="auto">
              <a:xfrm rot="10800000" flipH="1">
                <a:off x="2064" y="2136"/>
                <a:ext cx="192" cy="5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8989FF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044954" name="WordArt 26"/>
              <p:cNvSpPr>
                <a:spLocks noChangeArrowheads="1" noChangeShapeType="1" noTextEdit="1"/>
              </p:cNvSpPr>
              <p:nvPr/>
            </p:nvSpPr>
            <p:spPr bwMode="auto">
              <a:xfrm rot="10800000" flipH="1">
                <a:off x="1920" y="2135"/>
                <a:ext cx="192" cy="5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8989FF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044955" name="WordArt 27"/>
            <p:cNvSpPr>
              <a:spLocks noChangeArrowheads="1" noChangeShapeType="1" noTextEdit="1"/>
            </p:cNvSpPr>
            <p:nvPr/>
          </p:nvSpPr>
          <p:spPr bwMode="auto">
            <a:xfrm rot="10800000" flipH="1">
              <a:off x="2112" y="1345"/>
              <a:ext cx="192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8989FF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sp>
        <p:nvSpPr>
          <p:cNvPr id="2044969" name="AutoShape 41"/>
          <p:cNvSpPr>
            <a:spLocks noChangeArrowheads="1"/>
          </p:cNvSpPr>
          <p:nvPr/>
        </p:nvSpPr>
        <p:spPr bwMode="auto">
          <a:xfrm>
            <a:off x="2057400" y="2895600"/>
            <a:ext cx="4876800" cy="2514600"/>
          </a:xfrm>
          <a:prstGeom prst="verticalScroll">
            <a:avLst>
              <a:gd name="adj" fmla="val 13259"/>
            </a:avLst>
          </a:prstGeom>
          <a:gradFill rotWithShape="1">
            <a:gsLst>
              <a:gs pos="0">
                <a:srgbClr val="FFFFFF"/>
              </a:gs>
              <a:gs pos="100000">
                <a:srgbClr val="000099"/>
              </a:gs>
            </a:gsLst>
            <a:path path="rect">
              <a:fillToRect l="50000" t="50000" r="50000" b="50000"/>
            </a:path>
          </a:gradFill>
          <a:ln w="38100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2044970" name="AutoShape 42"/>
          <p:cNvSpPr>
            <a:spLocks noChangeArrowheads="1"/>
          </p:cNvSpPr>
          <p:nvPr/>
        </p:nvSpPr>
        <p:spPr bwMode="auto">
          <a:xfrm>
            <a:off x="4333875" y="2514600"/>
            <a:ext cx="457200" cy="533400"/>
          </a:xfrm>
          <a:prstGeom prst="downArrow">
            <a:avLst>
              <a:gd name="adj1" fmla="val 39019"/>
              <a:gd name="adj2" fmla="val 51485"/>
            </a:avLst>
          </a:prstGeom>
          <a:gradFill rotWithShape="0">
            <a:gsLst>
              <a:gs pos="0">
                <a:srgbClr val="E9E9FF"/>
              </a:gs>
              <a:gs pos="100000">
                <a:srgbClr val="9900CC"/>
              </a:gs>
            </a:gsLst>
            <a:lin ang="5400000" scaled="1"/>
          </a:gradFill>
          <a:ln w="38100">
            <a:noFill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660066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100000"/>
              </a:lnSpc>
            </a:pPr>
            <a:endParaRPr lang="en-US" sz="18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grpSp>
        <p:nvGrpSpPr>
          <p:cNvPr id="2044971" name="Group 43"/>
          <p:cNvGrpSpPr>
            <a:grpSpLocks/>
          </p:cNvGrpSpPr>
          <p:nvPr/>
        </p:nvGrpSpPr>
        <p:grpSpPr bwMode="auto">
          <a:xfrm>
            <a:off x="2438400" y="3276600"/>
            <a:ext cx="4267200" cy="2057400"/>
            <a:chOff x="1536" y="2208"/>
            <a:chExt cx="2688" cy="1296"/>
          </a:xfrm>
        </p:grpSpPr>
        <p:pic>
          <p:nvPicPr>
            <p:cNvPr id="2044972" name="Picture 44" descr="Man business_pink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3321"/>
            <a:stretch>
              <a:fillRect/>
            </a:stretch>
          </p:blipFill>
          <p:spPr bwMode="auto">
            <a:xfrm>
              <a:off x="2035" y="2208"/>
              <a:ext cx="1079" cy="1111"/>
            </a:xfrm>
            <a:prstGeom prst="rect">
              <a:avLst/>
            </a:prstGeom>
            <a:noFill/>
          </p:spPr>
        </p:pic>
        <p:pic>
          <p:nvPicPr>
            <p:cNvPr id="2044973" name="Picture 45" descr="Woman business_okra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921" b="59439"/>
            <a:stretch>
              <a:fillRect/>
            </a:stretch>
          </p:blipFill>
          <p:spPr bwMode="auto">
            <a:xfrm>
              <a:off x="1536" y="2356"/>
              <a:ext cx="1033" cy="1148"/>
            </a:xfrm>
            <a:prstGeom prst="rect">
              <a:avLst/>
            </a:prstGeom>
            <a:noFill/>
          </p:spPr>
        </p:pic>
        <p:pic>
          <p:nvPicPr>
            <p:cNvPr id="2044974" name="Picture 46" descr="Woman business_light yellow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3902"/>
            <a:stretch>
              <a:fillRect/>
            </a:stretch>
          </p:blipFill>
          <p:spPr bwMode="auto">
            <a:xfrm flipH="1">
              <a:off x="2534" y="2282"/>
              <a:ext cx="1151" cy="1058"/>
            </a:xfrm>
            <a:prstGeom prst="rect">
              <a:avLst/>
            </a:prstGeom>
            <a:noFill/>
          </p:spPr>
        </p:pic>
        <p:pic>
          <p:nvPicPr>
            <p:cNvPr id="2044975" name="Picture 47" descr="Man casual_light blue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7455" b="60713"/>
            <a:stretch>
              <a:fillRect/>
            </a:stretch>
          </p:blipFill>
          <p:spPr bwMode="auto">
            <a:xfrm flipH="1">
              <a:off x="3239" y="2282"/>
              <a:ext cx="908" cy="1222"/>
            </a:xfrm>
            <a:prstGeom prst="rect">
              <a:avLst/>
            </a:prstGeom>
            <a:noFill/>
          </p:spPr>
        </p:pic>
        <p:pic>
          <p:nvPicPr>
            <p:cNvPr id="2044976" name="Picture 48" descr="Woman casual_light pink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150"/>
            <a:stretch>
              <a:fillRect/>
            </a:stretch>
          </p:blipFill>
          <p:spPr bwMode="auto">
            <a:xfrm>
              <a:off x="3226" y="2800"/>
              <a:ext cx="998" cy="704"/>
            </a:xfrm>
            <a:prstGeom prst="rect">
              <a:avLst/>
            </a:prstGeom>
            <a:noFill/>
          </p:spPr>
        </p:pic>
        <p:pic>
          <p:nvPicPr>
            <p:cNvPr id="2044977" name="Picture 49" descr="Woman Asian_light green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2771"/>
            <a:stretch>
              <a:fillRect/>
            </a:stretch>
          </p:blipFill>
          <p:spPr bwMode="auto">
            <a:xfrm>
              <a:off x="1778" y="2726"/>
              <a:ext cx="1294" cy="778"/>
            </a:xfrm>
            <a:prstGeom prst="rect">
              <a:avLst/>
            </a:prstGeom>
            <a:noFill/>
          </p:spPr>
        </p:pic>
        <p:pic>
          <p:nvPicPr>
            <p:cNvPr id="2044978" name="Picture 50" descr="Man casual_flesh color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1884"/>
            <a:stretch>
              <a:fillRect/>
            </a:stretch>
          </p:blipFill>
          <p:spPr bwMode="auto">
            <a:xfrm>
              <a:off x="2472" y="2628"/>
              <a:ext cx="1099" cy="876"/>
            </a:xfrm>
            <a:prstGeom prst="rect">
              <a:avLst/>
            </a:prstGeom>
            <a:noFill/>
          </p:spPr>
        </p:pic>
      </p:grpSp>
      <p:sp>
        <p:nvSpPr>
          <p:cNvPr id="2044979" name="Text Box 51"/>
          <p:cNvSpPr txBox="1">
            <a:spLocks noChangeArrowheads="1"/>
          </p:cNvSpPr>
          <p:nvPr/>
        </p:nvSpPr>
        <p:spPr bwMode="auto">
          <a:xfrm>
            <a:off x="2597150" y="3352800"/>
            <a:ext cx="3929063" cy="5857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5400" dir="162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>
                <a:solidFill>
                  <a:srgbClr val="000099"/>
                </a:solidFill>
                <a:effectLst/>
              </a:rPr>
              <a:t>Messianic kingdom</a:t>
            </a:r>
          </a:p>
        </p:txBody>
      </p:sp>
      <p:sp>
        <p:nvSpPr>
          <p:cNvPr id="2044980" name="Text Box 52"/>
          <p:cNvSpPr txBox="1">
            <a:spLocks noChangeArrowheads="1"/>
          </p:cNvSpPr>
          <p:nvPr/>
        </p:nvSpPr>
        <p:spPr bwMode="auto">
          <a:xfrm>
            <a:off x="2809875" y="3962400"/>
            <a:ext cx="3503613" cy="13970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</a:rPr>
              <a:t>Interdependence,</a:t>
            </a:r>
          </a:p>
          <a:p>
            <a:r>
              <a:rPr lang="en-US" sz="300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</a:rPr>
              <a:t>mutual prosperity,</a:t>
            </a:r>
          </a:p>
          <a:p>
            <a:r>
              <a:rPr lang="en-US" sz="3000" dirty="0">
                <a:solidFill>
                  <a:srgbClr val="000099"/>
                </a:solidFill>
                <a:effectLst>
                  <a:outerShdw dist="12700" dir="2700000" algn="tl">
                    <a:srgbClr val="000000"/>
                  </a:outerShdw>
                </a:effectLst>
              </a:rPr>
              <a:t>and shared values</a:t>
            </a:r>
          </a:p>
        </p:txBody>
      </p:sp>
      <p:sp>
        <p:nvSpPr>
          <p:cNvPr id="2044967" name="Oval 39" descr="643072"/>
          <p:cNvSpPr>
            <a:spLocks noChangeArrowheads="1"/>
          </p:cNvSpPr>
          <p:nvPr/>
        </p:nvSpPr>
        <p:spPr bwMode="auto">
          <a:xfrm>
            <a:off x="852488" y="542925"/>
            <a:ext cx="2514600" cy="1600200"/>
          </a:xfrm>
          <a:prstGeom prst="ellipse">
            <a:avLst/>
          </a:prstGeom>
          <a:blipFill dpi="0" rotWithShape="1">
            <a:blip r:embed="rId11" cstate="screen"/>
            <a:srcRect/>
            <a:stretch>
              <a:fillRect/>
            </a:stretch>
          </a:blipFill>
          <a:ln w="19050" algn="ctr">
            <a:solidFill>
              <a:srgbClr val="00006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4968" name="Text Box 40"/>
          <p:cNvSpPr txBox="1">
            <a:spLocks noChangeArrowheads="1"/>
          </p:cNvSpPr>
          <p:nvPr/>
        </p:nvSpPr>
        <p:spPr bwMode="auto">
          <a:xfrm>
            <a:off x="685800" y="1041400"/>
            <a:ext cx="2847975" cy="787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New expression</a:t>
            </a:r>
          </a:p>
          <a:p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truth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4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044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4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4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04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4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4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4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44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4939" grpId="0" autoUpdateAnimBg="0"/>
      <p:bldP spid="2044969" grpId="0" animBg="1"/>
      <p:bldP spid="2044970" grpId="0" animBg="1"/>
      <p:bldP spid="2044979" grpId="0"/>
      <p:bldP spid="2044980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5044" name="Text Box 4"/>
          <p:cNvSpPr txBox="1">
            <a:spLocks noChangeArrowheads="1"/>
          </p:cNvSpPr>
          <p:nvPr/>
        </p:nvSpPr>
        <p:spPr bwMode="auto">
          <a:xfrm>
            <a:off x="1581150" y="788988"/>
            <a:ext cx="59055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Eurostile" pitchFamily="34" charset="0"/>
              </a:rPr>
              <a:t>For more information visit</a:t>
            </a:r>
          </a:p>
        </p:txBody>
      </p:sp>
      <p:sp>
        <p:nvSpPr>
          <p:cNvPr id="2135045" name="Text Box 5"/>
          <p:cNvSpPr txBox="1">
            <a:spLocks noChangeArrowheads="1"/>
          </p:cNvSpPr>
          <p:nvPr/>
        </p:nvSpPr>
        <p:spPr bwMode="auto">
          <a:xfrm>
            <a:off x="533400" y="1550988"/>
            <a:ext cx="8001000" cy="7286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solidFill>
                  <a:srgbClr val="FFEA91"/>
                </a:solidFill>
                <a:effectLst/>
                <a:latin typeface="Arial Narrow" pitchFamily="34" charset="0"/>
              </a:rPr>
              <a:t>http://www.unificationstudy.com</a:t>
            </a:r>
          </a:p>
        </p:txBody>
      </p:sp>
      <p:sp>
        <p:nvSpPr>
          <p:cNvPr id="2135046" name="Text Box 6"/>
          <p:cNvSpPr txBox="1">
            <a:spLocks noChangeArrowheads="1"/>
          </p:cNvSpPr>
          <p:nvPr/>
        </p:nvSpPr>
        <p:spPr bwMode="auto">
          <a:xfrm>
            <a:off x="2971800" y="2770188"/>
            <a:ext cx="3124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Eurostile" pitchFamily="34" charset="0"/>
              </a:rPr>
              <a:t>Pictures from</a:t>
            </a:r>
          </a:p>
        </p:txBody>
      </p:sp>
      <p:sp>
        <p:nvSpPr>
          <p:cNvPr id="2135047" name="Text Box 7"/>
          <p:cNvSpPr txBox="1">
            <a:spLocks noChangeArrowheads="1"/>
          </p:cNvSpPr>
          <p:nvPr/>
        </p:nvSpPr>
        <p:spPr bwMode="auto">
          <a:xfrm>
            <a:off x="1219200" y="3608388"/>
            <a:ext cx="66294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www.biblepicturegallery.com</a:t>
            </a:r>
          </a:p>
        </p:txBody>
      </p:sp>
      <p:sp>
        <p:nvSpPr>
          <p:cNvPr id="2135048" name="Text Box 8"/>
          <p:cNvSpPr txBox="1">
            <a:spLocks noChangeArrowheads="1"/>
          </p:cNvSpPr>
          <p:nvPr/>
        </p:nvSpPr>
        <p:spPr bwMode="auto">
          <a:xfrm>
            <a:off x="1447800" y="4240213"/>
            <a:ext cx="6172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www.classroomclipart.com</a:t>
            </a:r>
          </a:p>
        </p:txBody>
      </p:sp>
      <p:sp>
        <p:nvSpPr>
          <p:cNvPr id="2135049" name="Text Box 9"/>
          <p:cNvSpPr txBox="1">
            <a:spLocks noChangeArrowheads="1"/>
          </p:cNvSpPr>
          <p:nvPr/>
        </p:nvSpPr>
        <p:spPr bwMode="auto">
          <a:xfrm>
            <a:off x="1676400" y="4854575"/>
            <a:ext cx="57150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http://karenswhimsy.com</a:t>
            </a:r>
          </a:p>
        </p:txBody>
      </p:sp>
      <p:sp>
        <p:nvSpPr>
          <p:cNvPr id="2135050" name="Text Box 10"/>
          <p:cNvSpPr txBox="1">
            <a:spLocks noChangeArrowheads="1"/>
          </p:cNvSpPr>
          <p:nvPr/>
        </p:nvSpPr>
        <p:spPr bwMode="auto">
          <a:xfrm>
            <a:off x="2019300" y="5464175"/>
            <a:ext cx="5029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http://en.wikipedia.org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5129" name="Picture 393" descr="Egyptian taskmasters"/>
          <p:cNvPicPr>
            <a:picLocks noChangeAspect="1" noChangeArrowheads="1"/>
          </p:cNvPicPr>
          <p:nvPr/>
        </p:nvPicPr>
        <p:blipFill>
          <a:blip r:embed="rId3" cstate="print"/>
          <a:srcRect l="20395" t="4074"/>
          <a:stretch>
            <a:fillRect/>
          </a:stretch>
        </p:blipFill>
        <p:spPr bwMode="auto">
          <a:xfrm>
            <a:off x="4572000" y="1828800"/>
            <a:ext cx="3352800" cy="2692400"/>
          </a:xfrm>
          <a:prstGeom prst="rect">
            <a:avLst/>
          </a:prstGeom>
          <a:solidFill>
            <a:srgbClr val="FFFFE1"/>
          </a:solidFill>
        </p:spPr>
      </p:pic>
      <p:sp>
        <p:nvSpPr>
          <p:cNvPr id="884739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884746" name="Oval 10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884772" name="Group 36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884773" name="AutoShape 37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884774" name="Text Box 38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solidFill>
              <a:srgbClr val="4C0026"/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grpSp>
        <p:nvGrpSpPr>
          <p:cNvPr id="885120" name="Group 384"/>
          <p:cNvGrpSpPr>
            <a:grpSpLocks/>
          </p:cNvGrpSpPr>
          <p:nvPr/>
        </p:nvGrpSpPr>
        <p:grpSpPr bwMode="auto">
          <a:xfrm>
            <a:off x="7924800" y="1676400"/>
            <a:ext cx="738188" cy="3071813"/>
            <a:chOff x="4992" y="1056"/>
            <a:chExt cx="465" cy="1935"/>
          </a:xfrm>
        </p:grpSpPr>
        <p:sp>
          <p:nvSpPr>
            <p:cNvPr id="885043" name="WordArt 307"/>
            <p:cNvSpPr>
              <a:spLocks noChangeArrowheads="1" noChangeShapeType="1" noTextEdit="1"/>
            </p:cNvSpPr>
            <p:nvPr/>
          </p:nvSpPr>
          <p:spPr bwMode="auto">
            <a:xfrm flipV="1">
              <a:off x="5401" y="1152"/>
              <a:ext cx="56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E02B00"/>
                    </a:solidFill>
                    <a:round/>
                    <a:headEnd/>
                    <a:tailEnd/>
                  </a:ln>
                  <a:solidFill>
                    <a:srgbClr val="E02B00"/>
                  </a:solidFill>
                  <a:effectLst/>
                  <a:latin typeface="Times New Roman"/>
                  <a:cs typeface="Times New Roman"/>
                </a:rPr>
                <a:t>)</a:t>
              </a:r>
            </a:p>
          </p:txBody>
        </p:sp>
        <p:grpSp>
          <p:nvGrpSpPr>
            <p:cNvPr id="885119" name="Group 383"/>
            <p:cNvGrpSpPr>
              <a:grpSpLocks/>
            </p:cNvGrpSpPr>
            <p:nvPr/>
          </p:nvGrpSpPr>
          <p:grpSpPr bwMode="auto">
            <a:xfrm>
              <a:off x="4992" y="1056"/>
              <a:ext cx="449" cy="1935"/>
              <a:chOff x="4992" y="1056"/>
              <a:chExt cx="449" cy="1935"/>
            </a:xfrm>
          </p:grpSpPr>
          <p:sp>
            <p:nvSpPr>
              <p:cNvPr id="884897" name="WordArt 1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1683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884898" name="WordArt 1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1273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884899" name="WordArt 16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2071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884900" name="WordArt 1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2832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884901" name="WordArt 1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21" y="2442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885010" name="Line 274"/>
              <p:cNvSpPr>
                <a:spLocks noChangeShapeType="1"/>
              </p:cNvSpPr>
              <p:nvPr/>
            </p:nvSpPr>
            <p:spPr bwMode="auto">
              <a:xfrm>
                <a:off x="5385" y="1717"/>
                <a:ext cx="0" cy="1181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1" name="Line 275"/>
              <p:cNvSpPr>
                <a:spLocks noChangeShapeType="1"/>
              </p:cNvSpPr>
              <p:nvPr/>
            </p:nvSpPr>
            <p:spPr bwMode="auto">
              <a:xfrm>
                <a:off x="5385" y="1188"/>
                <a:ext cx="0" cy="56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>
                <a:outerShdw dist="88900" dir="16200000" algn="ctr" rotWithShape="0">
                  <a:srgbClr val="3E1500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2" name="Line 276"/>
              <p:cNvSpPr>
                <a:spLocks noChangeShapeType="1"/>
              </p:cNvSpPr>
              <p:nvPr/>
            </p:nvSpPr>
            <p:spPr bwMode="auto">
              <a:xfrm>
                <a:off x="5329" y="2043"/>
                <a:ext cx="112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3" name="Line 277"/>
              <p:cNvSpPr>
                <a:spLocks noChangeShapeType="1"/>
              </p:cNvSpPr>
              <p:nvPr/>
            </p:nvSpPr>
            <p:spPr bwMode="auto">
              <a:xfrm>
                <a:off x="5329" y="2333"/>
                <a:ext cx="112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4" name="Line 278"/>
              <p:cNvSpPr>
                <a:spLocks noChangeShapeType="1"/>
              </p:cNvSpPr>
              <p:nvPr/>
            </p:nvSpPr>
            <p:spPr bwMode="auto">
              <a:xfrm>
                <a:off x="5273" y="2615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5" name="Line 279"/>
              <p:cNvSpPr>
                <a:spLocks noChangeShapeType="1"/>
              </p:cNvSpPr>
              <p:nvPr/>
            </p:nvSpPr>
            <p:spPr bwMode="auto">
              <a:xfrm>
                <a:off x="5273" y="1748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6" name="Line 280"/>
              <p:cNvSpPr>
                <a:spLocks noChangeShapeType="1"/>
              </p:cNvSpPr>
              <p:nvPr/>
            </p:nvSpPr>
            <p:spPr bwMode="auto">
              <a:xfrm>
                <a:off x="5273" y="2902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8" name="Line 282"/>
              <p:cNvSpPr>
                <a:spLocks noChangeShapeType="1"/>
              </p:cNvSpPr>
              <p:nvPr/>
            </p:nvSpPr>
            <p:spPr bwMode="auto">
              <a:xfrm>
                <a:off x="5273" y="1451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19" name="Oval 283"/>
              <p:cNvSpPr>
                <a:spLocks noChangeArrowheads="1"/>
              </p:cNvSpPr>
              <p:nvPr/>
            </p:nvSpPr>
            <p:spPr bwMode="auto">
              <a:xfrm>
                <a:off x="5035" y="1374"/>
                <a:ext cx="30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5020" name="Text Box 284"/>
              <p:cNvSpPr txBox="1">
                <a:spLocks noChangeArrowheads="1"/>
              </p:cNvSpPr>
              <p:nvPr/>
            </p:nvSpPr>
            <p:spPr bwMode="auto">
              <a:xfrm>
                <a:off x="4992" y="1376"/>
                <a:ext cx="393" cy="14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000" dirty="0">
                    <a:solidFill>
                      <a:srgbClr val="361B00"/>
                    </a:solidFill>
                    <a:effectLst/>
                    <a:latin typeface="Arial" charset="0"/>
                  </a:rPr>
                  <a:t>Moses</a:t>
                </a:r>
              </a:p>
            </p:txBody>
          </p:sp>
          <p:sp>
            <p:nvSpPr>
              <p:cNvPr id="885022" name="Oval 286"/>
              <p:cNvSpPr>
                <a:spLocks noChangeArrowheads="1"/>
              </p:cNvSpPr>
              <p:nvPr/>
            </p:nvSpPr>
            <p:spPr bwMode="auto">
              <a:xfrm>
                <a:off x="5035" y="2827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5023" name="Text Box 287"/>
              <p:cNvSpPr txBox="1">
                <a:spLocks noChangeArrowheads="1"/>
              </p:cNvSpPr>
              <p:nvPr/>
            </p:nvSpPr>
            <p:spPr bwMode="auto">
              <a:xfrm>
                <a:off x="4992" y="2832"/>
                <a:ext cx="393" cy="15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05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Jesus</a:t>
                </a:r>
              </a:p>
            </p:txBody>
          </p:sp>
          <p:sp>
            <p:nvSpPr>
              <p:cNvPr id="885025" name="Oval 289"/>
              <p:cNvSpPr>
                <a:spLocks noChangeArrowheads="1"/>
              </p:cNvSpPr>
              <p:nvPr/>
            </p:nvSpPr>
            <p:spPr bwMode="auto">
              <a:xfrm>
                <a:off x="5035" y="2544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5026" name="Text Box 290"/>
              <p:cNvSpPr txBox="1">
                <a:spLocks noChangeArrowheads="1"/>
              </p:cNvSpPr>
              <p:nvPr/>
            </p:nvSpPr>
            <p:spPr bwMode="auto">
              <a:xfrm>
                <a:off x="4992" y="2554"/>
                <a:ext cx="393" cy="150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5000"/>
                  </a:lnSpc>
                </a:pPr>
                <a:r>
                  <a:rPr lang="en-US" sz="90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Malachi</a:t>
                </a:r>
              </a:p>
            </p:txBody>
          </p:sp>
          <p:sp>
            <p:nvSpPr>
              <p:cNvPr id="885028" name="Line 292"/>
              <p:cNvSpPr>
                <a:spLocks noChangeShapeType="1"/>
              </p:cNvSpPr>
              <p:nvPr/>
            </p:nvSpPr>
            <p:spPr bwMode="auto">
              <a:xfrm>
                <a:off x="5273" y="1140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5030" name="Oval 294"/>
              <p:cNvSpPr>
                <a:spLocks noChangeArrowheads="1"/>
              </p:cNvSpPr>
              <p:nvPr/>
            </p:nvSpPr>
            <p:spPr bwMode="auto">
              <a:xfrm>
                <a:off x="5035" y="1062"/>
                <a:ext cx="30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5031" name="Text Box 295"/>
              <p:cNvSpPr txBox="1">
                <a:spLocks noChangeArrowheads="1"/>
              </p:cNvSpPr>
              <p:nvPr/>
            </p:nvSpPr>
            <p:spPr bwMode="auto">
              <a:xfrm>
                <a:off x="4992" y="1056"/>
                <a:ext cx="393" cy="15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100" dirty="0">
                    <a:solidFill>
                      <a:srgbClr val="361B00"/>
                    </a:solidFill>
                    <a:effectLst/>
                    <a:latin typeface="Arial" charset="0"/>
                  </a:rPr>
                  <a:t>Jacob</a:t>
                </a:r>
              </a:p>
            </p:txBody>
          </p:sp>
          <p:sp>
            <p:nvSpPr>
              <p:cNvPr id="885033" name="Oval 297"/>
              <p:cNvSpPr>
                <a:spLocks noChangeArrowheads="1"/>
              </p:cNvSpPr>
              <p:nvPr/>
            </p:nvSpPr>
            <p:spPr bwMode="auto">
              <a:xfrm>
                <a:off x="5035" y="1665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5034" name="Text Box 298"/>
              <p:cNvSpPr txBox="1">
                <a:spLocks noChangeArrowheads="1"/>
              </p:cNvSpPr>
              <p:nvPr/>
            </p:nvSpPr>
            <p:spPr bwMode="auto">
              <a:xfrm>
                <a:off x="4992" y="1670"/>
                <a:ext cx="393" cy="154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05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Saul</a:t>
                </a:r>
              </a:p>
            </p:txBody>
          </p:sp>
          <p:grpSp>
            <p:nvGrpSpPr>
              <p:cNvPr id="885117" name="Group 381"/>
              <p:cNvGrpSpPr>
                <a:grpSpLocks/>
              </p:cNvGrpSpPr>
              <p:nvPr/>
            </p:nvGrpSpPr>
            <p:grpSpPr bwMode="auto">
              <a:xfrm>
                <a:off x="5199" y="1271"/>
                <a:ext cx="147" cy="1527"/>
                <a:chOff x="5199" y="1271"/>
                <a:chExt cx="147" cy="1527"/>
              </a:xfrm>
            </p:grpSpPr>
            <p:sp>
              <p:nvSpPr>
                <p:cNvPr id="885037" name="WordArt 30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1863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120</a:t>
                  </a:r>
                </a:p>
              </p:txBody>
            </p:sp>
            <p:sp>
              <p:nvSpPr>
                <p:cNvPr id="885038" name="WordArt 302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1554"/>
                  <a:ext cx="9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66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885039" name="WordArt 303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2156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885040" name="WordArt 30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2731"/>
                  <a:ext cx="9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885041" name="WordArt 30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7" y="2436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210</a:t>
                  </a:r>
                </a:p>
              </p:txBody>
            </p:sp>
            <p:sp>
              <p:nvSpPr>
                <p:cNvPr id="885114" name="WordArt 37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199" y="1271"/>
                  <a:ext cx="12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6350">
                        <a:noFill/>
                        <a:round/>
                        <a:headEnd/>
                        <a:tailEnd/>
                      </a:ln>
                      <a:solidFill>
                        <a:srgbClr val="E02B00"/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</p:grpSp>
        </p:grpSp>
      </p:grpSp>
      <p:grpSp>
        <p:nvGrpSpPr>
          <p:cNvPr id="884778" name="Group 42"/>
          <p:cNvGrpSpPr>
            <a:grpSpLocks/>
          </p:cNvGrpSpPr>
          <p:nvPr/>
        </p:nvGrpSpPr>
        <p:grpSpPr bwMode="auto">
          <a:xfrm>
            <a:off x="1066800" y="2527300"/>
            <a:ext cx="2057400" cy="965200"/>
            <a:chOff x="672" y="1592"/>
            <a:chExt cx="1296" cy="608"/>
          </a:xfrm>
        </p:grpSpPr>
        <p:sp>
          <p:nvSpPr>
            <p:cNvPr id="884763" name="Oval 27"/>
            <p:cNvSpPr>
              <a:spLocks noChangeArrowheads="1"/>
            </p:cNvSpPr>
            <p:nvPr/>
          </p:nvSpPr>
          <p:spPr bwMode="auto">
            <a:xfrm rot="5400000">
              <a:off x="1016" y="1248"/>
              <a:ext cx="608" cy="1296"/>
            </a:xfrm>
            <a:prstGeom prst="ellipse">
              <a:avLst/>
            </a:prstGeom>
            <a:noFill/>
            <a:ln w="3810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4766" name="Text Box 30"/>
            <p:cNvSpPr txBox="1">
              <a:spLocks noChangeArrowheads="1"/>
            </p:cNvSpPr>
            <p:nvPr/>
          </p:nvSpPr>
          <p:spPr bwMode="auto">
            <a:xfrm>
              <a:off x="1296" y="1734"/>
              <a:ext cx="480" cy="3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800">
                  <a:solidFill>
                    <a:srgbClr val="4C0026"/>
                  </a:solidFill>
                  <a:effectLst/>
                  <a:latin typeface="Arial Narrow" pitchFamily="34" charset="0"/>
                </a:rPr>
                <a:t>12</a:t>
              </a:r>
            </a:p>
            <a:p>
              <a:pPr algn="l">
                <a:lnSpc>
                  <a:spcPct val="80000"/>
                </a:lnSpc>
              </a:pPr>
              <a:r>
                <a:rPr lang="en-US" sz="1800">
                  <a:solidFill>
                    <a:srgbClr val="4C0026"/>
                  </a:solidFill>
                  <a:effectLst/>
                  <a:latin typeface="Arial Narrow" pitchFamily="34" charset="0"/>
                </a:rPr>
                <a:t>sons</a:t>
              </a:r>
            </a:p>
          </p:txBody>
        </p:sp>
      </p:grpSp>
      <p:grpSp>
        <p:nvGrpSpPr>
          <p:cNvPr id="884779" name="Group 43"/>
          <p:cNvGrpSpPr>
            <a:grpSpLocks/>
          </p:cNvGrpSpPr>
          <p:nvPr/>
        </p:nvGrpSpPr>
        <p:grpSpPr bwMode="auto">
          <a:xfrm>
            <a:off x="1066800" y="2286000"/>
            <a:ext cx="3200400" cy="1447800"/>
            <a:chOff x="672" y="1440"/>
            <a:chExt cx="2016" cy="912"/>
          </a:xfrm>
        </p:grpSpPr>
        <p:sp>
          <p:nvSpPr>
            <p:cNvPr id="884762" name="Oval 26"/>
            <p:cNvSpPr>
              <a:spLocks noChangeArrowheads="1"/>
            </p:cNvSpPr>
            <p:nvPr/>
          </p:nvSpPr>
          <p:spPr bwMode="auto">
            <a:xfrm rot="5400000">
              <a:off x="1224" y="888"/>
              <a:ext cx="912" cy="2016"/>
            </a:xfrm>
            <a:prstGeom prst="ellipse">
              <a:avLst/>
            </a:prstGeom>
            <a:noFill/>
            <a:ln w="3810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84767" name="Text Box 31"/>
            <p:cNvSpPr txBox="1">
              <a:spLocks noChangeArrowheads="1"/>
            </p:cNvSpPr>
            <p:nvPr/>
          </p:nvSpPr>
          <p:spPr bwMode="auto">
            <a:xfrm>
              <a:off x="1968" y="1734"/>
              <a:ext cx="624" cy="3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800">
                  <a:solidFill>
                    <a:srgbClr val="4C0026"/>
                  </a:solidFill>
                  <a:effectLst/>
                  <a:latin typeface="Arial Narrow" pitchFamily="34" charset="0"/>
                </a:rPr>
                <a:t>70</a:t>
              </a:r>
            </a:p>
            <a:p>
              <a:pPr algn="l">
                <a:lnSpc>
                  <a:spcPct val="80000"/>
                </a:lnSpc>
              </a:pPr>
              <a:r>
                <a:rPr lang="en-US" sz="1800">
                  <a:solidFill>
                    <a:srgbClr val="4C0026"/>
                  </a:solidFill>
                  <a:effectLst/>
                  <a:latin typeface="Arial Narrow" pitchFamily="34" charset="0"/>
                </a:rPr>
                <a:t>kinsmen</a:t>
              </a:r>
            </a:p>
          </p:txBody>
        </p:sp>
      </p:grpSp>
      <p:sp>
        <p:nvSpPr>
          <p:cNvPr id="884768" name="Text Box 32"/>
          <p:cNvSpPr txBox="1">
            <a:spLocks noChangeArrowheads="1"/>
          </p:cNvSpPr>
          <p:nvPr/>
        </p:nvSpPr>
        <p:spPr bwMode="auto">
          <a:xfrm>
            <a:off x="1219200" y="3962400"/>
            <a:ext cx="2971800" cy="4206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400 years’ suffering</a:t>
            </a:r>
          </a:p>
        </p:txBody>
      </p:sp>
      <p:grpSp>
        <p:nvGrpSpPr>
          <p:cNvPr id="884776" name="Group 40"/>
          <p:cNvGrpSpPr>
            <a:grpSpLocks/>
          </p:cNvGrpSpPr>
          <p:nvPr/>
        </p:nvGrpSpPr>
        <p:grpSpPr bwMode="auto">
          <a:xfrm>
            <a:off x="1066800" y="2667000"/>
            <a:ext cx="990600" cy="685800"/>
            <a:chOff x="672" y="1680"/>
            <a:chExt cx="624" cy="432"/>
          </a:xfrm>
        </p:grpSpPr>
        <p:sp>
          <p:nvSpPr>
            <p:cNvPr id="884764" name="Oval 28"/>
            <p:cNvSpPr>
              <a:spLocks noChangeArrowheads="1"/>
            </p:cNvSpPr>
            <p:nvPr/>
          </p:nvSpPr>
          <p:spPr bwMode="auto">
            <a:xfrm rot="5400000">
              <a:off x="768" y="1584"/>
              <a:ext cx="432" cy="624"/>
            </a:xfrm>
            <a:prstGeom prst="ellipse">
              <a:avLst/>
            </a:prstGeom>
            <a:solidFill>
              <a:srgbClr val="4C0026"/>
            </a:solidFill>
            <a:ln w="3810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4765" name="Text Box 29"/>
            <p:cNvSpPr txBox="1">
              <a:spLocks noChangeArrowheads="1"/>
            </p:cNvSpPr>
            <p:nvPr/>
          </p:nvSpPr>
          <p:spPr bwMode="auto">
            <a:xfrm>
              <a:off x="696" y="1728"/>
              <a:ext cx="576" cy="31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Jacob</a:t>
              </a:r>
            </a:p>
          </p:txBody>
        </p:sp>
      </p:grpSp>
      <p:sp>
        <p:nvSpPr>
          <p:cNvPr id="88473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84761" name="Group 25"/>
          <p:cNvGrpSpPr>
            <a:grpSpLocks/>
          </p:cNvGrpSpPr>
          <p:nvPr/>
        </p:nvGrpSpPr>
        <p:grpSpPr bwMode="auto">
          <a:xfrm>
            <a:off x="609600" y="5715000"/>
            <a:ext cx="7924800" cy="911225"/>
            <a:chOff x="336" y="3600"/>
            <a:chExt cx="4992" cy="574"/>
          </a:xfrm>
        </p:grpSpPr>
        <p:sp>
          <p:nvSpPr>
            <p:cNvPr id="884744" name="Text Box 8"/>
            <p:cNvSpPr txBox="1">
              <a:spLocks noChangeArrowheads="1"/>
            </p:cNvSpPr>
            <p:nvPr/>
          </p:nvSpPr>
          <p:spPr bwMode="auto">
            <a:xfrm>
              <a:off x="624" y="3600"/>
              <a:ext cx="4704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During the period of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Egyptian slavery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after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Jacob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entered Egypt with his twelve sons and seventy kinsmen, their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descendants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suffered terrible abuse at the hands of the Egyptians for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four hundred years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84745" name="Oval 9"/>
            <p:cNvSpPr>
              <a:spLocks noChangeArrowheads="1"/>
            </p:cNvSpPr>
            <p:nvPr/>
          </p:nvSpPr>
          <p:spPr bwMode="auto">
            <a:xfrm>
              <a:off x="336" y="360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pic>
        <p:nvPicPr>
          <p:cNvPr id="885131" name="Picture 395" descr="Jacob setting out for Egypt"/>
          <p:cNvPicPr>
            <a:picLocks noChangeAspect="1" noChangeArrowheads="1"/>
          </p:cNvPicPr>
          <p:nvPr/>
        </p:nvPicPr>
        <p:blipFill>
          <a:blip r:embed="rId4" cstate="print">
            <a:lum bright="18000" contrast="18000"/>
          </a:blip>
          <a:srcRect l="2174" t="7054" b="549"/>
          <a:stretch>
            <a:fillRect/>
          </a:stretch>
        </p:blipFill>
        <p:spPr bwMode="auto">
          <a:xfrm>
            <a:off x="990600" y="1828800"/>
            <a:ext cx="3505200" cy="26670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8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84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4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8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84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4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8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84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4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8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4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4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4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84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84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84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8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88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8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8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4739" grpId="0" animBg="1"/>
      <p:bldP spid="8847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384"/>
          <p:cNvGrpSpPr>
            <a:grpSpLocks/>
          </p:cNvGrpSpPr>
          <p:nvPr/>
        </p:nvGrpSpPr>
        <p:grpSpPr bwMode="auto">
          <a:xfrm>
            <a:off x="7924800" y="1676400"/>
            <a:ext cx="738188" cy="3071813"/>
            <a:chOff x="4992" y="1056"/>
            <a:chExt cx="465" cy="1935"/>
          </a:xfrm>
        </p:grpSpPr>
        <p:sp>
          <p:nvSpPr>
            <p:cNvPr id="112" name="WordArt 307"/>
            <p:cNvSpPr>
              <a:spLocks noChangeArrowheads="1" noChangeShapeType="1" noTextEdit="1"/>
            </p:cNvSpPr>
            <p:nvPr/>
          </p:nvSpPr>
          <p:spPr bwMode="auto">
            <a:xfrm flipV="1">
              <a:off x="5401" y="1152"/>
              <a:ext cx="56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E02B00"/>
                    </a:solidFill>
                    <a:round/>
                    <a:headEnd/>
                    <a:tailEnd/>
                  </a:ln>
                  <a:solidFill>
                    <a:srgbClr val="E02B00"/>
                  </a:solidFill>
                  <a:effectLst/>
                  <a:latin typeface="Times New Roman"/>
                  <a:cs typeface="Times New Roman"/>
                </a:rPr>
                <a:t>)</a:t>
              </a:r>
            </a:p>
          </p:txBody>
        </p:sp>
        <p:grpSp>
          <p:nvGrpSpPr>
            <p:cNvPr id="113" name="Group 383"/>
            <p:cNvGrpSpPr>
              <a:grpSpLocks/>
            </p:cNvGrpSpPr>
            <p:nvPr/>
          </p:nvGrpSpPr>
          <p:grpSpPr bwMode="auto">
            <a:xfrm>
              <a:off x="4992" y="1056"/>
              <a:ext cx="449" cy="1935"/>
              <a:chOff x="4992" y="1056"/>
              <a:chExt cx="449" cy="1935"/>
            </a:xfrm>
          </p:grpSpPr>
          <p:sp>
            <p:nvSpPr>
              <p:cNvPr id="114" name="WordArt 1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1683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15" name="WordArt 1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1273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000066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16" name="WordArt 16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2071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17" name="WordArt 1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17" y="2832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18" name="WordArt 1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21" y="2442"/>
                <a:ext cx="171" cy="8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endPara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5400A8">
                      <a:alpha val="10001"/>
                    </a:srgbClr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19" name="Line 274"/>
              <p:cNvSpPr>
                <a:spLocks noChangeShapeType="1"/>
              </p:cNvSpPr>
              <p:nvPr/>
            </p:nvSpPr>
            <p:spPr bwMode="auto">
              <a:xfrm>
                <a:off x="5385" y="1717"/>
                <a:ext cx="0" cy="1181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0" name="Line 275"/>
              <p:cNvSpPr>
                <a:spLocks noChangeShapeType="1"/>
              </p:cNvSpPr>
              <p:nvPr/>
            </p:nvSpPr>
            <p:spPr bwMode="auto">
              <a:xfrm>
                <a:off x="5385" y="1188"/>
                <a:ext cx="0" cy="56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>
                <a:outerShdw dist="88900" dir="16200000" algn="ctr" rotWithShape="0">
                  <a:srgbClr val="3E1500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1" name="Line 276"/>
              <p:cNvSpPr>
                <a:spLocks noChangeShapeType="1"/>
              </p:cNvSpPr>
              <p:nvPr/>
            </p:nvSpPr>
            <p:spPr bwMode="auto">
              <a:xfrm>
                <a:off x="5329" y="2043"/>
                <a:ext cx="112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2" name="Line 277"/>
              <p:cNvSpPr>
                <a:spLocks noChangeShapeType="1"/>
              </p:cNvSpPr>
              <p:nvPr/>
            </p:nvSpPr>
            <p:spPr bwMode="auto">
              <a:xfrm>
                <a:off x="5329" y="2333"/>
                <a:ext cx="112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3" name="Line 278"/>
              <p:cNvSpPr>
                <a:spLocks noChangeShapeType="1"/>
              </p:cNvSpPr>
              <p:nvPr/>
            </p:nvSpPr>
            <p:spPr bwMode="auto">
              <a:xfrm>
                <a:off x="5273" y="2615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4" name="Line 279"/>
              <p:cNvSpPr>
                <a:spLocks noChangeShapeType="1"/>
              </p:cNvSpPr>
              <p:nvPr/>
            </p:nvSpPr>
            <p:spPr bwMode="auto">
              <a:xfrm>
                <a:off x="5273" y="1748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5" name="Line 280"/>
              <p:cNvSpPr>
                <a:spLocks noChangeShapeType="1"/>
              </p:cNvSpPr>
              <p:nvPr/>
            </p:nvSpPr>
            <p:spPr bwMode="auto">
              <a:xfrm>
                <a:off x="5273" y="2902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" name="Line 282"/>
              <p:cNvSpPr>
                <a:spLocks noChangeShapeType="1"/>
              </p:cNvSpPr>
              <p:nvPr/>
            </p:nvSpPr>
            <p:spPr bwMode="auto">
              <a:xfrm>
                <a:off x="5273" y="1451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7" name="Oval 283"/>
              <p:cNvSpPr>
                <a:spLocks noChangeArrowheads="1"/>
              </p:cNvSpPr>
              <p:nvPr/>
            </p:nvSpPr>
            <p:spPr bwMode="auto">
              <a:xfrm>
                <a:off x="5035" y="1374"/>
                <a:ext cx="30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8" name="Text Box 284"/>
              <p:cNvSpPr txBox="1">
                <a:spLocks noChangeArrowheads="1"/>
              </p:cNvSpPr>
              <p:nvPr/>
            </p:nvSpPr>
            <p:spPr bwMode="auto">
              <a:xfrm>
                <a:off x="4992" y="1376"/>
                <a:ext cx="393" cy="14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000" dirty="0">
                    <a:solidFill>
                      <a:srgbClr val="361B00"/>
                    </a:solidFill>
                    <a:effectLst/>
                    <a:latin typeface="Arial" charset="0"/>
                  </a:rPr>
                  <a:t>Moses</a:t>
                </a:r>
              </a:p>
            </p:txBody>
          </p:sp>
          <p:sp>
            <p:nvSpPr>
              <p:cNvPr id="129" name="Oval 286"/>
              <p:cNvSpPr>
                <a:spLocks noChangeArrowheads="1"/>
              </p:cNvSpPr>
              <p:nvPr/>
            </p:nvSpPr>
            <p:spPr bwMode="auto">
              <a:xfrm>
                <a:off x="5035" y="2827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0" name="Text Box 287"/>
              <p:cNvSpPr txBox="1">
                <a:spLocks noChangeArrowheads="1"/>
              </p:cNvSpPr>
              <p:nvPr/>
            </p:nvSpPr>
            <p:spPr bwMode="auto">
              <a:xfrm>
                <a:off x="4992" y="2832"/>
                <a:ext cx="393" cy="15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05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Jesus</a:t>
                </a:r>
              </a:p>
            </p:txBody>
          </p:sp>
          <p:sp>
            <p:nvSpPr>
              <p:cNvPr id="131" name="Oval 289"/>
              <p:cNvSpPr>
                <a:spLocks noChangeArrowheads="1"/>
              </p:cNvSpPr>
              <p:nvPr/>
            </p:nvSpPr>
            <p:spPr bwMode="auto">
              <a:xfrm>
                <a:off x="5035" y="2544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2" name="Text Box 290"/>
              <p:cNvSpPr txBox="1">
                <a:spLocks noChangeArrowheads="1"/>
              </p:cNvSpPr>
              <p:nvPr/>
            </p:nvSpPr>
            <p:spPr bwMode="auto">
              <a:xfrm>
                <a:off x="4992" y="2554"/>
                <a:ext cx="393" cy="150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5000"/>
                  </a:lnSpc>
                </a:pPr>
                <a:r>
                  <a:rPr lang="en-US" sz="90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Malachi</a:t>
                </a:r>
              </a:p>
            </p:txBody>
          </p:sp>
          <p:sp>
            <p:nvSpPr>
              <p:cNvPr id="133" name="Line 292"/>
              <p:cNvSpPr>
                <a:spLocks noChangeShapeType="1"/>
              </p:cNvSpPr>
              <p:nvPr/>
            </p:nvSpPr>
            <p:spPr bwMode="auto">
              <a:xfrm>
                <a:off x="5273" y="1140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34" name="Oval 294"/>
              <p:cNvSpPr>
                <a:spLocks noChangeArrowheads="1"/>
              </p:cNvSpPr>
              <p:nvPr/>
            </p:nvSpPr>
            <p:spPr bwMode="auto">
              <a:xfrm>
                <a:off x="5035" y="1062"/>
                <a:ext cx="307" cy="155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" name="Text Box 295"/>
              <p:cNvSpPr txBox="1">
                <a:spLocks noChangeArrowheads="1"/>
              </p:cNvSpPr>
              <p:nvPr/>
            </p:nvSpPr>
            <p:spPr bwMode="auto">
              <a:xfrm>
                <a:off x="4992" y="1056"/>
                <a:ext cx="393" cy="159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100" dirty="0">
                    <a:solidFill>
                      <a:srgbClr val="361B00"/>
                    </a:solidFill>
                    <a:effectLst/>
                    <a:latin typeface="Arial" charset="0"/>
                  </a:rPr>
                  <a:t>Jacob</a:t>
                </a:r>
              </a:p>
            </p:txBody>
          </p:sp>
          <p:sp>
            <p:nvSpPr>
              <p:cNvPr id="136" name="Oval 297"/>
              <p:cNvSpPr>
                <a:spLocks noChangeArrowheads="1"/>
              </p:cNvSpPr>
              <p:nvPr/>
            </p:nvSpPr>
            <p:spPr bwMode="auto">
              <a:xfrm>
                <a:off x="5035" y="1665"/>
                <a:ext cx="307" cy="155"/>
              </a:xfrm>
              <a:prstGeom prst="ellipse">
                <a:avLst/>
              </a:prstGeom>
              <a:solidFill>
                <a:srgbClr val="ECD9C6"/>
              </a:solidFill>
              <a:ln w="9525" algn="ctr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7" name="Text Box 298"/>
              <p:cNvSpPr txBox="1">
                <a:spLocks noChangeArrowheads="1"/>
              </p:cNvSpPr>
              <p:nvPr/>
            </p:nvSpPr>
            <p:spPr bwMode="auto">
              <a:xfrm>
                <a:off x="4992" y="1670"/>
                <a:ext cx="393" cy="154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050" b="0" dirty="0">
                    <a:solidFill>
                      <a:srgbClr val="361B00"/>
                    </a:solidFill>
                    <a:effectLst/>
                    <a:latin typeface="Arial" charset="0"/>
                  </a:rPr>
                  <a:t>Saul</a:t>
                </a:r>
              </a:p>
            </p:txBody>
          </p:sp>
          <p:grpSp>
            <p:nvGrpSpPr>
              <p:cNvPr id="138" name="Group 381"/>
              <p:cNvGrpSpPr>
                <a:grpSpLocks/>
              </p:cNvGrpSpPr>
              <p:nvPr/>
            </p:nvGrpSpPr>
            <p:grpSpPr bwMode="auto">
              <a:xfrm>
                <a:off x="5199" y="1271"/>
                <a:ext cx="147" cy="1527"/>
                <a:chOff x="5199" y="1271"/>
                <a:chExt cx="147" cy="1527"/>
              </a:xfrm>
            </p:grpSpPr>
            <p:sp>
              <p:nvSpPr>
                <p:cNvPr id="139" name="WordArt 30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1863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120</a:t>
                  </a:r>
                </a:p>
              </p:txBody>
            </p:sp>
            <p:sp>
              <p:nvSpPr>
                <p:cNvPr id="140" name="WordArt 302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1554"/>
                  <a:ext cx="9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66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141" name="WordArt 303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2156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142" name="WordArt 30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5" y="2731"/>
                  <a:ext cx="9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143" name="WordArt 30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247" y="2436"/>
                  <a:ext cx="99" cy="6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210</a:t>
                  </a:r>
                </a:p>
              </p:txBody>
            </p:sp>
            <p:sp>
              <p:nvSpPr>
                <p:cNvPr id="144" name="WordArt 37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199" y="1271"/>
                  <a:ext cx="12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6350">
                        <a:noFill/>
                        <a:round/>
                        <a:headEnd/>
                        <a:tailEnd/>
                      </a:ln>
                      <a:solidFill>
                        <a:srgbClr val="E02B00"/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</p:grpSp>
        </p:grpSp>
      </p:grpSp>
      <p:pic>
        <p:nvPicPr>
          <p:cNvPr id="889158" name="Picture 326" descr="Egyptian taskmasters"/>
          <p:cNvPicPr>
            <a:picLocks noChangeAspect="1" noChangeArrowheads="1"/>
          </p:cNvPicPr>
          <p:nvPr/>
        </p:nvPicPr>
        <p:blipFill>
          <a:blip r:embed="rId3" cstate="print"/>
          <a:srcRect l="20395" t="4074"/>
          <a:stretch>
            <a:fillRect/>
          </a:stretch>
        </p:blipFill>
        <p:spPr bwMode="auto">
          <a:xfrm>
            <a:off x="4572000" y="1828800"/>
            <a:ext cx="3352800" cy="2692400"/>
          </a:xfrm>
          <a:prstGeom prst="rect">
            <a:avLst/>
          </a:prstGeom>
          <a:solidFill>
            <a:srgbClr val="FFFFE1"/>
          </a:solidFill>
        </p:spPr>
      </p:pic>
      <p:sp>
        <p:nvSpPr>
          <p:cNvPr id="888836" name="AutoShape 4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888845" name="Oval 13"/>
          <p:cNvSpPr>
            <a:spLocks noChangeArrowheads="1"/>
          </p:cNvSpPr>
          <p:nvPr/>
        </p:nvSpPr>
        <p:spPr bwMode="auto">
          <a:xfrm>
            <a:off x="48006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 dirty="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grpSp>
        <p:nvGrpSpPr>
          <p:cNvPr id="888875" name="Group 43"/>
          <p:cNvGrpSpPr>
            <a:grpSpLocks/>
          </p:cNvGrpSpPr>
          <p:nvPr/>
        </p:nvGrpSpPr>
        <p:grpSpPr bwMode="auto">
          <a:xfrm>
            <a:off x="4800600" y="2667000"/>
            <a:ext cx="990600" cy="685800"/>
            <a:chOff x="3024" y="1680"/>
            <a:chExt cx="624" cy="432"/>
          </a:xfrm>
        </p:grpSpPr>
        <p:sp>
          <p:nvSpPr>
            <p:cNvPr id="888876" name="Oval 44"/>
            <p:cNvSpPr>
              <a:spLocks noChangeArrowheads="1"/>
            </p:cNvSpPr>
            <p:nvPr/>
          </p:nvSpPr>
          <p:spPr bwMode="auto">
            <a:xfrm rot="5400000">
              <a:off x="3120" y="1584"/>
              <a:ext cx="432" cy="624"/>
            </a:xfrm>
            <a:prstGeom prst="ellipse">
              <a:avLst/>
            </a:prstGeom>
            <a:solidFill>
              <a:srgbClr val="4C0026"/>
            </a:solidFill>
            <a:ln w="3810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8877" name="Text Box 45"/>
            <p:cNvSpPr txBox="1">
              <a:spLocks noChangeArrowheads="1"/>
            </p:cNvSpPr>
            <p:nvPr/>
          </p:nvSpPr>
          <p:spPr bwMode="auto">
            <a:xfrm>
              <a:off x="3048" y="1728"/>
              <a:ext cx="576" cy="31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</a:p>
          </p:txBody>
        </p:sp>
      </p:grpSp>
      <p:grpSp>
        <p:nvGrpSpPr>
          <p:cNvPr id="888889" name="Group 57"/>
          <p:cNvGrpSpPr>
            <a:grpSpLocks/>
          </p:cNvGrpSpPr>
          <p:nvPr/>
        </p:nvGrpSpPr>
        <p:grpSpPr bwMode="auto">
          <a:xfrm>
            <a:off x="4800600" y="2527300"/>
            <a:ext cx="2133600" cy="965200"/>
            <a:chOff x="3024" y="1592"/>
            <a:chExt cx="1344" cy="608"/>
          </a:xfrm>
        </p:grpSpPr>
        <p:sp>
          <p:nvSpPr>
            <p:cNvPr id="888874" name="Oval 42"/>
            <p:cNvSpPr>
              <a:spLocks noChangeArrowheads="1"/>
            </p:cNvSpPr>
            <p:nvPr/>
          </p:nvSpPr>
          <p:spPr bwMode="auto">
            <a:xfrm rot="5400000">
              <a:off x="3368" y="1248"/>
              <a:ext cx="608" cy="1296"/>
            </a:xfrm>
            <a:prstGeom prst="ellipse">
              <a:avLst/>
            </a:prstGeom>
            <a:noFill/>
            <a:ln w="3810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8878" name="Text Box 46"/>
            <p:cNvSpPr txBox="1">
              <a:spLocks noChangeArrowheads="1"/>
            </p:cNvSpPr>
            <p:nvPr/>
          </p:nvSpPr>
          <p:spPr bwMode="auto">
            <a:xfrm>
              <a:off x="3648" y="1734"/>
              <a:ext cx="720" cy="3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8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12</a:t>
              </a:r>
            </a:p>
            <a:p>
              <a:pPr algn="l">
                <a:lnSpc>
                  <a:spcPct val="80000"/>
                </a:lnSpc>
              </a:pPr>
              <a:r>
                <a:rPr lang="en-US" sz="18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apostles</a:t>
              </a:r>
            </a:p>
          </p:txBody>
        </p:sp>
      </p:grpSp>
      <p:grpSp>
        <p:nvGrpSpPr>
          <p:cNvPr id="888890" name="Group 58"/>
          <p:cNvGrpSpPr>
            <a:grpSpLocks/>
          </p:cNvGrpSpPr>
          <p:nvPr/>
        </p:nvGrpSpPr>
        <p:grpSpPr bwMode="auto">
          <a:xfrm>
            <a:off x="4800600" y="2286000"/>
            <a:ext cx="3200400" cy="1447800"/>
            <a:chOff x="3024" y="1440"/>
            <a:chExt cx="2016" cy="912"/>
          </a:xfrm>
        </p:grpSpPr>
        <p:sp>
          <p:nvSpPr>
            <p:cNvPr id="888873" name="Oval 41"/>
            <p:cNvSpPr>
              <a:spLocks noChangeArrowheads="1"/>
            </p:cNvSpPr>
            <p:nvPr/>
          </p:nvSpPr>
          <p:spPr bwMode="auto">
            <a:xfrm rot="5400000">
              <a:off x="3576" y="888"/>
              <a:ext cx="912" cy="2016"/>
            </a:xfrm>
            <a:prstGeom prst="ellipse">
              <a:avLst/>
            </a:prstGeom>
            <a:noFill/>
            <a:ln w="3810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88879" name="Text Box 47"/>
            <p:cNvSpPr txBox="1">
              <a:spLocks noChangeArrowheads="1"/>
            </p:cNvSpPr>
            <p:nvPr/>
          </p:nvSpPr>
          <p:spPr bwMode="auto">
            <a:xfrm>
              <a:off x="4320" y="1734"/>
              <a:ext cx="672" cy="3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8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70</a:t>
              </a:r>
            </a:p>
            <a:p>
              <a:pPr algn="l">
                <a:lnSpc>
                  <a:spcPct val="80000"/>
                </a:lnSpc>
              </a:pPr>
              <a:r>
                <a:rPr lang="en-US" sz="18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disciples</a:t>
              </a:r>
            </a:p>
          </p:txBody>
        </p:sp>
      </p:grpSp>
      <p:sp>
        <p:nvSpPr>
          <p:cNvPr id="889146" name="AutoShape 314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889147" name="Oval 315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 dirty="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889148" name="Group 316"/>
          <p:cNvGrpSpPr>
            <a:grpSpLocks/>
          </p:cNvGrpSpPr>
          <p:nvPr/>
        </p:nvGrpSpPr>
        <p:grpSpPr bwMode="auto">
          <a:xfrm>
            <a:off x="1066800" y="2667000"/>
            <a:ext cx="990600" cy="685800"/>
            <a:chOff x="672" y="1680"/>
            <a:chExt cx="624" cy="432"/>
          </a:xfrm>
        </p:grpSpPr>
        <p:sp>
          <p:nvSpPr>
            <p:cNvPr id="889149" name="Oval 317"/>
            <p:cNvSpPr>
              <a:spLocks noChangeArrowheads="1"/>
            </p:cNvSpPr>
            <p:nvPr/>
          </p:nvSpPr>
          <p:spPr bwMode="auto">
            <a:xfrm rot="5400000">
              <a:off x="768" y="1584"/>
              <a:ext cx="432" cy="624"/>
            </a:xfrm>
            <a:prstGeom prst="ellipse">
              <a:avLst/>
            </a:prstGeom>
            <a:solidFill>
              <a:srgbClr val="4C0026"/>
            </a:solidFill>
            <a:ln w="3810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9150" name="Text Box 318"/>
            <p:cNvSpPr txBox="1">
              <a:spLocks noChangeArrowheads="1"/>
            </p:cNvSpPr>
            <p:nvPr/>
          </p:nvSpPr>
          <p:spPr bwMode="auto">
            <a:xfrm>
              <a:off x="696" y="1728"/>
              <a:ext cx="576" cy="31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Jacob</a:t>
              </a:r>
            </a:p>
          </p:txBody>
        </p:sp>
      </p:grpSp>
      <p:grpSp>
        <p:nvGrpSpPr>
          <p:cNvPr id="889151" name="Group 319"/>
          <p:cNvGrpSpPr>
            <a:grpSpLocks/>
          </p:cNvGrpSpPr>
          <p:nvPr/>
        </p:nvGrpSpPr>
        <p:grpSpPr bwMode="auto">
          <a:xfrm>
            <a:off x="1066800" y="2527300"/>
            <a:ext cx="2057400" cy="965200"/>
            <a:chOff x="672" y="1592"/>
            <a:chExt cx="1296" cy="608"/>
          </a:xfrm>
        </p:grpSpPr>
        <p:sp>
          <p:nvSpPr>
            <p:cNvPr id="889152" name="Oval 320"/>
            <p:cNvSpPr>
              <a:spLocks noChangeArrowheads="1"/>
            </p:cNvSpPr>
            <p:nvPr/>
          </p:nvSpPr>
          <p:spPr bwMode="auto">
            <a:xfrm rot="5400000">
              <a:off x="1016" y="1248"/>
              <a:ext cx="608" cy="1296"/>
            </a:xfrm>
            <a:prstGeom prst="ellipse">
              <a:avLst/>
            </a:prstGeom>
            <a:noFill/>
            <a:ln w="3810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9153" name="Text Box 321"/>
            <p:cNvSpPr txBox="1">
              <a:spLocks noChangeArrowheads="1"/>
            </p:cNvSpPr>
            <p:nvPr/>
          </p:nvSpPr>
          <p:spPr bwMode="auto">
            <a:xfrm>
              <a:off x="1296" y="1734"/>
              <a:ext cx="480" cy="3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800">
                  <a:solidFill>
                    <a:srgbClr val="4C0026"/>
                  </a:solidFill>
                  <a:effectLst/>
                  <a:latin typeface="Arial Narrow" pitchFamily="34" charset="0"/>
                </a:rPr>
                <a:t>12</a:t>
              </a:r>
            </a:p>
            <a:p>
              <a:pPr algn="l">
                <a:lnSpc>
                  <a:spcPct val="80000"/>
                </a:lnSpc>
              </a:pPr>
              <a:r>
                <a:rPr lang="en-US" sz="1800">
                  <a:solidFill>
                    <a:srgbClr val="4C0026"/>
                  </a:solidFill>
                  <a:effectLst/>
                  <a:latin typeface="Arial Narrow" pitchFamily="34" charset="0"/>
                </a:rPr>
                <a:t>sons</a:t>
              </a:r>
            </a:p>
          </p:txBody>
        </p:sp>
      </p:grpSp>
      <p:grpSp>
        <p:nvGrpSpPr>
          <p:cNvPr id="889154" name="Group 322"/>
          <p:cNvGrpSpPr>
            <a:grpSpLocks/>
          </p:cNvGrpSpPr>
          <p:nvPr/>
        </p:nvGrpSpPr>
        <p:grpSpPr bwMode="auto">
          <a:xfrm>
            <a:off x="1066800" y="2286000"/>
            <a:ext cx="3200400" cy="1447800"/>
            <a:chOff x="672" y="1440"/>
            <a:chExt cx="2016" cy="912"/>
          </a:xfrm>
        </p:grpSpPr>
        <p:sp>
          <p:nvSpPr>
            <p:cNvPr id="889155" name="Oval 323"/>
            <p:cNvSpPr>
              <a:spLocks noChangeArrowheads="1"/>
            </p:cNvSpPr>
            <p:nvPr/>
          </p:nvSpPr>
          <p:spPr bwMode="auto">
            <a:xfrm rot="5400000">
              <a:off x="1224" y="888"/>
              <a:ext cx="912" cy="2016"/>
            </a:xfrm>
            <a:prstGeom prst="ellipse">
              <a:avLst/>
            </a:prstGeom>
            <a:noFill/>
            <a:ln w="3810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89156" name="Text Box 324"/>
            <p:cNvSpPr txBox="1">
              <a:spLocks noChangeArrowheads="1"/>
            </p:cNvSpPr>
            <p:nvPr/>
          </p:nvSpPr>
          <p:spPr bwMode="auto">
            <a:xfrm>
              <a:off x="1968" y="1734"/>
              <a:ext cx="624" cy="33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8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70</a:t>
              </a:r>
            </a:p>
            <a:p>
              <a:pPr algn="l">
                <a:lnSpc>
                  <a:spcPct val="80000"/>
                </a:lnSpc>
              </a:pPr>
              <a:r>
                <a:rPr lang="en-US" sz="18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kinsmen</a:t>
              </a:r>
            </a:p>
          </p:txBody>
        </p:sp>
      </p:grpSp>
      <p:sp>
        <p:nvSpPr>
          <p:cNvPr id="889157" name="Text Box 325"/>
          <p:cNvSpPr txBox="1">
            <a:spLocks noChangeArrowheads="1"/>
          </p:cNvSpPr>
          <p:nvPr/>
        </p:nvSpPr>
        <p:spPr bwMode="auto">
          <a:xfrm>
            <a:off x="1219200" y="3962400"/>
            <a:ext cx="2971800" cy="4206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4C0026"/>
                </a:solidFill>
                <a:effectLst/>
                <a:latin typeface="Arial Narrow" pitchFamily="34" charset="0"/>
              </a:rPr>
              <a:t>400 years’ suffering</a:t>
            </a:r>
          </a:p>
        </p:txBody>
      </p:sp>
      <p:sp>
        <p:nvSpPr>
          <p:cNvPr id="88883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8846" name="Text Box 14"/>
          <p:cNvSpPr txBox="1">
            <a:spLocks noChangeArrowheads="1"/>
          </p:cNvSpPr>
          <p:nvPr/>
        </p:nvSpPr>
        <p:spPr bwMode="auto">
          <a:xfrm>
            <a:off x="4953000" y="3962400"/>
            <a:ext cx="2971800" cy="4206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4C0026"/>
                </a:solidFill>
                <a:effectLst/>
                <a:latin typeface="Arial Narrow" pitchFamily="34" charset="0"/>
              </a:rPr>
              <a:t>400 years’ persecution</a:t>
            </a:r>
          </a:p>
        </p:txBody>
      </p:sp>
      <p:grpSp>
        <p:nvGrpSpPr>
          <p:cNvPr id="888860" name="Group 28"/>
          <p:cNvGrpSpPr>
            <a:grpSpLocks/>
          </p:cNvGrpSpPr>
          <p:nvPr/>
        </p:nvGrpSpPr>
        <p:grpSpPr bwMode="auto">
          <a:xfrm>
            <a:off x="609600" y="5597525"/>
            <a:ext cx="7924800" cy="1184275"/>
            <a:chOff x="336" y="3526"/>
            <a:chExt cx="4992" cy="746"/>
          </a:xfrm>
        </p:grpSpPr>
        <p:sp>
          <p:nvSpPr>
            <p:cNvPr id="888861" name="Text Box 29"/>
            <p:cNvSpPr txBox="1">
              <a:spLocks noChangeArrowheads="1"/>
            </p:cNvSpPr>
            <p:nvPr/>
          </p:nvSpPr>
          <p:spPr bwMode="auto">
            <a:xfrm>
              <a:off x="624" y="3526"/>
              <a:ext cx="4704" cy="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During the period of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Roman persecution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’ twelve apostles and seventy disciples were the first of many generations of Christians who suffered severe persecution in the Roman Empire over a period of 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four hundred years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88862" name="Oval 30"/>
            <p:cNvSpPr>
              <a:spLocks noChangeArrowheads="1"/>
            </p:cNvSpPr>
            <p:nvPr/>
          </p:nvSpPr>
          <p:spPr bwMode="auto">
            <a:xfrm>
              <a:off x="336" y="3528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888870" name="Group 38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888871" name="AutoShape 39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888872" name="Text Box 40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grpSp>
        <p:nvGrpSpPr>
          <p:cNvPr id="888867" name="Group 35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888868" name="AutoShape 36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888869" name="Text Box 37"/>
            <p:cNvSpPr txBox="1">
              <a:spLocks noChangeArrowheads="1"/>
            </p:cNvSpPr>
            <p:nvPr/>
          </p:nvSpPr>
          <p:spPr bwMode="auto">
            <a:xfrm>
              <a:off x="3010" y="563"/>
              <a:ext cx="2088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Roman Persecution</a:t>
              </a:r>
            </a:p>
          </p:txBody>
        </p:sp>
      </p:grpSp>
      <p:grpSp>
        <p:nvGrpSpPr>
          <p:cNvPr id="889138" name="Group 306"/>
          <p:cNvGrpSpPr>
            <a:grpSpLocks/>
          </p:cNvGrpSpPr>
          <p:nvPr/>
        </p:nvGrpSpPr>
        <p:grpSpPr bwMode="auto">
          <a:xfrm>
            <a:off x="8001000" y="1676401"/>
            <a:ext cx="990600" cy="3124201"/>
            <a:chOff x="4992" y="1056"/>
            <a:chExt cx="624" cy="1968"/>
          </a:xfrm>
        </p:grpSpPr>
        <p:sp>
          <p:nvSpPr>
            <p:cNvPr id="889012" name="WordArt 180"/>
            <p:cNvSpPr>
              <a:spLocks noChangeArrowheads="1" noChangeShapeType="1" noTextEdit="1"/>
            </p:cNvSpPr>
            <p:nvPr/>
          </p:nvSpPr>
          <p:spPr bwMode="auto">
            <a:xfrm flipV="1">
              <a:off x="5520" y="1145"/>
              <a:ext cx="56" cy="3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3175">
                    <a:solidFill>
                      <a:srgbClr val="E02B00"/>
                    </a:solidFill>
                    <a:round/>
                    <a:headEnd/>
                    <a:tailEnd/>
                  </a:ln>
                  <a:solidFill>
                    <a:srgbClr val="E02B00"/>
                  </a:solidFill>
                  <a:effectLst/>
                  <a:latin typeface="Times New Roman"/>
                  <a:cs typeface="Times New Roman"/>
                </a:rPr>
                <a:t>)</a:t>
              </a:r>
            </a:p>
          </p:txBody>
        </p:sp>
        <p:grpSp>
          <p:nvGrpSpPr>
            <p:cNvPr id="889137" name="Group 305"/>
            <p:cNvGrpSpPr>
              <a:grpSpLocks/>
            </p:cNvGrpSpPr>
            <p:nvPr/>
          </p:nvGrpSpPr>
          <p:grpSpPr bwMode="auto">
            <a:xfrm>
              <a:off x="4992" y="1056"/>
              <a:ext cx="624" cy="1968"/>
              <a:chOff x="4992" y="1056"/>
              <a:chExt cx="624" cy="1968"/>
            </a:xfrm>
          </p:grpSpPr>
          <p:sp>
            <p:nvSpPr>
              <p:cNvPr id="888977" name="Line 145"/>
              <p:cNvSpPr>
                <a:spLocks noChangeShapeType="1"/>
              </p:cNvSpPr>
              <p:nvPr/>
            </p:nvSpPr>
            <p:spPr bwMode="auto">
              <a:xfrm>
                <a:off x="5424" y="1459"/>
                <a:ext cx="176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78" name="Line 146"/>
              <p:cNvSpPr>
                <a:spLocks noChangeShapeType="1"/>
              </p:cNvSpPr>
              <p:nvPr/>
            </p:nvSpPr>
            <p:spPr bwMode="auto">
              <a:xfrm>
                <a:off x="5424" y="1142"/>
                <a:ext cx="192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79" name="Line 147"/>
              <p:cNvSpPr>
                <a:spLocks noChangeShapeType="1"/>
              </p:cNvSpPr>
              <p:nvPr/>
            </p:nvSpPr>
            <p:spPr bwMode="auto">
              <a:xfrm>
                <a:off x="5520" y="1179"/>
                <a:ext cx="0" cy="28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>
                <a:outerShdw dist="50800" dir="16200000" algn="ctr" rotWithShape="0">
                  <a:srgbClr val="361B00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0" name="Line 148"/>
              <p:cNvSpPr>
                <a:spLocks noChangeShapeType="1"/>
              </p:cNvSpPr>
              <p:nvPr/>
            </p:nvSpPr>
            <p:spPr bwMode="auto">
              <a:xfrm>
                <a:off x="5424" y="1747"/>
                <a:ext cx="176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1" name="Line 149"/>
              <p:cNvSpPr>
                <a:spLocks noChangeShapeType="1"/>
              </p:cNvSpPr>
              <p:nvPr/>
            </p:nvSpPr>
            <p:spPr bwMode="auto">
              <a:xfrm>
                <a:off x="5520" y="1468"/>
                <a:ext cx="0" cy="28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2" name="Line 150"/>
              <p:cNvSpPr>
                <a:spLocks noChangeShapeType="1"/>
              </p:cNvSpPr>
              <p:nvPr/>
            </p:nvSpPr>
            <p:spPr bwMode="auto">
              <a:xfrm>
                <a:off x="5520" y="1757"/>
                <a:ext cx="0" cy="28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3" name="Line 151"/>
              <p:cNvSpPr>
                <a:spLocks noChangeShapeType="1"/>
              </p:cNvSpPr>
              <p:nvPr/>
            </p:nvSpPr>
            <p:spPr bwMode="auto">
              <a:xfrm>
                <a:off x="5520" y="2046"/>
                <a:ext cx="0" cy="28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4" name="Line 152"/>
              <p:cNvSpPr>
                <a:spLocks noChangeShapeType="1"/>
              </p:cNvSpPr>
              <p:nvPr/>
            </p:nvSpPr>
            <p:spPr bwMode="auto">
              <a:xfrm>
                <a:off x="5520" y="2335"/>
                <a:ext cx="0" cy="29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5" name="Line 153"/>
              <p:cNvSpPr>
                <a:spLocks noChangeShapeType="1"/>
              </p:cNvSpPr>
              <p:nvPr/>
            </p:nvSpPr>
            <p:spPr bwMode="auto">
              <a:xfrm>
                <a:off x="5520" y="2625"/>
                <a:ext cx="0" cy="289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6" name="Line 154"/>
              <p:cNvSpPr>
                <a:spLocks noChangeShapeType="1"/>
              </p:cNvSpPr>
              <p:nvPr/>
            </p:nvSpPr>
            <p:spPr bwMode="auto">
              <a:xfrm>
                <a:off x="5424" y="2036"/>
                <a:ext cx="176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7" name="Line 155"/>
              <p:cNvSpPr>
                <a:spLocks noChangeShapeType="1"/>
              </p:cNvSpPr>
              <p:nvPr/>
            </p:nvSpPr>
            <p:spPr bwMode="auto">
              <a:xfrm>
                <a:off x="5424" y="2325"/>
                <a:ext cx="176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8" name="Line 156"/>
              <p:cNvSpPr>
                <a:spLocks noChangeShapeType="1"/>
              </p:cNvSpPr>
              <p:nvPr/>
            </p:nvSpPr>
            <p:spPr bwMode="auto">
              <a:xfrm>
                <a:off x="5424" y="2606"/>
                <a:ext cx="176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8989" name="Line 157"/>
              <p:cNvSpPr>
                <a:spLocks noChangeShapeType="1"/>
              </p:cNvSpPr>
              <p:nvPr/>
            </p:nvSpPr>
            <p:spPr bwMode="auto">
              <a:xfrm>
                <a:off x="5424" y="2922"/>
                <a:ext cx="176" cy="0"/>
              </a:xfrm>
              <a:prstGeom prst="line">
                <a:avLst/>
              </a:prstGeom>
              <a:noFill/>
              <a:ln w="19050">
                <a:solidFill>
                  <a:srgbClr val="361B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889098" name="Group 266"/>
              <p:cNvGrpSpPr>
                <a:grpSpLocks/>
              </p:cNvGrpSpPr>
              <p:nvPr/>
            </p:nvGrpSpPr>
            <p:grpSpPr bwMode="auto">
              <a:xfrm>
                <a:off x="5118" y="1661"/>
                <a:ext cx="354" cy="175"/>
                <a:chOff x="5094" y="1661"/>
                <a:chExt cx="354" cy="175"/>
              </a:xfrm>
            </p:grpSpPr>
            <p:sp>
              <p:nvSpPr>
                <p:cNvPr id="888991" name="Oval 159"/>
                <p:cNvSpPr>
                  <a:spLocks noChangeArrowheads="1"/>
                </p:cNvSpPr>
                <p:nvPr/>
              </p:nvSpPr>
              <p:spPr bwMode="auto">
                <a:xfrm>
                  <a:off x="5112" y="1661"/>
                  <a:ext cx="319" cy="175"/>
                </a:xfrm>
                <a:prstGeom prst="ellipse">
                  <a:avLst/>
                </a:prstGeom>
                <a:solidFill>
                  <a:srgbClr val="ECD9C6"/>
                </a:solidFill>
                <a:ln w="9525" algn="ctr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8992" name="Text Box 160"/>
                <p:cNvSpPr txBox="1">
                  <a:spLocks noChangeArrowheads="1"/>
                </p:cNvSpPr>
                <p:nvPr/>
              </p:nvSpPr>
              <p:spPr bwMode="auto">
                <a:xfrm>
                  <a:off x="5094" y="1680"/>
                  <a:ext cx="354" cy="154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60000"/>
                    </a:lnSpc>
                  </a:pPr>
                  <a:r>
                    <a:rPr lang="en-US" sz="800" b="0" dirty="0" err="1">
                      <a:solidFill>
                        <a:srgbClr val="361B00"/>
                      </a:solidFill>
                      <a:effectLst/>
                      <a:latin typeface="Arial" charset="0"/>
                    </a:rPr>
                    <a:t>Charle</a:t>
                  </a:r>
                  <a:r>
                    <a:rPr lang="en-US" sz="800" b="0" dirty="0">
                      <a:solidFill>
                        <a:srgbClr val="361B00"/>
                      </a:solidFill>
                      <a:effectLst/>
                      <a:latin typeface="Arial" charset="0"/>
                    </a:rPr>
                    <a:t>-</a:t>
                  </a:r>
                </a:p>
                <a:p>
                  <a:pPr eaLnBrk="0" hangingPunct="0">
                    <a:lnSpc>
                      <a:spcPct val="60000"/>
                    </a:lnSpc>
                  </a:pPr>
                  <a:r>
                    <a:rPr lang="en-US" sz="800" b="0" dirty="0" err="1">
                      <a:solidFill>
                        <a:srgbClr val="361B00"/>
                      </a:solidFill>
                      <a:effectLst/>
                      <a:latin typeface="Arial" charset="0"/>
                    </a:rPr>
                    <a:t>magne</a:t>
                  </a:r>
                  <a:endParaRPr lang="en-US" sz="800" b="0" dirty="0">
                    <a:solidFill>
                      <a:srgbClr val="361B00"/>
                    </a:solidFill>
                    <a:effectLst/>
                    <a:latin typeface="Arial" charset="0"/>
                  </a:endParaRPr>
                </a:p>
              </p:txBody>
            </p:sp>
          </p:grpSp>
          <p:sp>
            <p:nvSpPr>
              <p:cNvPr id="888994" name="WordArt 1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204" y="1425"/>
                <a:ext cx="104" cy="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000066"/>
                    </a:solidFill>
                    <a:effectLst/>
                    <a:latin typeface="Arial"/>
                    <a:cs typeface="Arial"/>
                  </a:rPr>
                  <a:t>400</a:t>
                </a:r>
              </a:p>
            </p:txBody>
          </p:sp>
          <p:grpSp>
            <p:nvGrpSpPr>
              <p:cNvPr id="889099" name="Group 267"/>
              <p:cNvGrpSpPr>
                <a:grpSpLocks/>
              </p:cNvGrpSpPr>
              <p:nvPr/>
            </p:nvGrpSpPr>
            <p:grpSpPr bwMode="auto">
              <a:xfrm>
                <a:off x="4992" y="1382"/>
                <a:ext cx="528" cy="154"/>
                <a:chOff x="4992" y="1373"/>
                <a:chExt cx="528" cy="154"/>
              </a:xfrm>
            </p:grpSpPr>
            <p:sp>
              <p:nvSpPr>
                <p:cNvPr id="888995" name="Oval 163"/>
                <p:cNvSpPr>
                  <a:spLocks noChangeArrowheads="1"/>
                </p:cNvSpPr>
                <p:nvPr/>
              </p:nvSpPr>
              <p:spPr bwMode="auto">
                <a:xfrm>
                  <a:off x="5059" y="1373"/>
                  <a:ext cx="394" cy="154"/>
                </a:xfrm>
                <a:prstGeom prst="ellipse">
                  <a:avLst/>
                </a:prstGeom>
                <a:solidFill>
                  <a:srgbClr val="FFFFCC"/>
                </a:solidFill>
                <a:ln w="9525" algn="ctr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8996" name="Text Box 164"/>
                <p:cNvSpPr txBox="1">
                  <a:spLocks noChangeArrowheads="1"/>
                </p:cNvSpPr>
                <p:nvPr/>
              </p:nvSpPr>
              <p:spPr bwMode="auto">
                <a:xfrm>
                  <a:off x="4992" y="1378"/>
                  <a:ext cx="528" cy="136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r>
                    <a:rPr lang="en-US" sz="800" dirty="0">
                      <a:solidFill>
                        <a:srgbClr val="361B00"/>
                      </a:solidFill>
                      <a:effectLst/>
                      <a:latin typeface="Arial" charset="0"/>
                    </a:rPr>
                    <a:t>Augustine</a:t>
                  </a:r>
                </a:p>
              </p:txBody>
            </p:sp>
          </p:grpSp>
          <p:grpSp>
            <p:nvGrpSpPr>
              <p:cNvPr id="889100" name="Group 268"/>
              <p:cNvGrpSpPr>
                <a:grpSpLocks/>
              </p:cNvGrpSpPr>
              <p:nvPr/>
            </p:nvGrpSpPr>
            <p:grpSpPr bwMode="auto">
              <a:xfrm>
                <a:off x="5089" y="1056"/>
                <a:ext cx="408" cy="169"/>
                <a:chOff x="5089" y="1056"/>
                <a:chExt cx="408" cy="169"/>
              </a:xfrm>
            </p:grpSpPr>
            <p:sp>
              <p:nvSpPr>
                <p:cNvPr id="888997" name="Oval 165"/>
                <p:cNvSpPr>
                  <a:spLocks noChangeArrowheads="1"/>
                </p:cNvSpPr>
                <p:nvPr/>
              </p:nvSpPr>
              <p:spPr bwMode="auto">
                <a:xfrm>
                  <a:off x="5133" y="1065"/>
                  <a:ext cx="320" cy="154"/>
                </a:xfrm>
                <a:prstGeom prst="ellipse">
                  <a:avLst/>
                </a:prstGeom>
                <a:solidFill>
                  <a:srgbClr val="FFFFCC"/>
                </a:solidFill>
                <a:ln w="9525" algn="ctr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8998" name="Text Box 166"/>
                <p:cNvSpPr txBox="1">
                  <a:spLocks noChangeArrowheads="1"/>
                </p:cNvSpPr>
                <p:nvPr/>
              </p:nvSpPr>
              <p:spPr bwMode="auto">
                <a:xfrm>
                  <a:off x="5089" y="1056"/>
                  <a:ext cx="408" cy="169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ts val="1500"/>
                    </a:lnSpc>
                  </a:pPr>
                  <a:r>
                    <a:rPr lang="en-US" sz="1100" b="0" dirty="0">
                      <a:solidFill>
                        <a:srgbClr val="361B00"/>
                      </a:solidFill>
                      <a:effectLst/>
                      <a:latin typeface="Arial" charset="0"/>
                    </a:rPr>
                    <a:t>Jesus</a:t>
                  </a:r>
                </a:p>
              </p:txBody>
            </p:sp>
          </p:grpSp>
          <p:grpSp>
            <p:nvGrpSpPr>
              <p:cNvPr id="889097" name="Group 265"/>
              <p:cNvGrpSpPr>
                <a:grpSpLocks/>
              </p:cNvGrpSpPr>
              <p:nvPr/>
            </p:nvGrpSpPr>
            <p:grpSpPr bwMode="auto">
              <a:xfrm>
                <a:off x="5088" y="2529"/>
                <a:ext cx="409" cy="154"/>
                <a:chOff x="5072" y="2530"/>
                <a:chExt cx="409" cy="154"/>
              </a:xfrm>
            </p:grpSpPr>
            <p:sp>
              <p:nvSpPr>
                <p:cNvPr id="889000" name="Oval 168"/>
                <p:cNvSpPr>
                  <a:spLocks noChangeArrowheads="1"/>
                </p:cNvSpPr>
                <p:nvPr/>
              </p:nvSpPr>
              <p:spPr bwMode="auto">
                <a:xfrm>
                  <a:off x="5117" y="2530"/>
                  <a:ext cx="319" cy="154"/>
                </a:xfrm>
                <a:prstGeom prst="ellipse">
                  <a:avLst/>
                </a:prstGeom>
                <a:solidFill>
                  <a:srgbClr val="ECD9C6"/>
                </a:solidFill>
                <a:ln w="9525" algn="ctr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9001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5072" y="2544"/>
                  <a:ext cx="409" cy="139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ts val="1000"/>
                    </a:lnSpc>
                  </a:pPr>
                  <a:r>
                    <a:rPr lang="en-US" sz="900" b="0" dirty="0">
                      <a:solidFill>
                        <a:srgbClr val="361B00"/>
                      </a:solidFill>
                      <a:effectLst/>
                      <a:latin typeface="Arial" charset="0"/>
                    </a:rPr>
                    <a:t>Luther</a:t>
                  </a:r>
                </a:p>
              </p:txBody>
            </p:sp>
          </p:grpSp>
          <p:grpSp>
            <p:nvGrpSpPr>
              <p:cNvPr id="889096" name="Group 264"/>
              <p:cNvGrpSpPr>
                <a:grpSpLocks/>
              </p:cNvGrpSpPr>
              <p:nvPr/>
            </p:nvGrpSpPr>
            <p:grpSpPr bwMode="auto">
              <a:xfrm>
                <a:off x="4992" y="2815"/>
                <a:ext cx="505" cy="209"/>
                <a:chOff x="4992" y="2796"/>
                <a:chExt cx="505" cy="209"/>
              </a:xfrm>
            </p:grpSpPr>
            <p:sp>
              <p:nvSpPr>
                <p:cNvPr id="889003" name="Oval 171"/>
                <p:cNvSpPr>
                  <a:spLocks noChangeArrowheads="1"/>
                </p:cNvSpPr>
                <p:nvPr/>
              </p:nvSpPr>
              <p:spPr bwMode="auto">
                <a:xfrm>
                  <a:off x="5029" y="2796"/>
                  <a:ext cx="431" cy="209"/>
                </a:xfrm>
                <a:prstGeom prst="ellipse">
                  <a:avLst/>
                </a:prstGeom>
                <a:solidFill>
                  <a:srgbClr val="ECD9C6"/>
                </a:solidFill>
                <a:ln w="9525" algn="ctr">
                  <a:solidFill>
                    <a:srgbClr val="361B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9004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4992" y="2831"/>
                  <a:ext cx="505" cy="174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r>
                    <a:rPr lang="en-US" sz="800" b="0" dirty="0">
                      <a:solidFill>
                        <a:srgbClr val="361B00"/>
                      </a:solidFill>
                      <a:effectLst/>
                      <a:latin typeface="Arial" charset="0"/>
                    </a:rPr>
                    <a:t>Returning</a:t>
                  </a:r>
                </a:p>
                <a:p>
                  <a:pPr eaLnBrk="0" hangingPunct="0">
                    <a:lnSpc>
                      <a:spcPct val="75000"/>
                    </a:lnSpc>
                  </a:pPr>
                  <a:r>
                    <a:rPr lang="en-US" sz="800" b="0" dirty="0">
                      <a:solidFill>
                        <a:srgbClr val="361B00"/>
                      </a:solidFill>
                      <a:effectLst/>
                      <a:latin typeface="Arial" charset="0"/>
                    </a:rPr>
                    <a:t>Messiah</a:t>
                  </a:r>
                </a:p>
              </p:txBody>
            </p:sp>
          </p:grpSp>
          <p:grpSp>
            <p:nvGrpSpPr>
              <p:cNvPr id="889091" name="Group 259"/>
              <p:cNvGrpSpPr>
                <a:grpSpLocks/>
              </p:cNvGrpSpPr>
              <p:nvPr/>
            </p:nvGrpSpPr>
            <p:grpSpPr bwMode="auto">
              <a:xfrm>
                <a:off x="5343" y="1277"/>
                <a:ext cx="145" cy="1516"/>
                <a:chOff x="5343" y="1277"/>
                <a:chExt cx="145" cy="1516"/>
              </a:xfrm>
            </p:grpSpPr>
            <p:sp>
              <p:nvSpPr>
                <p:cNvPr id="889006" name="WordArt 17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382" y="1570"/>
                  <a:ext cx="104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000066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889007" name="WordArt 17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382" y="1861"/>
                  <a:ext cx="104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120</a:t>
                  </a:r>
                </a:p>
              </p:txBody>
            </p:sp>
            <p:sp>
              <p:nvSpPr>
                <p:cNvPr id="889008" name="WordArt 17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382" y="2148"/>
                  <a:ext cx="104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889009" name="WordArt 17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384" y="2440"/>
                  <a:ext cx="104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210</a:t>
                  </a:r>
                </a:p>
              </p:txBody>
            </p:sp>
            <p:sp>
              <p:nvSpPr>
                <p:cNvPr id="889010" name="WordArt 17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382" y="2726"/>
                  <a:ext cx="104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5400A8">
                          <a:alpha val="0"/>
                        </a:srgbClr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  <p:sp>
              <p:nvSpPr>
                <p:cNvPr id="889089" name="WordArt 25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343" y="1277"/>
                  <a:ext cx="129" cy="6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 dirty="0">
                      <a:ln w="6350">
                        <a:noFill/>
                        <a:round/>
                        <a:headEnd/>
                        <a:tailEnd/>
                      </a:ln>
                      <a:solidFill>
                        <a:srgbClr val="E02B00"/>
                      </a:solidFill>
                      <a:effectLst/>
                      <a:latin typeface="Arial"/>
                      <a:cs typeface="Arial"/>
                    </a:rPr>
                    <a:t>400</a:t>
                  </a:r>
                </a:p>
              </p:txBody>
            </p:sp>
          </p:grpSp>
        </p:grpSp>
      </p:grpSp>
      <p:pic>
        <p:nvPicPr>
          <p:cNvPr id="889140" name="Picture 308" descr="The stoning of Stephen"/>
          <p:cNvPicPr>
            <a:picLocks noChangeAspect="1" noChangeArrowheads="1"/>
          </p:cNvPicPr>
          <p:nvPr/>
        </p:nvPicPr>
        <p:blipFill>
          <a:blip r:embed="rId4" cstate="print"/>
          <a:srcRect t="3412" r="1755" b="2132"/>
          <a:stretch>
            <a:fillRect/>
          </a:stretch>
        </p:blipFill>
        <p:spPr bwMode="auto">
          <a:xfrm>
            <a:off x="0" y="758825"/>
            <a:ext cx="4572000" cy="3965575"/>
          </a:xfrm>
          <a:prstGeom prst="rect">
            <a:avLst/>
          </a:prstGeom>
          <a:solidFill>
            <a:srgbClr val="FFFFFF"/>
          </a:solidFill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8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89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88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88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8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88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88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88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88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88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88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8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8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8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8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88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88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8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8836" grpId="0" animBg="1"/>
      <p:bldP spid="888845" grpId="0" animBg="1"/>
      <p:bldP spid="8888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1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1715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11716" name="Oval 4"/>
          <p:cNvSpPr>
            <a:spLocks noChangeArrowheads="1"/>
          </p:cNvSpPr>
          <p:nvPr/>
        </p:nvSpPr>
        <p:spPr bwMode="auto">
          <a:xfrm>
            <a:off x="1233488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1011717" name="Group 5"/>
          <p:cNvGrpSpPr>
            <a:grpSpLocks/>
          </p:cNvGrpSpPr>
          <p:nvPr/>
        </p:nvGrpSpPr>
        <p:grpSpPr bwMode="auto">
          <a:xfrm>
            <a:off x="609600" y="5676900"/>
            <a:ext cx="8001000" cy="952500"/>
            <a:chOff x="384" y="3528"/>
            <a:chExt cx="5040" cy="600"/>
          </a:xfrm>
        </p:grpSpPr>
        <p:sp>
          <p:nvSpPr>
            <p:cNvPr id="1011718" name="Text Box 6"/>
            <p:cNvSpPr txBox="1">
              <a:spLocks noChangeArrowheads="1"/>
            </p:cNvSpPr>
            <p:nvPr/>
          </p:nvSpPr>
          <p:spPr bwMode="auto">
            <a:xfrm>
              <a:off x="672" y="3534"/>
              <a:ext cx="475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At the end of Israel’s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slavery in Egypt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Moses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brought the Pharaoh to his knees by the power of the three signs and ten plagues. He then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led the Israelites out of Egypt and set out for the land of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Canaan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316).</a:t>
              </a:r>
            </a:p>
          </p:txBody>
        </p:sp>
        <p:sp>
          <p:nvSpPr>
            <p:cNvPr id="1011719" name="Oval 7"/>
            <p:cNvSpPr>
              <a:spLocks noChangeArrowheads="1"/>
            </p:cNvSpPr>
            <p:nvPr/>
          </p:nvSpPr>
          <p:spPr bwMode="auto">
            <a:xfrm>
              <a:off x="384" y="3528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sp>
        <p:nvSpPr>
          <p:cNvPr id="1011720" name="Text Box 8"/>
          <p:cNvSpPr txBox="1">
            <a:spLocks noChangeArrowheads="1"/>
          </p:cNvSpPr>
          <p:nvPr/>
        </p:nvSpPr>
        <p:spPr bwMode="auto">
          <a:xfrm>
            <a:off x="1676400" y="1981200"/>
            <a:ext cx="9906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Moses:</a:t>
            </a:r>
          </a:p>
        </p:txBody>
      </p:sp>
      <p:sp>
        <p:nvSpPr>
          <p:cNvPr id="1011721" name="Text Box 9"/>
          <p:cNvSpPr txBox="1">
            <a:spLocks noChangeArrowheads="1"/>
          </p:cNvSpPr>
          <p:nvPr/>
        </p:nvSpPr>
        <p:spPr bwMode="auto">
          <a:xfrm>
            <a:off x="2743200" y="1981200"/>
            <a:ext cx="12954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signs and plagues</a:t>
            </a:r>
          </a:p>
        </p:txBody>
      </p:sp>
      <p:sp>
        <p:nvSpPr>
          <p:cNvPr id="1011722" name="Text Box 10"/>
          <p:cNvSpPr txBox="1">
            <a:spLocks noChangeArrowheads="1"/>
          </p:cNvSpPr>
          <p:nvPr/>
        </p:nvSpPr>
        <p:spPr bwMode="auto">
          <a:xfrm>
            <a:off x="1676400" y="2667000"/>
            <a:ext cx="1219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Pharaoh:</a:t>
            </a:r>
          </a:p>
        </p:txBody>
      </p:sp>
      <p:sp>
        <p:nvSpPr>
          <p:cNvPr id="1011723" name="Text Box 11"/>
          <p:cNvSpPr txBox="1">
            <a:spLocks noChangeArrowheads="1"/>
          </p:cNvSpPr>
          <p:nvPr/>
        </p:nvSpPr>
        <p:spPr bwMode="auto">
          <a:xfrm>
            <a:off x="2743200" y="2667000"/>
            <a:ext cx="10668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brought to knees</a:t>
            </a:r>
          </a:p>
        </p:txBody>
      </p:sp>
      <p:sp>
        <p:nvSpPr>
          <p:cNvPr id="1011724" name="Text Box 12"/>
          <p:cNvSpPr txBox="1">
            <a:spLocks noChangeArrowheads="1"/>
          </p:cNvSpPr>
          <p:nvPr/>
        </p:nvSpPr>
        <p:spPr bwMode="auto">
          <a:xfrm>
            <a:off x="1676400" y="3657600"/>
            <a:ext cx="1219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Israelites:</a:t>
            </a:r>
          </a:p>
        </p:txBody>
      </p:sp>
      <p:sp>
        <p:nvSpPr>
          <p:cNvPr id="1011725" name="Text Box 13"/>
          <p:cNvSpPr txBox="1">
            <a:spLocks noChangeArrowheads="1"/>
          </p:cNvSpPr>
          <p:nvPr/>
        </p:nvSpPr>
        <p:spPr bwMode="auto">
          <a:xfrm>
            <a:off x="2743200" y="3657600"/>
            <a:ext cx="14478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set out</a:t>
            </a:r>
          </a:p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for Canaan</a:t>
            </a:r>
          </a:p>
        </p:txBody>
      </p:sp>
      <p:grpSp>
        <p:nvGrpSpPr>
          <p:cNvPr id="1011726" name="Group 14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11727" name="AutoShape 15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11728" name="Text Box 16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pic>
        <p:nvPicPr>
          <p:cNvPr id="1011738" name="Picture 26" descr="Moses´ appearance before Pharoah"/>
          <p:cNvPicPr>
            <a:picLocks noChangeAspect="1" noChangeArrowheads="1"/>
          </p:cNvPicPr>
          <p:nvPr/>
        </p:nvPicPr>
        <p:blipFill>
          <a:blip r:embed="rId3" cstate="print"/>
          <a:srcRect b="1683"/>
          <a:stretch>
            <a:fillRect/>
          </a:stretch>
        </p:blipFill>
        <p:spPr bwMode="auto">
          <a:xfrm>
            <a:off x="4572000" y="1828800"/>
            <a:ext cx="4343400" cy="270192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011744" name="Picture 32" descr="Column of Fi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020763"/>
            <a:ext cx="4572000" cy="3660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1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11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1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11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11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1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1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1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1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1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11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1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1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11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1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1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1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1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1715" grpId="0" animBg="1"/>
      <p:bldP spid="1011716" grpId="0" animBg="1"/>
      <p:bldP spid="1011720" grpId="0"/>
      <p:bldP spid="1011721" grpId="0"/>
      <p:bldP spid="1011724" grpId="0"/>
      <p:bldP spid="10117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4" name="Picture 24" descr="Column of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20763"/>
            <a:ext cx="4572000" cy="3660775"/>
          </a:xfrm>
          <a:prstGeom prst="rect">
            <a:avLst/>
          </a:prstGeom>
          <a:noFill/>
        </p:spPr>
      </p:pic>
      <p:sp>
        <p:nvSpPr>
          <p:cNvPr id="101376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3764" name="AutoShape 4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013766" name="Group 6"/>
          <p:cNvGrpSpPr>
            <a:grpSpLocks/>
          </p:cNvGrpSpPr>
          <p:nvPr/>
        </p:nvGrpSpPr>
        <p:grpSpPr bwMode="auto">
          <a:xfrm>
            <a:off x="609600" y="5676900"/>
            <a:ext cx="8001000" cy="968375"/>
            <a:chOff x="384" y="3576"/>
            <a:chExt cx="5040" cy="610"/>
          </a:xfrm>
        </p:grpSpPr>
        <p:sp>
          <p:nvSpPr>
            <p:cNvPr id="1013767" name="Text Box 7"/>
            <p:cNvSpPr txBox="1">
              <a:spLocks noChangeArrowheads="1"/>
            </p:cNvSpPr>
            <p:nvPr/>
          </p:nvSpPr>
          <p:spPr bwMode="auto">
            <a:xfrm>
              <a:off x="672" y="3582"/>
              <a:ext cx="475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Toward the end of the period of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persecution in the Roman Empire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increased the numbers of believers by moving their hearts with his power and grace.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013768" name="Oval 8"/>
            <p:cNvSpPr>
              <a:spLocks noChangeArrowheads="1"/>
            </p:cNvSpPr>
            <p:nvPr/>
          </p:nvSpPr>
          <p:spPr bwMode="auto">
            <a:xfrm>
              <a:off x="384" y="3576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sp>
        <p:nvSpPr>
          <p:cNvPr id="1013771" name="Oval 11"/>
          <p:cNvSpPr>
            <a:spLocks noChangeArrowheads="1"/>
          </p:cNvSpPr>
          <p:nvPr/>
        </p:nvSpPr>
        <p:spPr bwMode="auto">
          <a:xfrm>
            <a:off x="48006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02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013772" name="Text Box 12"/>
          <p:cNvSpPr txBox="1">
            <a:spLocks noChangeArrowheads="1"/>
          </p:cNvSpPr>
          <p:nvPr/>
        </p:nvSpPr>
        <p:spPr bwMode="auto">
          <a:xfrm>
            <a:off x="5181600" y="1905000"/>
            <a:ext cx="990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Jesus:</a:t>
            </a:r>
          </a:p>
        </p:txBody>
      </p:sp>
      <p:sp>
        <p:nvSpPr>
          <p:cNvPr id="1013773" name="Text Box 13"/>
          <p:cNvSpPr txBox="1">
            <a:spLocks noChangeArrowheads="1"/>
          </p:cNvSpPr>
          <p:nvPr/>
        </p:nvSpPr>
        <p:spPr bwMode="auto">
          <a:xfrm>
            <a:off x="5943600" y="1905000"/>
            <a:ext cx="19812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power and grace</a:t>
            </a:r>
          </a:p>
        </p:txBody>
      </p:sp>
      <p:grpSp>
        <p:nvGrpSpPr>
          <p:cNvPr id="1013778" name="Group 18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13779" name="AutoShape 19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13780" name="Text Box 20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grpSp>
        <p:nvGrpSpPr>
          <p:cNvPr id="1013781" name="Group 21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013782" name="AutoShape 22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13783" name="Text Box 23"/>
            <p:cNvSpPr txBox="1">
              <a:spLocks noChangeArrowheads="1"/>
            </p:cNvSpPr>
            <p:nvPr/>
          </p:nvSpPr>
          <p:spPr bwMode="auto">
            <a:xfrm>
              <a:off x="3010" y="563"/>
              <a:ext cx="2088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Roman Persecution</a:t>
              </a:r>
            </a:p>
          </p:txBody>
        </p:sp>
      </p:grpSp>
      <p:sp>
        <p:nvSpPr>
          <p:cNvPr id="1013791" name="AutoShape 31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13792" name="Oval 32"/>
          <p:cNvSpPr>
            <a:spLocks noChangeArrowheads="1"/>
          </p:cNvSpPr>
          <p:nvPr/>
        </p:nvSpPr>
        <p:spPr bwMode="auto">
          <a:xfrm>
            <a:off x="1233488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13793" name="Text Box 33"/>
          <p:cNvSpPr txBox="1">
            <a:spLocks noChangeArrowheads="1"/>
          </p:cNvSpPr>
          <p:nvPr/>
        </p:nvSpPr>
        <p:spPr bwMode="auto">
          <a:xfrm>
            <a:off x="1676400" y="1981200"/>
            <a:ext cx="9906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Moses:</a:t>
            </a:r>
          </a:p>
        </p:txBody>
      </p:sp>
      <p:sp>
        <p:nvSpPr>
          <p:cNvPr id="1013794" name="Text Box 34"/>
          <p:cNvSpPr txBox="1">
            <a:spLocks noChangeArrowheads="1"/>
          </p:cNvSpPr>
          <p:nvPr/>
        </p:nvSpPr>
        <p:spPr bwMode="auto">
          <a:xfrm>
            <a:off x="2743200" y="1981200"/>
            <a:ext cx="12954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signs and plagues</a:t>
            </a:r>
          </a:p>
        </p:txBody>
      </p:sp>
      <p:sp>
        <p:nvSpPr>
          <p:cNvPr id="1013795" name="Text Box 35"/>
          <p:cNvSpPr txBox="1">
            <a:spLocks noChangeArrowheads="1"/>
          </p:cNvSpPr>
          <p:nvPr/>
        </p:nvSpPr>
        <p:spPr bwMode="auto">
          <a:xfrm>
            <a:off x="1676400" y="2667000"/>
            <a:ext cx="1219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Pharaoh:</a:t>
            </a:r>
          </a:p>
        </p:txBody>
      </p:sp>
      <p:sp>
        <p:nvSpPr>
          <p:cNvPr id="1013796" name="Text Box 36"/>
          <p:cNvSpPr txBox="1">
            <a:spLocks noChangeArrowheads="1"/>
          </p:cNvSpPr>
          <p:nvPr/>
        </p:nvSpPr>
        <p:spPr bwMode="auto">
          <a:xfrm>
            <a:off x="2743200" y="2667000"/>
            <a:ext cx="10668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brought to knees</a:t>
            </a:r>
          </a:p>
        </p:txBody>
      </p:sp>
      <p:sp>
        <p:nvSpPr>
          <p:cNvPr id="1013797" name="Text Box 37"/>
          <p:cNvSpPr txBox="1">
            <a:spLocks noChangeArrowheads="1"/>
          </p:cNvSpPr>
          <p:nvPr/>
        </p:nvSpPr>
        <p:spPr bwMode="auto">
          <a:xfrm>
            <a:off x="1676400" y="3657600"/>
            <a:ext cx="1219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Israelites:</a:t>
            </a:r>
          </a:p>
        </p:txBody>
      </p:sp>
      <p:sp>
        <p:nvSpPr>
          <p:cNvPr id="1013798" name="Text Box 38"/>
          <p:cNvSpPr txBox="1">
            <a:spLocks noChangeArrowheads="1"/>
          </p:cNvSpPr>
          <p:nvPr/>
        </p:nvSpPr>
        <p:spPr bwMode="auto">
          <a:xfrm>
            <a:off x="2743200" y="3657600"/>
            <a:ext cx="14478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set out</a:t>
            </a:r>
          </a:p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for Canaan</a:t>
            </a:r>
          </a:p>
        </p:txBody>
      </p:sp>
      <p:pic>
        <p:nvPicPr>
          <p:cNvPr id="1013804" name="Picture 44" descr="The Vision of the Cross  before the Battle of the Milvian Bridge_ by assistants of Raphael_Public Doma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23900"/>
            <a:ext cx="4572000" cy="40005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1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13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3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1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013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3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3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13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13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13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1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64" grpId="0" animBg="1"/>
      <p:bldP spid="1013771" grpId="0" animBg="1"/>
      <p:bldP spid="1013772" grpId="0"/>
      <p:bldP spid="10137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812" name="AutoShape 4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15817" name="Oval 9"/>
          <p:cNvSpPr>
            <a:spLocks noChangeArrowheads="1"/>
          </p:cNvSpPr>
          <p:nvPr/>
        </p:nvSpPr>
        <p:spPr bwMode="auto">
          <a:xfrm>
            <a:off x="48006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015818" name="Text Box 10"/>
          <p:cNvSpPr txBox="1">
            <a:spLocks noChangeArrowheads="1"/>
          </p:cNvSpPr>
          <p:nvPr/>
        </p:nvSpPr>
        <p:spPr bwMode="auto">
          <a:xfrm>
            <a:off x="5181600" y="1905000"/>
            <a:ext cx="990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Jesus:</a:t>
            </a:r>
          </a:p>
        </p:txBody>
      </p:sp>
      <p:sp>
        <p:nvSpPr>
          <p:cNvPr id="1015819" name="Text Box 11"/>
          <p:cNvSpPr txBox="1">
            <a:spLocks noChangeArrowheads="1"/>
          </p:cNvSpPr>
          <p:nvPr/>
        </p:nvSpPr>
        <p:spPr bwMode="auto">
          <a:xfrm>
            <a:off x="5943600" y="1905000"/>
            <a:ext cx="19812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power and grace</a:t>
            </a:r>
          </a:p>
        </p:txBody>
      </p:sp>
      <p:grpSp>
        <p:nvGrpSpPr>
          <p:cNvPr id="1015830" name="Group 22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15831" name="AutoShape 23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15832" name="Text Box 24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grpSp>
        <p:nvGrpSpPr>
          <p:cNvPr id="1015833" name="Group 25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015834" name="AutoShape 26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15835" name="Text Box 27"/>
            <p:cNvSpPr txBox="1">
              <a:spLocks noChangeArrowheads="1"/>
            </p:cNvSpPr>
            <p:nvPr/>
          </p:nvSpPr>
          <p:spPr bwMode="auto">
            <a:xfrm>
              <a:off x="3010" y="563"/>
              <a:ext cx="2088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Roman Persecution</a:t>
              </a:r>
            </a:p>
          </p:txBody>
        </p:sp>
      </p:grpSp>
      <p:sp>
        <p:nvSpPr>
          <p:cNvPr id="1015824" name="Text Box 16"/>
          <p:cNvSpPr txBox="1">
            <a:spLocks noChangeArrowheads="1"/>
          </p:cNvSpPr>
          <p:nvPr/>
        </p:nvSpPr>
        <p:spPr bwMode="auto">
          <a:xfrm>
            <a:off x="5181600" y="2501900"/>
            <a:ext cx="15240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Constantine:</a:t>
            </a:r>
          </a:p>
        </p:txBody>
      </p:sp>
      <p:sp>
        <p:nvSpPr>
          <p:cNvPr id="1015825" name="Text Box 17"/>
          <p:cNvSpPr txBox="1">
            <a:spLocks noChangeArrowheads="1"/>
          </p:cNvSpPr>
          <p:nvPr/>
        </p:nvSpPr>
        <p:spPr bwMode="auto">
          <a:xfrm>
            <a:off x="6553200" y="2501900"/>
            <a:ext cx="1219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recognize</a:t>
            </a:r>
          </a:p>
        </p:txBody>
      </p:sp>
      <p:sp>
        <p:nvSpPr>
          <p:cNvPr id="1015826" name="Text Box 18"/>
          <p:cNvSpPr txBox="1">
            <a:spLocks noChangeArrowheads="1"/>
          </p:cNvSpPr>
          <p:nvPr/>
        </p:nvSpPr>
        <p:spPr bwMode="auto">
          <a:xfrm>
            <a:off x="5181600" y="3108325"/>
            <a:ext cx="17526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Theodosius I:</a:t>
            </a:r>
          </a:p>
        </p:txBody>
      </p:sp>
      <p:sp>
        <p:nvSpPr>
          <p:cNvPr id="1015827" name="Text Box 19"/>
          <p:cNvSpPr txBox="1">
            <a:spLocks noChangeArrowheads="1"/>
          </p:cNvSpPr>
          <p:nvPr/>
        </p:nvSpPr>
        <p:spPr bwMode="auto">
          <a:xfrm>
            <a:off x="6629400" y="3108325"/>
            <a:ext cx="15240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state religion</a:t>
            </a:r>
          </a:p>
        </p:txBody>
      </p:sp>
      <p:sp>
        <p:nvSpPr>
          <p:cNvPr id="1015828" name="Text Box 20"/>
          <p:cNvSpPr txBox="1">
            <a:spLocks noChangeArrowheads="1"/>
          </p:cNvSpPr>
          <p:nvPr/>
        </p:nvSpPr>
        <p:spPr bwMode="auto">
          <a:xfrm>
            <a:off x="5181600" y="3679825"/>
            <a:ext cx="13716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Christians</a:t>
            </a:r>
            <a:r>
              <a:rPr lang="en-US" sz="2000" dirty="0">
                <a:solidFill>
                  <a:srgbClr val="402000"/>
                </a:solidFill>
                <a:effectLst/>
                <a:latin typeface="Arial Narrow" pitchFamily="34" charset="0"/>
              </a:rPr>
              <a:t>:</a:t>
            </a:r>
          </a:p>
        </p:txBody>
      </p:sp>
      <p:sp>
        <p:nvSpPr>
          <p:cNvPr id="1015829" name="Text Box 21"/>
          <p:cNvSpPr txBox="1">
            <a:spLocks noChangeArrowheads="1"/>
          </p:cNvSpPr>
          <p:nvPr/>
        </p:nvSpPr>
        <p:spPr bwMode="auto">
          <a:xfrm>
            <a:off x="6477000" y="3679825"/>
            <a:ext cx="1219200" cy="777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restored</a:t>
            </a:r>
          </a:p>
          <a:p>
            <a:pPr algn="l">
              <a:lnSpc>
                <a:spcPct val="75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Canaan</a:t>
            </a:r>
            <a:r>
              <a:rPr lang="en-US" sz="2000" dirty="0">
                <a:solidFill>
                  <a:srgbClr val="402000"/>
                </a:solidFill>
                <a:effectLst/>
                <a:latin typeface="Arial Narrow" pitchFamily="34" charset="0"/>
              </a:rPr>
              <a:t> </a:t>
            </a: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spiritually</a:t>
            </a:r>
          </a:p>
        </p:txBody>
      </p:sp>
      <p:sp>
        <p:nvSpPr>
          <p:cNvPr id="101581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5814" name="Text Box 6"/>
          <p:cNvSpPr txBox="1">
            <a:spLocks noChangeArrowheads="1"/>
          </p:cNvSpPr>
          <p:nvPr/>
        </p:nvSpPr>
        <p:spPr bwMode="auto">
          <a:xfrm>
            <a:off x="1524000" y="5638800"/>
            <a:ext cx="62484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Jesus led Emperor Constantine to recognize Christianity and </a:t>
            </a:r>
            <a:r>
              <a:rPr lang="en-US" sz="2000" dirty="0" err="1">
                <a:solidFill>
                  <a:schemeClr val="bg1"/>
                </a:solidFill>
                <a:effectLst/>
                <a:latin typeface="Arial Narrow" pitchFamily="34" charset="0"/>
              </a:rPr>
              <a:t>Theodocius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I  to establish Christianity as the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state religion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.  Christians thus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restored Canaan spiritually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inside the Roman Empire, the Satanic world.</a:t>
            </a:r>
            <a:endParaRPr lang="en-US" sz="2000" b="0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015850" name="AutoShape 4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15851" name="Oval 43"/>
          <p:cNvSpPr>
            <a:spLocks noChangeArrowheads="1"/>
          </p:cNvSpPr>
          <p:nvPr/>
        </p:nvSpPr>
        <p:spPr bwMode="auto">
          <a:xfrm>
            <a:off x="1233488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15852" name="Text Box 44"/>
          <p:cNvSpPr txBox="1">
            <a:spLocks noChangeArrowheads="1"/>
          </p:cNvSpPr>
          <p:nvPr/>
        </p:nvSpPr>
        <p:spPr bwMode="auto">
          <a:xfrm>
            <a:off x="1676400" y="1981200"/>
            <a:ext cx="9906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Moses:</a:t>
            </a:r>
          </a:p>
        </p:txBody>
      </p:sp>
      <p:sp>
        <p:nvSpPr>
          <p:cNvPr id="1015853" name="Text Box 45"/>
          <p:cNvSpPr txBox="1">
            <a:spLocks noChangeArrowheads="1"/>
          </p:cNvSpPr>
          <p:nvPr/>
        </p:nvSpPr>
        <p:spPr bwMode="auto">
          <a:xfrm>
            <a:off x="2743200" y="1981200"/>
            <a:ext cx="12954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signs and plagues</a:t>
            </a:r>
          </a:p>
        </p:txBody>
      </p:sp>
      <p:sp>
        <p:nvSpPr>
          <p:cNvPr id="1015854" name="Text Box 46"/>
          <p:cNvSpPr txBox="1">
            <a:spLocks noChangeArrowheads="1"/>
          </p:cNvSpPr>
          <p:nvPr/>
        </p:nvSpPr>
        <p:spPr bwMode="auto">
          <a:xfrm>
            <a:off x="1676400" y="2667000"/>
            <a:ext cx="1219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Pharaoh:</a:t>
            </a:r>
          </a:p>
        </p:txBody>
      </p:sp>
      <p:sp>
        <p:nvSpPr>
          <p:cNvPr id="1015855" name="Text Box 47"/>
          <p:cNvSpPr txBox="1">
            <a:spLocks noChangeArrowheads="1"/>
          </p:cNvSpPr>
          <p:nvPr/>
        </p:nvSpPr>
        <p:spPr bwMode="auto">
          <a:xfrm>
            <a:off x="2743200" y="2667000"/>
            <a:ext cx="10668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brought to knees</a:t>
            </a:r>
          </a:p>
        </p:txBody>
      </p:sp>
      <p:sp>
        <p:nvSpPr>
          <p:cNvPr id="1015856" name="Text Box 48"/>
          <p:cNvSpPr txBox="1">
            <a:spLocks noChangeArrowheads="1"/>
          </p:cNvSpPr>
          <p:nvPr/>
        </p:nvSpPr>
        <p:spPr bwMode="auto">
          <a:xfrm>
            <a:off x="1676400" y="3657600"/>
            <a:ext cx="1219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Israelites:</a:t>
            </a:r>
          </a:p>
        </p:txBody>
      </p:sp>
      <p:sp>
        <p:nvSpPr>
          <p:cNvPr id="1015857" name="Text Box 49"/>
          <p:cNvSpPr txBox="1">
            <a:spLocks noChangeArrowheads="1"/>
          </p:cNvSpPr>
          <p:nvPr/>
        </p:nvSpPr>
        <p:spPr bwMode="auto">
          <a:xfrm>
            <a:off x="2743200" y="3657600"/>
            <a:ext cx="14478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set out</a:t>
            </a:r>
          </a:p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for Canaan</a:t>
            </a:r>
          </a:p>
        </p:txBody>
      </p:sp>
      <p:pic>
        <p:nvPicPr>
          <p:cNvPr id="1015859" name="Picture 51" descr="The Vision of the Cross  before the Battle of the Milvian Bridge_ by assistants of Raphael_Public Do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23900"/>
            <a:ext cx="4572000" cy="4000500"/>
          </a:xfrm>
          <a:prstGeom prst="rect">
            <a:avLst/>
          </a:prstGeom>
          <a:noFill/>
        </p:spPr>
      </p:pic>
      <p:pic>
        <p:nvPicPr>
          <p:cNvPr id="1015840" name="Picture 32" descr="Constantine the Gre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505200"/>
            <a:ext cx="1173163" cy="1981200"/>
          </a:xfrm>
          <a:prstGeom prst="rect">
            <a:avLst/>
          </a:prstGeom>
          <a:noFill/>
        </p:spPr>
      </p:pic>
      <p:pic>
        <p:nvPicPr>
          <p:cNvPr id="1015839" name="Picture 31" descr="471px-Theodosius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62688" y="3505200"/>
            <a:ext cx="1509712" cy="19812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15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15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1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15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15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15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15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1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15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15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1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1015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015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015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015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1015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015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101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01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015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824" grpId="0"/>
      <p:bldP spid="1015826" grpId="0"/>
      <p:bldP spid="1015827" grpId="0"/>
      <p:bldP spid="1015828" grpId="0"/>
      <p:bldP spid="1015829" grpId="0"/>
      <p:bldP spid="10158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5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7859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17861" name="Oval 5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17862" name="Text Box 6"/>
          <p:cNvSpPr txBox="1">
            <a:spLocks noChangeArrowheads="1"/>
          </p:cNvSpPr>
          <p:nvPr/>
        </p:nvSpPr>
        <p:spPr bwMode="auto">
          <a:xfrm>
            <a:off x="1524000" y="2057400"/>
            <a:ext cx="2362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Ten Commandments:</a:t>
            </a:r>
          </a:p>
        </p:txBody>
      </p:sp>
      <p:sp>
        <p:nvSpPr>
          <p:cNvPr id="1017863" name="Text Box 7"/>
          <p:cNvSpPr txBox="1">
            <a:spLocks noChangeArrowheads="1"/>
          </p:cNvSpPr>
          <p:nvPr/>
        </p:nvSpPr>
        <p:spPr bwMode="auto">
          <a:xfrm>
            <a:off x="2362200" y="2346325"/>
            <a:ext cx="16764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Old Testament</a:t>
            </a:r>
          </a:p>
        </p:txBody>
      </p:sp>
      <p:grpSp>
        <p:nvGrpSpPr>
          <p:cNvPr id="1017864" name="Group 8"/>
          <p:cNvGrpSpPr>
            <a:grpSpLocks/>
          </p:cNvGrpSpPr>
          <p:nvPr/>
        </p:nvGrpSpPr>
        <p:grpSpPr bwMode="auto">
          <a:xfrm>
            <a:off x="762000" y="5797550"/>
            <a:ext cx="7696200" cy="679450"/>
            <a:chOff x="384" y="3576"/>
            <a:chExt cx="4848" cy="428"/>
          </a:xfrm>
        </p:grpSpPr>
        <p:sp>
          <p:nvSpPr>
            <p:cNvPr id="1017865" name="Text Box 9"/>
            <p:cNvSpPr txBox="1">
              <a:spLocks noChangeArrowheads="1"/>
            </p:cNvSpPr>
            <p:nvPr/>
          </p:nvSpPr>
          <p:spPr bwMode="auto">
            <a:xfrm>
              <a:off x="672" y="3582"/>
              <a:ext cx="4560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Moses received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Ten Commandments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God’s Word revealed in the Law, which formed the core of the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Old</a:t>
              </a:r>
              <a:r>
                <a:rPr lang="en-US" sz="2100" dirty="0">
                  <a:solidFill>
                    <a:srgbClr val="FFFF99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Testament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Scriptures. 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017866" name="Oval 10"/>
            <p:cNvSpPr>
              <a:spLocks noChangeArrowheads="1"/>
            </p:cNvSpPr>
            <p:nvPr/>
          </p:nvSpPr>
          <p:spPr bwMode="auto">
            <a:xfrm>
              <a:off x="384" y="3576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017867" name="Group 11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17868" name="AutoShape 12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17869" name="Text Box 13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pic>
        <p:nvPicPr>
          <p:cNvPr id="1017880" name="Picture 24" descr="Moses and the Ten Commandment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762000"/>
            <a:ext cx="2747963" cy="3886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17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7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17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17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17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17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17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17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17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17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17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7859" grpId="0" animBg="1"/>
      <p:bldP spid="1017861" grpId="0" animBg="1"/>
      <p:bldP spid="1017862" grpId="0"/>
      <p:bldP spid="10178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280" name="Picture 64" descr="Moses and the Ten Commandment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762000"/>
            <a:ext cx="2747963" cy="3886200"/>
          </a:xfrm>
          <a:prstGeom prst="rect">
            <a:avLst/>
          </a:prstGeom>
          <a:noFill/>
        </p:spPr>
      </p:pic>
      <p:sp>
        <p:nvSpPr>
          <p:cNvPr id="1033219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33220" name="Oval 4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33221" name="Text Box 5"/>
          <p:cNvSpPr txBox="1">
            <a:spLocks noChangeArrowheads="1"/>
          </p:cNvSpPr>
          <p:nvPr/>
        </p:nvSpPr>
        <p:spPr bwMode="auto">
          <a:xfrm>
            <a:off x="1524000" y="2057400"/>
            <a:ext cx="2362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Ten Commandments:</a:t>
            </a:r>
          </a:p>
        </p:txBody>
      </p:sp>
      <p:sp>
        <p:nvSpPr>
          <p:cNvPr id="1033222" name="Text Box 6"/>
          <p:cNvSpPr txBox="1">
            <a:spLocks noChangeArrowheads="1"/>
          </p:cNvSpPr>
          <p:nvPr/>
        </p:nvSpPr>
        <p:spPr bwMode="auto">
          <a:xfrm>
            <a:off x="2362200" y="2346325"/>
            <a:ext cx="16764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Old Testament</a:t>
            </a:r>
          </a:p>
        </p:txBody>
      </p:sp>
      <p:sp>
        <p:nvSpPr>
          <p:cNvPr id="1033223" name="Text Box 7"/>
          <p:cNvSpPr txBox="1">
            <a:spLocks noChangeArrowheads="1"/>
          </p:cNvSpPr>
          <p:nvPr/>
        </p:nvSpPr>
        <p:spPr bwMode="auto">
          <a:xfrm>
            <a:off x="1524000" y="3136900"/>
            <a:ext cx="15240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Tabernacle:</a:t>
            </a:r>
          </a:p>
        </p:txBody>
      </p:sp>
      <p:sp>
        <p:nvSpPr>
          <p:cNvPr id="1033224" name="Text Box 8"/>
          <p:cNvSpPr txBox="1">
            <a:spLocks noChangeArrowheads="1"/>
          </p:cNvSpPr>
          <p:nvPr/>
        </p:nvSpPr>
        <p:spPr bwMode="auto">
          <a:xfrm>
            <a:off x="2819400" y="3136900"/>
            <a:ext cx="1447800" cy="8255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Foundation</a:t>
            </a:r>
          </a:p>
          <a:p>
            <a:pPr algn="l"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for the Messiah</a:t>
            </a:r>
          </a:p>
        </p:txBody>
      </p:sp>
      <p:grpSp>
        <p:nvGrpSpPr>
          <p:cNvPr id="1033226" name="Group 10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33227" name="AutoShape 11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33228" name="Text Box 12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grpSp>
        <p:nvGrpSpPr>
          <p:cNvPr id="1033271" name="Group 55"/>
          <p:cNvGrpSpPr>
            <a:grpSpLocks/>
          </p:cNvGrpSpPr>
          <p:nvPr/>
        </p:nvGrpSpPr>
        <p:grpSpPr bwMode="auto">
          <a:xfrm>
            <a:off x="1208088" y="3429000"/>
            <a:ext cx="1611312" cy="1992313"/>
            <a:chOff x="720" y="2160"/>
            <a:chExt cx="1015" cy="1255"/>
          </a:xfrm>
        </p:grpSpPr>
        <p:pic>
          <p:nvPicPr>
            <p:cNvPr id="1033264" name="Picture 48" descr="Tablets of Stone_color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70" y="2160"/>
              <a:ext cx="565" cy="621"/>
            </a:xfrm>
            <a:prstGeom prst="rect">
              <a:avLst/>
            </a:prstGeom>
            <a:noFill/>
          </p:spPr>
        </p:pic>
        <p:pic>
          <p:nvPicPr>
            <p:cNvPr id="1033265" name="Picture 49" descr="Tabernacle_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4" y="2491"/>
              <a:ext cx="497" cy="375"/>
            </a:xfrm>
            <a:prstGeom prst="rect">
              <a:avLst/>
            </a:prstGeom>
            <a:noFill/>
          </p:spPr>
        </p:pic>
        <p:grpSp>
          <p:nvGrpSpPr>
            <p:cNvPr id="1033266" name="Group 50"/>
            <p:cNvGrpSpPr>
              <a:grpSpLocks/>
            </p:cNvGrpSpPr>
            <p:nvPr/>
          </p:nvGrpSpPr>
          <p:grpSpPr bwMode="auto">
            <a:xfrm>
              <a:off x="720" y="2736"/>
              <a:ext cx="1012" cy="679"/>
              <a:chOff x="2256" y="1392"/>
              <a:chExt cx="2784" cy="2040"/>
            </a:xfrm>
          </p:grpSpPr>
          <p:sp>
            <p:nvSpPr>
              <p:cNvPr id="1033267" name="AutoShape 51"/>
              <p:cNvSpPr>
                <a:spLocks noChangeArrowheads="1"/>
              </p:cNvSpPr>
              <p:nvPr/>
            </p:nvSpPr>
            <p:spPr bwMode="auto">
              <a:xfrm>
                <a:off x="2785" y="1680"/>
                <a:ext cx="2159" cy="1189"/>
              </a:xfrm>
              <a:prstGeom prst="parallelogram">
                <a:avLst>
                  <a:gd name="adj" fmla="val 75634"/>
                </a:avLst>
              </a:prstGeom>
              <a:solidFill>
                <a:srgbClr val="FFFFCC"/>
              </a:solidFill>
              <a:ln w="31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00000"/>
                  </a:lnSpc>
                </a:pPr>
                <a:endParaRPr lang="en-US" b="0">
                  <a:solidFill>
                    <a:srgbClr val="000099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1033268" name="AutoShape 52"/>
              <p:cNvSpPr>
                <a:spLocks noChangeArrowheads="1"/>
              </p:cNvSpPr>
              <p:nvPr/>
            </p:nvSpPr>
            <p:spPr bwMode="auto">
              <a:xfrm rot="999589" flipH="1">
                <a:off x="4032" y="1488"/>
                <a:ext cx="720" cy="1488"/>
              </a:xfrm>
              <a:prstGeom prst="rtTriangle">
                <a:avLst/>
              </a:prstGeom>
              <a:solidFill>
                <a:srgbClr val="FFFFCC"/>
              </a:solidFill>
              <a:ln w="31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033269" name="Picture 53" descr="Tabernacle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3"/>
                  </a:clrFrom>
                  <a:clrTo>
                    <a:srgbClr val="FFFFF3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256" y="1392"/>
                <a:ext cx="2784" cy="204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033302" name="Picture 86" descr="Jesus having been baptised by John - by William Hol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762000"/>
            <a:ext cx="3408363" cy="3886200"/>
          </a:xfrm>
          <a:prstGeom prst="rect">
            <a:avLst/>
          </a:prstGeom>
          <a:noFill/>
        </p:spPr>
      </p:pic>
      <p:sp>
        <p:nvSpPr>
          <p:cNvPr id="103321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3225" name="Text Box 9"/>
          <p:cNvSpPr txBox="1">
            <a:spLocks noChangeArrowheads="1"/>
          </p:cNvSpPr>
          <p:nvPr/>
        </p:nvSpPr>
        <p:spPr bwMode="auto">
          <a:xfrm>
            <a:off x="762000" y="5638800"/>
            <a:ext cx="78486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By setting up and honoring the </a:t>
            </a:r>
            <a:r>
              <a:rPr lang="en-US" sz="2100" dirty="0">
                <a:solidFill>
                  <a:srgbClr val="FFFF66"/>
                </a:solidFill>
                <a:effectLst/>
                <a:latin typeface="Arial Narrow" pitchFamily="34" charset="0"/>
              </a:rPr>
              <a:t>tablets of stone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, the Ark of the Covenant and the Tabernacle, he paved the way for the Israelites to prepare for the coming of the </a:t>
            </a:r>
            <a:r>
              <a:rPr lang="en-US" sz="21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Messiah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.</a:t>
            </a:r>
            <a:endParaRPr lang="en-US" sz="1600" b="0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3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3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3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3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033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223" grpId="0"/>
      <p:bldP spid="1033224" grpId="0"/>
      <p:bldP spid="10332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9459" name="AutoShape 3" descr="479087"/>
          <p:cNvSpPr>
            <a:spLocks noChangeArrowheads="1"/>
          </p:cNvSpPr>
          <p:nvPr/>
        </p:nvSpPr>
        <p:spPr bwMode="auto">
          <a:xfrm>
            <a:off x="838200" y="533400"/>
            <a:ext cx="7467600" cy="1295400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38100" algn="ctr">
            <a:solidFill>
              <a:srgbClr val="66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1939460" name="WordArt 4"/>
          <p:cNvSpPr>
            <a:spLocks noChangeArrowheads="1" noChangeShapeType="1" noTextEdit="1"/>
          </p:cNvSpPr>
          <p:nvPr/>
        </p:nvSpPr>
        <p:spPr bwMode="auto">
          <a:xfrm>
            <a:off x="1333500" y="838200"/>
            <a:ext cx="6477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720">
                <a:ln w="28575">
                  <a:solidFill>
                    <a:srgbClr val="361B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100000">
                      <a:srgbClr val="FFFFA7"/>
                    </a:gs>
                  </a:gsLst>
                  <a:lin ang="2700000" scaled="1"/>
                </a:gradFill>
                <a:effectLst>
                  <a:outerShdw dist="17961" dir="13500000" algn="ctr" rotWithShape="0">
                    <a:schemeClr val="bg1"/>
                  </a:outerShdw>
                </a:effectLst>
                <a:latin typeface="Arial Black"/>
              </a:rPr>
              <a:t>Chapter 4</a:t>
            </a:r>
          </a:p>
        </p:txBody>
      </p:sp>
      <p:sp>
        <p:nvSpPr>
          <p:cNvPr id="1939465" name="WordArt 9"/>
          <p:cNvSpPr>
            <a:spLocks noChangeArrowheads="1" noChangeShapeType="1" noTextEdit="1"/>
          </p:cNvSpPr>
          <p:nvPr/>
        </p:nvSpPr>
        <p:spPr bwMode="auto">
          <a:xfrm>
            <a:off x="609600" y="2362200"/>
            <a:ext cx="7848600" cy="3886200"/>
          </a:xfrm>
          <a:prstGeom prst="rect">
            <a:avLst/>
          </a:prstGeom>
          <a:effectLst>
            <a:outerShdw dist="38100" dir="14880000" algn="ctr" rotWithShape="0">
              <a:srgbClr val="1E0F00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The Parallels</a:t>
            </a:r>
          </a:p>
          <a:p>
            <a:r>
              <a:rPr lang="en-US" sz="36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between the Two Ages</a:t>
            </a:r>
          </a:p>
          <a:p>
            <a:r>
              <a:rPr lang="en-US" sz="36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in the Providence</a:t>
            </a:r>
          </a:p>
          <a:p>
            <a:r>
              <a:rPr lang="en-US" sz="3600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Restoration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3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3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93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3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93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9459" grpId="0" animBg="1"/>
      <p:bldP spid="1939460" grpId="0" animBg="1"/>
      <p:bldP spid="19394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2001" name="Picture 49" descr="Jesus having been baptised by John - by William Ho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62000"/>
            <a:ext cx="3408363" cy="3886200"/>
          </a:xfrm>
          <a:prstGeom prst="rect">
            <a:avLst/>
          </a:prstGeom>
          <a:noFill/>
        </p:spPr>
      </p:pic>
      <p:sp>
        <p:nvSpPr>
          <p:cNvPr id="1021955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5C2E0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1021956" name="AutoShape 4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5C2E0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21957" name="Oval 5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21958" name="Text Box 6"/>
          <p:cNvSpPr txBox="1">
            <a:spLocks noChangeArrowheads="1"/>
          </p:cNvSpPr>
          <p:nvPr/>
        </p:nvSpPr>
        <p:spPr bwMode="auto">
          <a:xfrm>
            <a:off x="1524000" y="2057400"/>
            <a:ext cx="23622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Ten Commandments:</a:t>
            </a:r>
          </a:p>
        </p:txBody>
      </p:sp>
      <p:sp>
        <p:nvSpPr>
          <p:cNvPr id="1021959" name="Text Box 7"/>
          <p:cNvSpPr txBox="1">
            <a:spLocks noChangeArrowheads="1"/>
          </p:cNvSpPr>
          <p:nvPr/>
        </p:nvSpPr>
        <p:spPr bwMode="auto">
          <a:xfrm>
            <a:off x="2362200" y="2346325"/>
            <a:ext cx="16764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Old Testament</a:t>
            </a:r>
          </a:p>
        </p:txBody>
      </p:sp>
      <p:sp>
        <p:nvSpPr>
          <p:cNvPr id="1021960" name="Oval 8"/>
          <p:cNvSpPr>
            <a:spLocks noChangeArrowheads="1"/>
          </p:cNvSpPr>
          <p:nvPr/>
        </p:nvSpPr>
        <p:spPr bwMode="auto">
          <a:xfrm>
            <a:off x="4876800" y="19812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021961" name="Text Box 9"/>
          <p:cNvSpPr txBox="1">
            <a:spLocks noChangeArrowheads="1"/>
          </p:cNvSpPr>
          <p:nvPr/>
        </p:nvSpPr>
        <p:spPr bwMode="auto">
          <a:xfrm>
            <a:off x="5257800" y="1981200"/>
            <a:ext cx="20574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Apostolic writings:</a:t>
            </a:r>
          </a:p>
        </p:txBody>
      </p:sp>
      <p:sp>
        <p:nvSpPr>
          <p:cNvPr id="1021962" name="Text Box 10"/>
          <p:cNvSpPr txBox="1">
            <a:spLocks noChangeArrowheads="1"/>
          </p:cNvSpPr>
          <p:nvPr/>
        </p:nvSpPr>
        <p:spPr bwMode="auto">
          <a:xfrm>
            <a:off x="6019800" y="2270125"/>
            <a:ext cx="19812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New Testament</a:t>
            </a:r>
          </a:p>
        </p:txBody>
      </p:sp>
      <p:sp>
        <p:nvSpPr>
          <p:cNvPr id="1021963" name="Text Box 11"/>
          <p:cNvSpPr txBox="1">
            <a:spLocks noChangeArrowheads="1"/>
          </p:cNvSpPr>
          <p:nvPr/>
        </p:nvSpPr>
        <p:spPr bwMode="auto">
          <a:xfrm>
            <a:off x="1524000" y="3136900"/>
            <a:ext cx="15240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Tabernacle:</a:t>
            </a:r>
          </a:p>
        </p:txBody>
      </p:sp>
      <p:sp>
        <p:nvSpPr>
          <p:cNvPr id="1021964" name="Text Box 12"/>
          <p:cNvSpPr txBox="1">
            <a:spLocks noChangeArrowheads="1"/>
          </p:cNvSpPr>
          <p:nvPr/>
        </p:nvSpPr>
        <p:spPr bwMode="auto">
          <a:xfrm>
            <a:off x="2819400" y="3136900"/>
            <a:ext cx="1447800" cy="8255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Foundation</a:t>
            </a:r>
          </a:p>
          <a:p>
            <a:pPr algn="l"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for the Messiah</a:t>
            </a:r>
          </a:p>
        </p:txBody>
      </p:sp>
      <p:grpSp>
        <p:nvGrpSpPr>
          <p:cNvPr id="1021970" name="Group 18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21971" name="AutoShape 19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5C2E0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21972" name="Text Box 20"/>
            <p:cNvSpPr txBox="1">
              <a:spLocks noChangeArrowheads="1"/>
            </p:cNvSpPr>
            <p:nvPr/>
          </p:nvSpPr>
          <p:spPr bwMode="auto">
            <a:xfrm>
              <a:off x="816" y="563"/>
              <a:ext cx="1785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Egyptian slavery</a:t>
              </a:r>
            </a:p>
          </p:txBody>
        </p:sp>
      </p:grpSp>
      <p:grpSp>
        <p:nvGrpSpPr>
          <p:cNvPr id="1021973" name="Group 21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021974" name="AutoShape 22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5C2E0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21975" name="Text Box 23"/>
            <p:cNvSpPr txBox="1">
              <a:spLocks noChangeArrowheads="1"/>
            </p:cNvSpPr>
            <p:nvPr/>
          </p:nvSpPr>
          <p:spPr bwMode="auto">
            <a:xfrm>
              <a:off x="3010" y="563"/>
              <a:ext cx="2088" cy="3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>
                  <a:solidFill>
                    <a:srgbClr val="FFFFE9"/>
                  </a:solidFill>
                  <a:effectLst/>
                  <a:latin typeface="Arial Narrow" pitchFamily="34" charset="0"/>
                </a:rPr>
                <a:t>Roman Persecution</a:t>
              </a:r>
            </a:p>
          </p:txBody>
        </p:sp>
      </p:grpSp>
      <p:grpSp>
        <p:nvGrpSpPr>
          <p:cNvPr id="1021986" name="Group 34"/>
          <p:cNvGrpSpPr>
            <a:grpSpLocks/>
          </p:cNvGrpSpPr>
          <p:nvPr/>
        </p:nvGrpSpPr>
        <p:grpSpPr bwMode="auto">
          <a:xfrm>
            <a:off x="1208088" y="3429000"/>
            <a:ext cx="1611312" cy="1992313"/>
            <a:chOff x="720" y="2160"/>
            <a:chExt cx="1015" cy="1255"/>
          </a:xfrm>
        </p:grpSpPr>
        <p:pic>
          <p:nvPicPr>
            <p:cNvPr id="1021987" name="Picture 35" descr="Tablets of Stone_color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70" y="2160"/>
              <a:ext cx="565" cy="621"/>
            </a:xfrm>
            <a:prstGeom prst="rect">
              <a:avLst/>
            </a:prstGeom>
            <a:noFill/>
          </p:spPr>
        </p:pic>
        <p:pic>
          <p:nvPicPr>
            <p:cNvPr id="1021988" name="Picture 36" descr="Tabernacle_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4" y="2491"/>
              <a:ext cx="497" cy="375"/>
            </a:xfrm>
            <a:prstGeom prst="rect">
              <a:avLst/>
            </a:prstGeom>
            <a:noFill/>
          </p:spPr>
        </p:pic>
        <p:grpSp>
          <p:nvGrpSpPr>
            <p:cNvPr id="1021989" name="Group 37"/>
            <p:cNvGrpSpPr>
              <a:grpSpLocks/>
            </p:cNvGrpSpPr>
            <p:nvPr/>
          </p:nvGrpSpPr>
          <p:grpSpPr bwMode="auto">
            <a:xfrm>
              <a:off x="720" y="2736"/>
              <a:ext cx="1012" cy="679"/>
              <a:chOff x="2256" y="1392"/>
              <a:chExt cx="2784" cy="2040"/>
            </a:xfrm>
          </p:grpSpPr>
          <p:sp>
            <p:nvSpPr>
              <p:cNvPr id="1021990" name="AutoShape 38"/>
              <p:cNvSpPr>
                <a:spLocks noChangeArrowheads="1"/>
              </p:cNvSpPr>
              <p:nvPr/>
            </p:nvSpPr>
            <p:spPr bwMode="auto">
              <a:xfrm>
                <a:off x="2785" y="1680"/>
                <a:ext cx="2159" cy="1189"/>
              </a:xfrm>
              <a:prstGeom prst="parallelogram">
                <a:avLst>
                  <a:gd name="adj" fmla="val 75634"/>
                </a:avLst>
              </a:prstGeom>
              <a:solidFill>
                <a:srgbClr val="FFFFCC"/>
              </a:solidFill>
              <a:ln w="31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00000"/>
                  </a:lnSpc>
                </a:pPr>
                <a:endParaRPr lang="en-US" b="0">
                  <a:solidFill>
                    <a:srgbClr val="000099"/>
                  </a:solidFill>
                  <a:effectLst/>
                  <a:latin typeface="Arial Black" pitchFamily="34" charset="0"/>
                </a:endParaRPr>
              </a:p>
            </p:txBody>
          </p:sp>
          <p:sp>
            <p:nvSpPr>
              <p:cNvPr id="1021991" name="AutoShape 39"/>
              <p:cNvSpPr>
                <a:spLocks noChangeArrowheads="1"/>
              </p:cNvSpPr>
              <p:nvPr/>
            </p:nvSpPr>
            <p:spPr bwMode="auto">
              <a:xfrm rot="999589" flipH="1">
                <a:off x="4032" y="1488"/>
                <a:ext cx="720" cy="1488"/>
              </a:xfrm>
              <a:prstGeom prst="rtTriangle">
                <a:avLst/>
              </a:prstGeom>
              <a:solidFill>
                <a:srgbClr val="FFFFCC"/>
              </a:solidFill>
              <a:ln w="31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021992" name="Picture 40" descr="Tabernacle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3"/>
                  </a:clrFrom>
                  <a:clrTo>
                    <a:srgbClr val="FFFFF3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256" y="1392"/>
                <a:ext cx="2784" cy="204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021997" name="Picture 45" descr="Qumran fragment, and a scro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7950" y="2667000"/>
            <a:ext cx="2584450" cy="2743200"/>
          </a:xfrm>
          <a:prstGeom prst="rect">
            <a:avLst/>
          </a:prstGeom>
          <a:noFill/>
        </p:spPr>
      </p:pic>
      <p:pic>
        <p:nvPicPr>
          <p:cNvPr id="1021998" name="Picture 46" descr="Early Christians worshipping - by William Hole"/>
          <p:cNvPicPr>
            <a:picLocks noChangeAspect="1" noChangeArrowheads="1"/>
          </p:cNvPicPr>
          <p:nvPr/>
        </p:nvPicPr>
        <p:blipFill>
          <a:blip r:embed="rId8" cstate="print"/>
          <a:srcRect r="2083"/>
          <a:stretch>
            <a:fillRect/>
          </a:stretch>
        </p:blipFill>
        <p:spPr bwMode="auto">
          <a:xfrm>
            <a:off x="4648200" y="2667000"/>
            <a:ext cx="3581400" cy="2849563"/>
          </a:xfrm>
          <a:prstGeom prst="rect">
            <a:avLst/>
          </a:prstGeom>
          <a:noFill/>
        </p:spPr>
      </p:pic>
      <p:sp>
        <p:nvSpPr>
          <p:cNvPr id="1021999" name="Rectangle 47"/>
          <p:cNvSpPr>
            <a:spLocks noChangeArrowheads="1"/>
          </p:cNvSpPr>
          <p:nvPr/>
        </p:nvSpPr>
        <p:spPr bwMode="auto">
          <a:xfrm>
            <a:off x="5257800" y="3124200"/>
            <a:ext cx="990600" cy="304800"/>
          </a:xfrm>
          <a:prstGeom prst="rect">
            <a:avLst/>
          </a:prstGeom>
          <a:solidFill>
            <a:srgbClr val="FFFFCC">
              <a:alpha val="60001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22000" name="Rectangle 48"/>
          <p:cNvSpPr>
            <a:spLocks noChangeArrowheads="1"/>
          </p:cNvSpPr>
          <p:nvPr/>
        </p:nvSpPr>
        <p:spPr bwMode="auto">
          <a:xfrm>
            <a:off x="6248400" y="3124200"/>
            <a:ext cx="1752600" cy="838200"/>
          </a:xfrm>
          <a:prstGeom prst="rect">
            <a:avLst/>
          </a:prstGeom>
          <a:solidFill>
            <a:srgbClr val="FFFFCC">
              <a:alpha val="60001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21965" name="Text Box 13"/>
          <p:cNvSpPr txBox="1">
            <a:spLocks noChangeArrowheads="1"/>
          </p:cNvSpPr>
          <p:nvPr/>
        </p:nvSpPr>
        <p:spPr bwMode="auto">
          <a:xfrm>
            <a:off x="5257800" y="3136900"/>
            <a:ext cx="1524000" cy="320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Church:</a:t>
            </a:r>
          </a:p>
        </p:txBody>
      </p:sp>
      <p:sp>
        <p:nvSpPr>
          <p:cNvPr id="1021966" name="Text Box 14"/>
          <p:cNvSpPr txBox="1">
            <a:spLocks noChangeArrowheads="1"/>
          </p:cNvSpPr>
          <p:nvPr/>
        </p:nvSpPr>
        <p:spPr bwMode="auto">
          <a:xfrm>
            <a:off x="6248400" y="3136900"/>
            <a:ext cx="1828800" cy="8255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Foundation</a:t>
            </a:r>
          </a:p>
          <a:p>
            <a:pPr algn="l"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for the</a:t>
            </a:r>
          </a:p>
          <a:p>
            <a:pPr algn="l"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returning Christ </a:t>
            </a:r>
          </a:p>
        </p:txBody>
      </p:sp>
      <p:sp>
        <p:nvSpPr>
          <p:cNvPr id="102195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21967" name="Group 15"/>
          <p:cNvGrpSpPr>
            <a:grpSpLocks/>
          </p:cNvGrpSpPr>
          <p:nvPr/>
        </p:nvGrpSpPr>
        <p:grpSpPr bwMode="auto">
          <a:xfrm>
            <a:off x="533400" y="5715000"/>
            <a:ext cx="8229600" cy="893763"/>
            <a:chOff x="576" y="3552"/>
            <a:chExt cx="5184" cy="563"/>
          </a:xfrm>
        </p:grpSpPr>
        <p:sp>
          <p:nvSpPr>
            <p:cNvPr id="1021968" name="Text Box 16"/>
            <p:cNvSpPr txBox="1">
              <a:spLocks noChangeArrowheads="1"/>
            </p:cNvSpPr>
            <p:nvPr/>
          </p:nvSpPr>
          <p:spPr bwMode="auto">
            <a:xfrm>
              <a:off x="864" y="3562"/>
              <a:ext cx="4896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Christians gathered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writings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left behind by the apostles and evangelists and established the canon of the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New Testament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They built up churches and expanded their foundation to prepare for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Second Coming of Christ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0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021969" name="Oval 17"/>
            <p:cNvSpPr>
              <a:spLocks noChangeArrowheads="1"/>
            </p:cNvSpPr>
            <p:nvPr/>
          </p:nvSpPr>
          <p:spPr bwMode="auto">
            <a:xfrm>
              <a:off x="576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02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02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2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1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1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1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1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1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1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1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1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2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2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021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1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1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2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1956" grpId="0" animBg="1"/>
      <p:bldP spid="1021960" grpId="0" animBg="1"/>
      <p:bldP spid="1021961" grpId="0"/>
      <p:bldP spid="1021999" grpId="0" animBg="1"/>
      <p:bldP spid="1022000" grpId="0" animBg="1"/>
      <p:bldP spid="1021965" grpId="0"/>
      <p:bldP spid="10219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86" name="WordArt 2"/>
          <p:cNvSpPr>
            <a:spLocks noChangeArrowheads="1" noChangeShapeType="1" noTextEdit="1"/>
          </p:cNvSpPr>
          <p:nvPr/>
        </p:nvSpPr>
        <p:spPr bwMode="auto">
          <a:xfrm>
            <a:off x="609600" y="2667000"/>
            <a:ext cx="7848600" cy="3124200"/>
          </a:xfrm>
          <a:prstGeom prst="rect">
            <a:avLst/>
          </a:prstGeom>
          <a:effectLst>
            <a:outerShdw dist="25400" dir="126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The Period of the Judges 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and the Period of Regional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Church Leadership</a:t>
            </a:r>
          </a:p>
        </p:txBody>
      </p:sp>
      <p:grpSp>
        <p:nvGrpSpPr>
          <p:cNvPr id="1040405" name="Group 21"/>
          <p:cNvGrpSpPr>
            <a:grpSpLocks/>
          </p:cNvGrpSpPr>
          <p:nvPr/>
        </p:nvGrpSpPr>
        <p:grpSpPr bwMode="auto">
          <a:xfrm>
            <a:off x="1752600" y="762000"/>
            <a:ext cx="5638800" cy="1143000"/>
            <a:chOff x="1104" y="432"/>
            <a:chExt cx="3552" cy="720"/>
          </a:xfrm>
        </p:grpSpPr>
        <p:sp>
          <p:nvSpPr>
            <p:cNvPr id="1040388" name="AutoShape 4" descr="Death_of_St_Bede - 673-735_Public Domain"/>
            <p:cNvSpPr>
              <a:spLocks noChangeArrowheads="1"/>
            </p:cNvSpPr>
            <p:nvPr/>
          </p:nvSpPr>
          <p:spPr bwMode="auto">
            <a:xfrm>
              <a:off x="1104" y="432"/>
              <a:ext cx="3552" cy="720"/>
            </a:xfrm>
            <a:prstGeom prst="roundRect">
              <a:avLst>
                <a:gd name="adj" fmla="val 16667"/>
              </a:avLst>
            </a:prstGeom>
            <a:blipFill dpi="0" rotWithShape="0">
              <a:blip r:embed="rId3" cstate="print"/>
              <a:srcRect/>
              <a:stretch>
                <a:fillRect b="-260584"/>
              </a:stretch>
            </a:blipFill>
            <a:ln w="28575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40389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248" y="590"/>
              <a:ext cx="3227" cy="4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2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0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0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0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40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38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pic>
        <p:nvPicPr>
          <p:cNvPr id="1060883" name="Picture 19" descr="Crossing the Jordan Ri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762000"/>
            <a:ext cx="3371850" cy="47244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060894" name="Group 30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60867" name="AutoShape 3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60874" name="Text Box 10"/>
            <p:cNvSpPr txBox="1">
              <a:spLocks noChangeArrowheads="1"/>
            </p:cNvSpPr>
            <p:nvPr/>
          </p:nvSpPr>
          <p:spPr bwMode="auto">
            <a:xfrm>
              <a:off x="1303" y="565"/>
              <a:ext cx="803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Judges</a:t>
              </a:r>
            </a:p>
          </p:txBody>
        </p:sp>
      </p:grpSp>
      <p:sp>
        <p:nvSpPr>
          <p:cNvPr id="1060873" name="Oval 9"/>
          <p:cNvSpPr>
            <a:spLocks noChangeArrowheads="1"/>
          </p:cNvSpPr>
          <p:nvPr/>
        </p:nvSpPr>
        <p:spPr bwMode="auto">
          <a:xfrm>
            <a:off x="12192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60875" name="Text Box 11"/>
          <p:cNvSpPr txBox="1">
            <a:spLocks noChangeArrowheads="1"/>
          </p:cNvSpPr>
          <p:nvPr/>
        </p:nvSpPr>
        <p:spPr bwMode="auto">
          <a:xfrm>
            <a:off x="1600200" y="2120900"/>
            <a:ext cx="1143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Judges:</a:t>
            </a:r>
          </a:p>
        </p:txBody>
      </p:sp>
      <p:sp>
        <p:nvSpPr>
          <p:cNvPr id="1060876" name="Text Box 12"/>
          <p:cNvSpPr txBox="1">
            <a:spLocks noChangeArrowheads="1"/>
          </p:cNvSpPr>
          <p:nvPr/>
        </p:nvSpPr>
        <p:spPr bwMode="auto">
          <a:xfrm>
            <a:off x="2667000" y="2120900"/>
            <a:ext cx="16764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governed</a:t>
            </a:r>
          </a:p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the Israelites</a:t>
            </a:r>
          </a:p>
        </p:txBody>
      </p:sp>
      <p:sp>
        <p:nvSpPr>
          <p:cNvPr id="1060877" name="Rectangle 1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60878" name="Group 14"/>
          <p:cNvGrpSpPr>
            <a:grpSpLocks/>
          </p:cNvGrpSpPr>
          <p:nvPr/>
        </p:nvGrpSpPr>
        <p:grpSpPr bwMode="auto">
          <a:xfrm>
            <a:off x="609600" y="5638800"/>
            <a:ext cx="8001000" cy="990600"/>
            <a:chOff x="384" y="3552"/>
            <a:chExt cx="5040" cy="624"/>
          </a:xfrm>
        </p:grpSpPr>
        <p:sp>
          <p:nvSpPr>
            <p:cNvPr id="1060879" name="Oval 15"/>
            <p:cNvSpPr>
              <a:spLocks noChangeArrowheads="1"/>
            </p:cNvSpPr>
            <p:nvPr/>
          </p:nvSpPr>
          <p:spPr bwMode="auto">
            <a:xfrm>
              <a:off x="384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  <p:sp>
          <p:nvSpPr>
            <p:cNvPr id="1060880" name="Text Box 16"/>
            <p:cNvSpPr txBox="1">
              <a:spLocks noChangeArrowheads="1"/>
            </p:cNvSpPr>
            <p:nvPr/>
          </p:nvSpPr>
          <p:spPr bwMode="auto">
            <a:xfrm>
              <a:off x="672" y="3572"/>
              <a:ext cx="475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the Israelites entered the land of Canaan,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fifteen judges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including Samson, Eli and Samuel governed the Israelite tribes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for four hundred years. This is called the period of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judges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317).</a:t>
              </a:r>
            </a:p>
          </p:txBody>
        </p:sp>
      </p:grpSp>
      <p:pic>
        <p:nvPicPr>
          <p:cNvPr id="22" name="Picture 21" descr="Samuel_at_Ramah_by_James_Tissot_525_edited.jpg"/>
          <p:cNvPicPr>
            <a:picLocks noChangeAspect="1"/>
          </p:cNvPicPr>
          <p:nvPr/>
        </p:nvPicPr>
        <p:blipFill>
          <a:blip r:embed="rId4" cstate="print"/>
          <a:srcRect l="5711" b="4159"/>
          <a:stretch>
            <a:fillRect/>
          </a:stretch>
        </p:blipFill>
        <p:spPr>
          <a:xfrm>
            <a:off x="1219200" y="2796235"/>
            <a:ext cx="3048000" cy="2614261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grpSp>
        <p:nvGrpSpPr>
          <p:cNvPr id="18" name="Group 62"/>
          <p:cNvGrpSpPr>
            <a:grpSpLocks/>
          </p:cNvGrpSpPr>
          <p:nvPr/>
        </p:nvGrpSpPr>
        <p:grpSpPr bwMode="auto">
          <a:xfrm>
            <a:off x="76200" y="2819400"/>
            <a:ext cx="4495800" cy="2667000"/>
            <a:chOff x="2880" y="1152"/>
            <a:chExt cx="2832" cy="1647"/>
          </a:xfrm>
        </p:grpSpPr>
        <p:pic>
          <p:nvPicPr>
            <p:cNvPr id="19" name="Picture 63" descr="Samson seized the lion and tore it in pieces"/>
            <p:cNvPicPr>
              <a:picLocks noChangeAspect="1" noChangeArrowheads="1"/>
            </p:cNvPicPr>
            <p:nvPr/>
          </p:nvPicPr>
          <p:blipFill>
            <a:blip r:embed="rId5" cstate="print"/>
            <a:srcRect r="352"/>
            <a:stretch>
              <a:fillRect/>
            </a:stretch>
          </p:blipFill>
          <p:spPr bwMode="auto">
            <a:xfrm>
              <a:off x="4071" y="1152"/>
              <a:ext cx="1641" cy="164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" name="Picture 64" descr="Samuel and Eli, from the John Brown Bible"/>
            <p:cNvPicPr>
              <a:picLocks noChangeAspect="1" noChangeArrowheads="1"/>
            </p:cNvPicPr>
            <p:nvPr/>
          </p:nvPicPr>
          <p:blipFill>
            <a:blip r:embed="rId6" cstate="print"/>
            <a:srcRect b="3125"/>
            <a:stretch>
              <a:fillRect/>
            </a:stretch>
          </p:blipFill>
          <p:spPr bwMode="auto">
            <a:xfrm>
              <a:off x="2880" y="1152"/>
              <a:ext cx="1187" cy="1647"/>
            </a:xfrm>
            <a:prstGeom prst="rect">
              <a:avLst/>
            </a:prstGeom>
            <a:solidFill>
              <a:schemeClr val="bg1"/>
            </a:solidFill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60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60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60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60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60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60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60873" grpId="0" animBg="1"/>
      <p:bldP spid="1060875" grpId="0"/>
      <p:bldP spid="10608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pic>
        <p:nvPicPr>
          <p:cNvPr id="1060883" name="Picture 19" descr="Crossing the Jordan Ri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762000"/>
            <a:ext cx="3371850" cy="47244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60867" name="AutoShape 3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60874" name="Text Box 10"/>
            <p:cNvSpPr txBox="1">
              <a:spLocks noChangeArrowheads="1"/>
            </p:cNvSpPr>
            <p:nvPr/>
          </p:nvSpPr>
          <p:spPr bwMode="auto">
            <a:xfrm>
              <a:off x="1303" y="565"/>
              <a:ext cx="803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Judges</a:t>
              </a:r>
            </a:p>
          </p:txBody>
        </p:sp>
      </p:grpSp>
      <p:sp>
        <p:nvSpPr>
          <p:cNvPr id="1060873" name="Oval 9"/>
          <p:cNvSpPr>
            <a:spLocks noChangeArrowheads="1"/>
          </p:cNvSpPr>
          <p:nvPr/>
        </p:nvSpPr>
        <p:spPr bwMode="auto">
          <a:xfrm>
            <a:off x="12192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60875" name="Text Box 11"/>
          <p:cNvSpPr txBox="1">
            <a:spLocks noChangeArrowheads="1"/>
          </p:cNvSpPr>
          <p:nvPr/>
        </p:nvSpPr>
        <p:spPr bwMode="auto">
          <a:xfrm>
            <a:off x="1600200" y="2120900"/>
            <a:ext cx="1143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Judges:</a:t>
            </a:r>
          </a:p>
        </p:txBody>
      </p:sp>
      <p:sp>
        <p:nvSpPr>
          <p:cNvPr id="1060876" name="Text Box 12"/>
          <p:cNvSpPr txBox="1">
            <a:spLocks noChangeArrowheads="1"/>
          </p:cNvSpPr>
          <p:nvPr/>
        </p:nvSpPr>
        <p:spPr bwMode="auto">
          <a:xfrm>
            <a:off x="2667000" y="2120900"/>
            <a:ext cx="16764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governed</a:t>
            </a:r>
          </a:p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the Israelites</a:t>
            </a:r>
          </a:p>
        </p:txBody>
      </p:sp>
      <p:pic>
        <p:nvPicPr>
          <p:cNvPr id="22" name="Picture 21" descr="Samuel_at_Ramah_by_James_Tissot_525_edited.jpg"/>
          <p:cNvPicPr>
            <a:picLocks noChangeAspect="1"/>
          </p:cNvPicPr>
          <p:nvPr/>
        </p:nvPicPr>
        <p:blipFill>
          <a:blip r:embed="rId4" cstate="print"/>
          <a:srcRect l="5711" b="4159"/>
          <a:stretch>
            <a:fillRect/>
          </a:stretch>
        </p:blipFill>
        <p:spPr>
          <a:xfrm>
            <a:off x="1295400" y="2795939"/>
            <a:ext cx="3048000" cy="26142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60877" name="Rectangle 1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609600" y="5638800"/>
            <a:ext cx="8001000" cy="990600"/>
            <a:chOff x="384" y="3552"/>
            <a:chExt cx="5040" cy="624"/>
          </a:xfrm>
        </p:grpSpPr>
        <p:sp>
          <p:nvSpPr>
            <p:cNvPr id="1060879" name="Oval 15"/>
            <p:cNvSpPr>
              <a:spLocks noChangeArrowheads="1"/>
            </p:cNvSpPr>
            <p:nvPr/>
          </p:nvSpPr>
          <p:spPr bwMode="auto">
            <a:xfrm>
              <a:off x="384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  <p:sp>
          <p:nvSpPr>
            <p:cNvPr id="1060880" name="Text Box 16"/>
            <p:cNvSpPr txBox="1">
              <a:spLocks noChangeArrowheads="1"/>
            </p:cNvSpPr>
            <p:nvPr/>
          </p:nvSpPr>
          <p:spPr bwMode="auto">
            <a:xfrm>
              <a:off x="672" y="3572"/>
              <a:ext cx="475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the Israelites entered the land of Canaan,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fifteen judges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including </a:t>
              </a:r>
              <a:r>
                <a:rPr lang="en-US" sz="2100" dirty="0">
                  <a:solidFill>
                    <a:srgbClr val="FFFF00"/>
                  </a:solidFill>
                  <a:effectLst/>
                  <a:latin typeface="Arial Narrow" pitchFamily="34" charset="0"/>
                </a:rPr>
                <a:t>Samson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Eli and Samuel governed the Israelite tribes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for four hundred years. This is called the period of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judges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317).</a:t>
              </a:r>
            </a:p>
          </p:txBody>
        </p:sp>
      </p:grpSp>
      <p:grpSp>
        <p:nvGrpSpPr>
          <p:cNvPr id="4" name="Group 62"/>
          <p:cNvGrpSpPr>
            <a:grpSpLocks/>
          </p:cNvGrpSpPr>
          <p:nvPr/>
        </p:nvGrpSpPr>
        <p:grpSpPr bwMode="auto">
          <a:xfrm>
            <a:off x="76200" y="2819400"/>
            <a:ext cx="4495800" cy="2667000"/>
            <a:chOff x="2880" y="1152"/>
            <a:chExt cx="2832" cy="1647"/>
          </a:xfrm>
        </p:grpSpPr>
        <p:pic>
          <p:nvPicPr>
            <p:cNvPr id="19" name="Picture 63" descr="Samson seized the lion and tore it in pieces"/>
            <p:cNvPicPr>
              <a:picLocks noChangeAspect="1" noChangeArrowheads="1"/>
            </p:cNvPicPr>
            <p:nvPr/>
          </p:nvPicPr>
          <p:blipFill>
            <a:blip r:embed="rId5" cstate="print"/>
            <a:srcRect r="352"/>
            <a:stretch>
              <a:fillRect/>
            </a:stretch>
          </p:blipFill>
          <p:spPr bwMode="auto">
            <a:xfrm>
              <a:off x="4071" y="1152"/>
              <a:ext cx="1641" cy="164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" name="Picture 64" descr="Samuel and Eli, from the John Brown Bible"/>
            <p:cNvPicPr>
              <a:picLocks noChangeAspect="1" noChangeArrowheads="1"/>
            </p:cNvPicPr>
            <p:nvPr/>
          </p:nvPicPr>
          <p:blipFill>
            <a:blip r:embed="rId6" cstate="print"/>
            <a:srcRect b="3125"/>
            <a:stretch>
              <a:fillRect/>
            </a:stretch>
          </p:blipFill>
          <p:spPr bwMode="auto">
            <a:xfrm>
              <a:off x="2880" y="1152"/>
              <a:ext cx="1187" cy="1647"/>
            </a:xfrm>
            <a:prstGeom prst="rect">
              <a:avLst/>
            </a:prstGeom>
            <a:solidFill>
              <a:schemeClr val="bg1"/>
            </a:solidFill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60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60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60873" grpId="0" animBg="1"/>
      <p:bldP spid="1060875" grpId="0"/>
      <p:bldP spid="10608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pic>
        <p:nvPicPr>
          <p:cNvPr id="1060883" name="Picture 19" descr="Crossing the Jordan Ri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762000"/>
            <a:ext cx="3371850" cy="47244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60867" name="AutoShape 3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60874" name="Text Box 10"/>
            <p:cNvSpPr txBox="1">
              <a:spLocks noChangeArrowheads="1"/>
            </p:cNvSpPr>
            <p:nvPr/>
          </p:nvSpPr>
          <p:spPr bwMode="auto">
            <a:xfrm>
              <a:off x="1303" y="565"/>
              <a:ext cx="803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Judges</a:t>
              </a:r>
            </a:p>
          </p:txBody>
        </p:sp>
      </p:grpSp>
      <p:sp>
        <p:nvSpPr>
          <p:cNvPr id="1060877" name="Rectangle 1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609600" y="5638800"/>
            <a:ext cx="8001000" cy="990600"/>
            <a:chOff x="384" y="3552"/>
            <a:chExt cx="5040" cy="624"/>
          </a:xfrm>
        </p:grpSpPr>
        <p:sp>
          <p:nvSpPr>
            <p:cNvPr id="1060879" name="Oval 15"/>
            <p:cNvSpPr>
              <a:spLocks noChangeArrowheads="1"/>
            </p:cNvSpPr>
            <p:nvPr/>
          </p:nvSpPr>
          <p:spPr bwMode="auto">
            <a:xfrm>
              <a:off x="384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  <p:sp>
          <p:nvSpPr>
            <p:cNvPr id="1060880" name="Text Box 16"/>
            <p:cNvSpPr txBox="1">
              <a:spLocks noChangeArrowheads="1"/>
            </p:cNvSpPr>
            <p:nvPr/>
          </p:nvSpPr>
          <p:spPr bwMode="auto">
            <a:xfrm>
              <a:off x="672" y="3572"/>
              <a:ext cx="475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the Israelites entered the land of Canaan,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fifteen judges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including Samson, Eli and Samuel governed the Israelite tribes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for four hundred years. This is called the period of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judges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317).</a:t>
              </a:r>
            </a:p>
          </p:txBody>
        </p:sp>
      </p:grpSp>
      <p:sp>
        <p:nvSpPr>
          <p:cNvPr id="1060875" name="Text Box 11"/>
          <p:cNvSpPr txBox="1">
            <a:spLocks noChangeArrowheads="1"/>
          </p:cNvSpPr>
          <p:nvPr/>
        </p:nvSpPr>
        <p:spPr bwMode="auto">
          <a:xfrm>
            <a:off x="1600200" y="2120900"/>
            <a:ext cx="1143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Judges:</a:t>
            </a:r>
          </a:p>
        </p:txBody>
      </p:sp>
      <p:sp>
        <p:nvSpPr>
          <p:cNvPr id="1060876" name="Text Box 12"/>
          <p:cNvSpPr txBox="1">
            <a:spLocks noChangeArrowheads="1"/>
          </p:cNvSpPr>
          <p:nvPr/>
        </p:nvSpPr>
        <p:spPr bwMode="auto">
          <a:xfrm>
            <a:off x="2667000" y="2120900"/>
            <a:ext cx="16764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governed</a:t>
            </a:r>
          </a:p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the Israelites</a:t>
            </a:r>
          </a:p>
        </p:txBody>
      </p:sp>
      <p:pic>
        <p:nvPicPr>
          <p:cNvPr id="17" name="Picture 16" descr="Samuel_at_Ramah_by_James_Tissot_525_edited.jpg"/>
          <p:cNvPicPr>
            <a:picLocks noChangeAspect="1"/>
          </p:cNvPicPr>
          <p:nvPr/>
        </p:nvPicPr>
        <p:blipFill>
          <a:blip r:embed="rId4" cstate="print"/>
          <a:srcRect l="5711" b="4159"/>
          <a:stretch>
            <a:fillRect/>
          </a:stretch>
        </p:blipFill>
        <p:spPr>
          <a:xfrm>
            <a:off x="1219200" y="2796235"/>
            <a:ext cx="3048000" cy="2614261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351" y="381424"/>
            <a:ext cx="2229035" cy="4722113"/>
            <a:chOff x="2277" y="576"/>
            <a:chExt cx="1991" cy="4135"/>
          </a:xfrm>
        </p:grpSpPr>
        <p:pic>
          <p:nvPicPr>
            <p:cNvPr id="19" name="Picture 63" descr="Samson seized the lion and tore it in pieces"/>
            <p:cNvPicPr>
              <a:picLocks noChangeAspect="1" noChangeArrowheads="1"/>
            </p:cNvPicPr>
            <p:nvPr/>
          </p:nvPicPr>
          <p:blipFill>
            <a:blip r:embed="rId5" cstate="print"/>
            <a:srcRect r="352"/>
            <a:stretch>
              <a:fillRect/>
            </a:stretch>
          </p:blipFill>
          <p:spPr bwMode="auto">
            <a:xfrm>
              <a:off x="2473" y="576"/>
              <a:ext cx="1795" cy="180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" name="Picture 64" descr="Samuel and Eli, from the John Brown Bible"/>
            <p:cNvPicPr>
              <a:picLocks noChangeAspect="1" noChangeArrowheads="1"/>
            </p:cNvPicPr>
            <p:nvPr/>
          </p:nvPicPr>
          <p:blipFill>
            <a:blip r:embed="rId6" cstate="print"/>
            <a:srcRect b="3125"/>
            <a:stretch>
              <a:fillRect/>
            </a:stretch>
          </p:blipFill>
          <p:spPr bwMode="auto">
            <a:xfrm>
              <a:off x="2277" y="2444"/>
              <a:ext cx="1634" cy="226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60873" name="Oval 9"/>
          <p:cNvSpPr>
            <a:spLocks noChangeArrowheads="1"/>
          </p:cNvSpPr>
          <p:nvPr/>
        </p:nvSpPr>
        <p:spPr bwMode="auto">
          <a:xfrm>
            <a:off x="12192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 dirty="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60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60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60875" grpId="0"/>
      <p:bldP spid="1060876" grpId="0"/>
      <p:bldP spid="106087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41" name="Picture 61" descr="Crossing the Jordan Ri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762000"/>
            <a:ext cx="3371850" cy="47244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44483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44486" name="AutoShape 6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044487" name="Oval 7"/>
          <p:cNvSpPr>
            <a:spLocks noChangeArrowheads="1"/>
          </p:cNvSpPr>
          <p:nvPr/>
        </p:nvSpPr>
        <p:spPr bwMode="auto">
          <a:xfrm>
            <a:off x="12192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44488" name="Text Box 8"/>
          <p:cNvSpPr txBox="1">
            <a:spLocks noChangeArrowheads="1"/>
          </p:cNvSpPr>
          <p:nvPr/>
        </p:nvSpPr>
        <p:spPr bwMode="auto">
          <a:xfrm>
            <a:off x="2068513" y="896938"/>
            <a:ext cx="1274762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>
                <a:solidFill>
                  <a:srgbClr val="FFFFE9"/>
                </a:solidFill>
                <a:effectLst/>
                <a:latin typeface="Arial Narrow" pitchFamily="34" charset="0"/>
              </a:rPr>
              <a:t>Judges</a:t>
            </a:r>
          </a:p>
        </p:txBody>
      </p:sp>
      <p:grpSp>
        <p:nvGrpSpPr>
          <p:cNvPr id="1044528" name="Group 48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044485" name="AutoShape 5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44489" name="Text Box 9"/>
            <p:cNvSpPr txBox="1">
              <a:spLocks noChangeArrowheads="1"/>
            </p:cNvSpPr>
            <p:nvPr/>
          </p:nvSpPr>
          <p:spPr bwMode="auto">
            <a:xfrm>
              <a:off x="3064" y="562"/>
              <a:ext cx="1984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Regional leadership</a:t>
              </a:r>
            </a:p>
          </p:txBody>
        </p:sp>
      </p:grpSp>
      <p:sp>
        <p:nvSpPr>
          <p:cNvPr id="1044490" name="Text Box 10"/>
          <p:cNvSpPr txBox="1">
            <a:spLocks noChangeArrowheads="1"/>
          </p:cNvSpPr>
          <p:nvPr/>
        </p:nvSpPr>
        <p:spPr bwMode="auto">
          <a:xfrm>
            <a:off x="1600200" y="2120900"/>
            <a:ext cx="1143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Judges:</a:t>
            </a:r>
          </a:p>
        </p:txBody>
      </p:sp>
      <p:sp>
        <p:nvSpPr>
          <p:cNvPr id="1044491" name="Text Box 11"/>
          <p:cNvSpPr txBox="1">
            <a:spLocks noChangeArrowheads="1"/>
          </p:cNvSpPr>
          <p:nvPr/>
        </p:nvSpPr>
        <p:spPr bwMode="auto">
          <a:xfrm>
            <a:off x="2667000" y="2120900"/>
            <a:ext cx="16764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governed</a:t>
            </a:r>
          </a:p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the Israelites</a:t>
            </a:r>
          </a:p>
        </p:txBody>
      </p:sp>
      <p:pic>
        <p:nvPicPr>
          <p:cNvPr id="1044547" name="Picture 67" descr="Saint Ambrose and emperor Theodosius by Van Dyc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1738" y="1676400"/>
            <a:ext cx="2855912" cy="3810000"/>
          </a:xfrm>
          <a:prstGeom prst="rect">
            <a:avLst/>
          </a:prstGeom>
          <a:noFill/>
        </p:spPr>
      </p:pic>
      <p:pic>
        <p:nvPicPr>
          <p:cNvPr id="20" name="Picture 19" descr="Samuel_at_Ramah_by_James_Tissot_525_edited.jpg"/>
          <p:cNvPicPr>
            <a:picLocks noChangeAspect="1"/>
          </p:cNvPicPr>
          <p:nvPr/>
        </p:nvPicPr>
        <p:blipFill>
          <a:blip r:embed="rId5" cstate="print"/>
          <a:srcRect l="5711" b="4159"/>
          <a:stretch>
            <a:fillRect/>
          </a:stretch>
        </p:blipFill>
        <p:spPr>
          <a:xfrm>
            <a:off x="1295400" y="2796235"/>
            <a:ext cx="3048000" cy="26142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pSp>
        <p:nvGrpSpPr>
          <p:cNvPr id="1044542" name="Group 62"/>
          <p:cNvGrpSpPr>
            <a:grpSpLocks/>
          </p:cNvGrpSpPr>
          <p:nvPr/>
        </p:nvGrpSpPr>
        <p:grpSpPr bwMode="auto">
          <a:xfrm>
            <a:off x="76200" y="2819400"/>
            <a:ext cx="4495800" cy="2667000"/>
            <a:chOff x="2880" y="1152"/>
            <a:chExt cx="2832" cy="1647"/>
          </a:xfrm>
        </p:grpSpPr>
        <p:pic>
          <p:nvPicPr>
            <p:cNvPr id="1044543" name="Picture 63" descr="Samson seized the lion and tore it in pieces"/>
            <p:cNvPicPr>
              <a:picLocks noChangeAspect="1" noChangeArrowheads="1"/>
            </p:cNvPicPr>
            <p:nvPr/>
          </p:nvPicPr>
          <p:blipFill>
            <a:blip r:embed="rId6" cstate="print"/>
            <a:srcRect r="352"/>
            <a:stretch>
              <a:fillRect/>
            </a:stretch>
          </p:blipFill>
          <p:spPr bwMode="auto">
            <a:xfrm>
              <a:off x="4071" y="1152"/>
              <a:ext cx="1641" cy="164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044544" name="Picture 64" descr="Samuel and Eli, from the John Brown Bible"/>
            <p:cNvPicPr>
              <a:picLocks noChangeAspect="1" noChangeArrowheads="1"/>
            </p:cNvPicPr>
            <p:nvPr/>
          </p:nvPicPr>
          <p:blipFill>
            <a:blip r:embed="rId7" cstate="print"/>
            <a:srcRect b="3125"/>
            <a:stretch>
              <a:fillRect/>
            </a:stretch>
          </p:blipFill>
          <p:spPr bwMode="auto">
            <a:xfrm>
              <a:off x="2880" y="1152"/>
              <a:ext cx="1187" cy="1647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04448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44495" name="Group 15"/>
          <p:cNvGrpSpPr>
            <a:grpSpLocks/>
          </p:cNvGrpSpPr>
          <p:nvPr/>
        </p:nvGrpSpPr>
        <p:grpSpPr bwMode="auto">
          <a:xfrm>
            <a:off x="762000" y="5676900"/>
            <a:ext cx="8001000" cy="968375"/>
            <a:chOff x="384" y="3576"/>
            <a:chExt cx="5040" cy="610"/>
          </a:xfrm>
        </p:grpSpPr>
        <p:sp>
          <p:nvSpPr>
            <p:cNvPr id="1044496" name="Text Box 16"/>
            <p:cNvSpPr txBox="1">
              <a:spLocks noChangeArrowheads="1"/>
            </p:cNvSpPr>
            <p:nvPr/>
          </p:nvSpPr>
          <p:spPr bwMode="auto">
            <a:xfrm>
              <a:off x="672" y="3582"/>
              <a:ext cx="475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New Testament Age, </a:t>
              </a:r>
              <a:r>
                <a:rPr lang="en-US" sz="2100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period </a:t>
              </a:r>
              <a:r>
                <a:rPr lang="en-US" sz="2100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of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regional church leadership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 was set up to restore the period of the judges through parallel indemnity conditions. </a:t>
              </a:r>
              <a:endParaRPr lang="en-US" sz="1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044497" name="Oval 17"/>
            <p:cNvSpPr>
              <a:spLocks noChangeArrowheads="1"/>
            </p:cNvSpPr>
            <p:nvPr/>
          </p:nvSpPr>
          <p:spPr bwMode="auto">
            <a:xfrm>
              <a:off x="384" y="3576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44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44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44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4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4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584" name="Picture 56" descr="Saint Ambrose and emperor Theodosius by Van Dy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1738" y="1676400"/>
            <a:ext cx="2855912" cy="3810000"/>
          </a:xfrm>
          <a:prstGeom prst="rect">
            <a:avLst/>
          </a:prstGeom>
          <a:noFill/>
        </p:spPr>
      </p:pic>
      <p:sp>
        <p:nvSpPr>
          <p:cNvPr id="1046531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46534" name="AutoShape 6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046535" name="Oval 7"/>
          <p:cNvSpPr>
            <a:spLocks noChangeArrowheads="1"/>
          </p:cNvSpPr>
          <p:nvPr/>
        </p:nvSpPr>
        <p:spPr bwMode="auto">
          <a:xfrm>
            <a:off x="12192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46536" name="Text Box 8"/>
          <p:cNvSpPr txBox="1">
            <a:spLocks noChangeArrowheads="1"/>
          </p:cNvSpPr>
          <p:nvPr/>
        </p:nvSpPr>
        <p:spPr bwMode="auto">
          <a:xfrm>
            <a:off x="2068513" y="896938"/>
            <a:ext cx="1274762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>
                <a:solidFill>
                  <a:srgbClr val="FFFFE9"/>
                </a:solidFill>
                <a:effectLst/>
                <a:latin typeface="Arial Narrow" pitchFamily="34" charset="0"/>
              </a:rPr>
              <a:t>Judges</a:t>
            </a:r>
          </a:p>
        </p:txBody>
      </p:sp>
      <p:grpSp>
        <p:nvGrpSpPr>
          <p:cNvPr id="1046562" name="Group 34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046533" name="AutoShape 5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46537" name="Text Box 9"/>
            <p:cNvSpPr txBox="1">
              <a:spLocks noChangeArrowheads="1"/>
            </p:cNvSpPr>
            <p:nvPr/>
          </p:nvSpPr>
          <p:spPr bwMode="auto">
            <a:xfrm>
              <a:off x="3064" y="562"/>
              <a:ext cx="1984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Regional leadership</a:t>
              </a:r>
            </a:p>
          </p:txBody>
        </p:sp>
      </p:grpSp>
      <p:sp>
        <p:nvSpPr>
          <p:cNvPr id="1046538" name="Text Box 10"/>
          <p:cNvSpPr txBox="1">
            <a:spLocks noChangeArrowheads="1"/>
          </p:cNvSpPr>
          <p:nvPr/>
        </p:nvSpPr>
        <p:spPr bwMode="auto">
          <a:xfrm>
            <a:off x="1600200" y="2120900"/>
            <a:ext cx="1143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Judges:</a:t>
            </a:r>
          </a:p>
        </p:txBody>
      </p:sp>
      <p:sp>
        <p:nvSpPr>
          <p:cNvPr id="1046539" name="Text Box 11"/>
          <p:cNvSpPr txBox="1">
            <a:spLocks noChangeArrowheads="1"/>
          </p:cNvSpPr>
          <p:nvPr/>
        </p:nvSpPr>
        <p:spPr bwMode="auto">
          <a:xfrm>
            <a:off x="2667000" y="2120900"/>
            <a:ext cx="16764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governed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the Israelites</a:t>
            </a:r>
          </a:p>
        </p:txBody>
      </p:sp>
      <p:sp>
        <p:nvSpPr>
          <p:cNvPr id="1046532" name="AutoShape 4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46540" name="Oval 12"/>
          <p:cNvSpPr>
            <a:spLocks noChangeArrowheads="1"/>
          </p:cNvSpPr>
          <p:nvPr/>
        </p:nvSpPr>
        <p:spPr bwMode="auto">
          <a:xfrm>
            <a:off x="49530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046541" name="Text Box 13"/>
          <p:cNvSpPr txBox="1">
            <a:spLocks noChangeArrowheads="1"/>
          </p:cNvSpPr>
          <p:nvPr/>
        </p:nvSpPr>
        <p:spPr bwMode="auto">
          <a:xfrm>
            <a:off x="5334000" y="2108200"/>
            <a:ext cx="25146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Regional leaders:</a:t>
            </a:r>
          </a:p>
        </p:txBody>
      </p:sp>
      <p:sp>
        <p:nvSpPr>
          <p:cNvPr id="1046542" name="Text Box 14"/>
          <p:cNvSpPr txBox="1">
            <a:spLocks noChangeArrowheads="1"/>
          </p:cNvSpPr>
          <p:nvPr/>
        </p:nvSpPr>
        <p:spPr bwMode="auto">
          <a:xfrm>
            <a:off x="6096000" y="2425700"/>
            <a:ext cx="19812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led Christians</a:t>
            </a:r>
          </a:p>
        </p:txBody>
      </p:sp>
      <p:grpSp>
        <p:nvGrpSpPr>
          <p:cNvPr id="1046591" name="Group 63"/>
          <p:cNvGrpSpPr>
            <a:grpSpLocks/>
          </p:cNvGrpSpPr>
          <p:nvPr/>
        </p:nvGrpSpPr>
        <p:grpSpPr bwMode="auto">
          <a:xfrm>
            <a:off x="4648200" y="2863850"/>
            <a:ext cx="3581400" cy="2470150"/>
            <a:chOff x="3120" y="1824"/>
            <a:chExt cx="1920" cy="1324"/>
          </a:xfrm>
        </p:grpSpPr>
        <p:pic>
          <p:nvPicPr>
            <p:cNvPr id="1046579" name="Picture 51" descr="Pope Saint Gregory I or Gregory the Great (c"/>
            <p:cNvPicPr>
              <a:picLocks noChangeAspect="1" noChangeArrowheads="1"/>
            </p:cNvPicPr>
            <p:nvPr/>
          </p:nvPicPr>
          <p:blipFill>
            <a:blip r:embed="rId4" cstate="screen">
              <a:lum bright="12000" contrast="12000"/>
            </a:blip>
            <a:srcRect/>
            <a:stretch>
              <a:fillRect/>
            </a:stretch>
          </p:blipFill>
          <p:spPr bwMode="auto">
            <a:xfrm>
              <a:off x="3120" y="1824"/>
              <a:ext cx="672" cy="1324"/>
            </a:xfrm>
            <a:prstGeom prst="rect">
              <a:avLst/>
            </a:prstGeom>
            <a:noFill/>
          </p:spPr>
        </p:pic>
        <p:pic>
          <p:nvPicPr>
            <p:cNvPr id="1046582" name="Picture 54" descr="Saint Ambrose[2] (c"/>
            <p:cNvPicPr>
              <a:picLocks noChangeAspect="1" noChangeArrowheads="1"/>
            </p:cNvPicPr>
            <p:nvPr/>
          </p:nvPicPr>
          <p:blipFill>
            <a:blip r:embed="rId5" cstate="screen">
              <a:lum bright="12000" contrast="12000"/>
            </a:blip>
            <a:srcRect/>
            <a:stretch>
              <a:fillRect/>
            </a:stretch>
          </p:blipFill>
          <p:spPr bwMode="auto">
            <a:xfrm>
              <a:off x="3760" y="1824"/>
              <a:ext cx="640" cy="1324"/>
            </a:xfrm>
            <a:prstGeom prst="rect">
              <a:avLst/>
            </a:prstGeom>
            <a:noFill/>
          </p:spPr>
        </p:pic>
        <p:pic>
          <p:nvPicPr>
            <p:cNvPr id="1046583" name="Picture 55" descr="Saint Jerome (347-420) in his Study, by Domenico Ghirlandaio 1480_PD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397" y="1824"/>
              <a:ext cx="643" cy="1324"/>
            </a:xfrm>
            <a:prstGeom prst="rect">
              <a:avLst/>
            </a:prstGeom>
            <a:noFill/>
          </p:spPr>
        </p:pic>
      </p:grpSp>
      <p:pic>
        <p:nvPicPr>
          <p:cNvPr id="22" name="Picture 21" descr="Samuel_at_Ramah_by_James_Tissot_525_edited.jpg"/>
          <p:cNvPicPr>
            <a:picLocks noChangeAspect="1"/>
          </p:cNvPicPr>
          <p:nvPr/>
        </p:nvPicPr>
        <p:blipFill>
          <a:blip r:embed="rId7" cstate="print"/>
          <a:srcRect l="5711" b="4159"/>
          <a:stretch>
            <a:fillRect/>
          </a:stretch>
        </p:blipFill>
        <p:spPr>
          <a:xfrm>
            <a:off x="1295400" y="2796235"/>
            <a:ext cx="3048000" cy="26142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4653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543" name="Text Box 15"/>
          <p:cNvSpPr txBox="1">
            <a:spLocks noChangeArrowheads="1"/>
          </p:cNvSpPr>
          <p:nvPr/>
        </p:nvSpPr>
        <p:spPr bwMode="auto">
          <a:xfrm>
            <a:off x="1295400" y="5638800"/>
            <a:ext cx="6858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In this period, 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regional  church  leaders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– patriarchs, bishops and abbots – led Christian society, and they had duties similar to those of the judges.</a:t>
            </a:r>
            <a:endParaRPr lang="en-US" sz="16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46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6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6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6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46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46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46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532" grpId="0" animBg="1"/>
      <p:bldP spid="1046540" grpId="0" animBg="1"/>
      <p:bldP spid="1046541" grpId="0"/>
      <p:bldP spid="1046542" grpId="0"/>
      <p:bldP spid="10465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584" name="Picture 56" descr="Saint Ambrose and emperor Theodosius by Van Dy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1738" y="1676400"/>
            <a:ext cx="2855912" cy="3810000"/>
          </a:xfrm>
          <a:prstGeom prst="rect">
            <a:avLst/>
          </a:prstGeom>
          <a:noFill/>
        </p:spPr>
      </p:pic>
      <p:sp>
        <p:nvSpPr>
          <p:cNvPr id="1046531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46534" name="AutoShape 6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046535" name="Oval 7"/>
          <p:cNvSpPr>
            <a:spLocks noChangeArrowheads="1"/>
          </p:cNvSpPr>
          <p:nvPr/>
        </p:nvSpPr>
        <p:spPr bwMode="auto">
          <a:xfrm>
            <a:off x="12192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46536" name="Text Box 8"/>
          <p:cNvSpPr txBox="1">
            <a:spLocks noChangeArrowheads="1"/>
          </p:cNvSpPr>
          <p:nvPr/>
        </p:nvSpPr>
        <p:spPr bwMode="auto">
          <a:xfrm>
            <a:off x="2068513" y="896938"/>
            <a:ext cx="1274762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>
                <a:solidFill>
                  <a:srgbClr val="FFFFE9"/>
                </a:solidFill>
                <a:effectLst/>
                <a:latin typeface="Arial Narrow" pitchFamily="34" charset="0"/>
              </a:rPr>
              <a:t>Judges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046533" name="AutoShape 5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46537" name="Text Box 9"/>
            <p:cNvSpPr txBox="1">
              <a:spLocks noChangeArrowheads="1"/>
            </p:cNvSpPr>
            <p:nvPr/>
          </p:nvSpPr>
          <p:spPr bwMode="auto">
            <a:xfrm>
              <a:off x="3064" y="562"/>
              <a:ext cx="1984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Regional leadership</a:t>
              </a:r>
            </a:p>
          </p:txBody>
        </p:sp>
      </p:grpSp>
      <p:sp>
        <p:nvSpPr>
          <p:cNvPr id="1046538" name="Text Box 10"/>
          <p:cNvSpPr txBox="1">
            <a:spLocks noChangeArrowheads="1"/>
          </p:cNvSpPr>
          <p:nvPr/>
        </p:nvSpPr>
        <p:spPr bwMode="auto">
          <a:xfrm>
            <a:off x="1600200" y="2120900"/>
            <a:ext cx="1143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Judges:</a:t>
            </a:r>
          </a:p>
        </p:txBody>
      </p:sp>
      <p:sp>
        <p:nvSpPr>
          <p:cNvPr id="1046539" name="Text Box 11"/>
          <p:cNvSpPr txBox="1">
            <a:spLocks noChangeArrowheads="1"/>
          </p:cNvSpPr>
          <p:nvPr/>
        </p:nvSpPr>
        <p:spPr bwMode="auto">
          <a:xfrm>
            <a:off x="2667000" y="2120900"/>
            <a:ext cx="16764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governed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the Israelites</a:t>
            </a:r>
          </a:p>
        </p:txBody>
      </p:sp>
      <p:sp>
        <p:nvSpPr>
          <p:cNvPr id="1046532" name="AutoShape 4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46540" name="Oval 12"/>
          <p:cNvSpPr>
            <a:spLocks noChangeArrowheads="1"/>
          </p:cNvSpPr>
          <p:nvPr/>
        </p:nvSpPr>
        <p:spPr bwMode="auto">
          <a:xfrm>
            <a:off x="4953000" y="21209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046541" name="Text Box 13"/>
          <p:cNvSpPr txBox="1">
            <a:spLocks noChangeArrowheads="1"/>
          </p:cNvSpPr>
          <p:nvPr/>
        </p:nvSpPr>
        <p:spPr bwMode="auto">
          <a:xfrm>
            <a:off x="5334000" y="2108200"/>
            <a:ext cx="25146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Regional leaders:</a:t>
            </a:r>
          </a:p>
        </p:txBody>
      </p:sp>
      <p:sp>
        <p:nvSpPr>
          <p:cNvPr id="1046542" name="Text Box 14"/>
          <p:cNvSpPr txBox="1">
            <a:spLocks noChangeArrowheads="1"/>
          </p:cNvSpPr>
          <p:nvPr/>
        </p:nvSpPr>
        <p:spPr bwMode="auto">
          <a:xfrm>
            <a:off x="6096000" y="2425700"/>
            <a:ext cx="19812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led Christians</a:t>
            </a:r>
          </a:p>
        </p:txBody>
      </p: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4648951" y="2804066"/>
            <a:ext cx="3771978" cy="2590800"/>
            <a:chOff x="3093" y="1824"/>
            <a:chExt cx="1928" cy="1324"/>
          </a:xfrm>
        </p:grpSpPr>
        <p:pic>
          <p:nvPicPr>
            <p:cNvPr id="1046579" name="Picture 51" descr="Pope Saint Gregory I or Gregory the Great (c"/>
            <p:cNvPicPr>
              <a:picLocks noChangeAspect="1" noChangeArrowheads="1"/>
            </p:cNvPicPr>
            <p:nvPr/>
          </p:nvPicPr>
          <p:blipFill>
            <a:blip r:embed="rId4" cstate="screen">
              <a:lum bright="12000" contrast="12000"/>
            </a:blip>
            <a:srcRect/>
            <a:stretch>
              <a:fillRect/>
            </a:stretch>
          </p:blipFill>
          <p:spPr bwMode="auto">
            <a:xfrm>
              <a:off x="3093" y="1824"/>
              <a:ext cx="672" cy="1324"/>
            </a:xfrm>
            <a:prstGeom prst="rect">
              <a:avLst/>
            </a:prstGeom>
            <a:noFill/>
          </p:spPr>
        </p:pic>
        <p:pic>
          <p:nvPicPr>
            <p:cNvPr id="1046582" name="Picture 54" descr="Saint Ambrose[2] (c"/>
            <p:cNvPicPr>
              <a:picLocks noChangeAspect="1" noChangeArrowheads="1"/>
            </p:cNvPicPr>
            <p:nvPr/>
          </p:nvPicPr>
          <p:blipFill>
            <a:blip r:embed="rId5" cstate="screen">
              <a:lum bright="12000" contrast="12000"/>
            </a:blip>
            <a:srcRect/>
            <a:stretch>
              <a:fillRect/>
            </a:stretch>
          </p:blipFill>
          <p:spPr bwMode="auto">
            <a:xfrm>
              <a:off x="3755" y="1824"/>
              <a:ext cx="640" cy="1324"/>
            </a:xfrm>
            <a:prstGeom prst="rect">
              <a:avLst/>
            </a:prstGeom>
            <a:noFill/>
          </p:spPr>
        </p:pic>
        <p:pic>
          <p:nvPicPr>
            <p:cNvPr id="1046583" name="Picture 55" descr="Saint Jerome (347-420) in his Study, by Domenico Ghirlandaio 1480_PD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378" y="1824"/>
              <a:ext cx="643" cy="1324"/>
            </a:xfrm>
            <a:prstGeom prst="rect">
              <a:avLst/>
            </a:prstGeom>
            <a:noFill/>
          </p:spPr>
        </p:pic>
      </p:grpSp>
      <p:sp>
        <p:nvSpPr>
          <p:cNvPr id="104653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543" name="Text Box 15"/>
          <p:cNvSpPr txBox="1">
            <a:spLocks noChangeArrowheads="1"/>
          </p:cNvSpPr>
          <p:nvPr/>
        </p:nvSpPr>
        <p:spPr bwMode="auto">
          <a:xfrm>
            <a:off x="1295400" y="5638800"/>
            <a:ext cx="6858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In this period, 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regional  church  leaders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– patriarchs, bishops and abbots – led Christian society, and they had duties similar to those of the judges.</a:t>
            </a:r>
            <a:endParaRPr lang="en-US" sz="16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pic>
        <p:nvPicPr>
          <p:cNvPr id="23" name="Picture 22" descr="Samuel_at_Ramah_by_James_Tissot_525_edite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96673" y="2804065"/>
            <a:ext cx="3088535" cy="2606135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46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46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6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6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6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46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532" grpId="0" animBg="1"/>
      <p:bldP spid="1046540" grpId="0" animBg="1"/>
      <p:bldP spid="1046541" grpId="0"/>
      <p:bldP spid="1046542" grpId="0"/>
      <p:bldP spid="10465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8579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048583" name="Oval 7"/>
          <p:cNvSpPr>
            <a:spLocks noChangeArrowheads="1"/>
          </p:cNvSpPr>
          <p:nvPr/>
        </p:nvSpPr>
        <p:spPr bwMode="auto">
          <a:xfrm>
            <a:off x="1219200" y="19812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1048620" name="Group 44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048582" name="AutoShape 6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48584" name="Text Box 8"/>
            <p:cNvSpPr txBox="1">
              <a:spLocks noChangeArrowheads="1"/>
            </p:cNvSpPr>
            <p:nvPr/>
          </p:nvSpPr>
          <p:spPr bwMode="auto">
            <a:xfrm>
              <a:off x="1303" y="565"/>
              <a:ext cx="803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Judges</a:t>
              </a:r>
            </a:p>
          </p:txBody>
        </p:sp>
      </p:grpSp>
      <p:sp>
        <p:nvSpPr>
          <p:cNvPr id="1048586" name="Text Box 10"/>
          <p:cNvSpPr txBox="1">
            <a:spLocks noChangeArrowheads="1"/>
          </p:cNvSpPr>
          <p:nvPr/>
        </p:nvSpPr>
        <p:spPr bwMode="auto">
          <a:xfrm>
            <a:off x="1562100" y="3571875"/>
            <a:ext cx="22860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Israel</a:t>
            </a:r>
          </a:p>
          <a:p>
            <a:pPr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feudalistic society</a:t>
            </a:r>
          </a:p>
        </p:txBody>
      </p:sp>
      <p:grpSp>
        <p:nvGrpSpPr>
          <p:cNvPr id="1048588" name="Group 12"/>
          <p:cNvGrpSpPr>
            <a:grpSpLocks/>
          </p:cNvGrpSpPr>
          <p:nvPr/>
        </p:nvGrpSpPr>
        <p:grpSpPr bwMode="auto">
          <a:xfrm>
            <a:off x="609600" y="5638800"/>
            <a:ext cx="8001000" cy="990600"/>
            <a:chOff x="288" y="3552"/>
            <a:chExt cx="5040" cy="624"/>
          </a:xfrm>
        </p:grpSpPr>
        <p:sp>
          <p:nvSpPr>
            <p:cNvPr id="1048589" name="Text Box 13"/>
            <p:cNvSpPr txBox="1">
              <a:spLocks noChangeArrowheads="1"/>
            </p:cNvSpPr>
            <p:nvPr/>
          </p:nvSpPr>
          <p:spPr bwMode="auto">
            <a:xfrm>
              <a:off x="576" y="3572"/>
              <a:ext cx="475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judges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filled the various responsibilities of prophet, priest, and king, which became separate offices in the later periods. Israel in this period was a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feudalistic society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048590" name="Oval 14"/>
            <p:cNvSpPr>
              <a:spLocks noChangeArrowheads="1"/>
            </p:cNvSpPr>
            <p:nvPr/>
          </p:nvSpPr>
          <p:spPr bwMode="auto">
            <a:xfrm>
              <a:off x="288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048657" name="Group 81"/>
          <p:cNvGrpSpPr>
            <a:grpSpLocks/>
          </p:cNvGrpSpPr>
          <p:nvPr/>
        </p:nvGrpSpPr>
        <p:grpSpPr bwMode="auto">
          <a:xfrm>
            <a:off x="2590800" y="2328863"/>
            <a:ext cx="1447800" cy="1189037"/>
            <a:chOff x="1632" y="1467"/>
            <a:chExt cx="912" cy="749"/>
          </a:xfrm>
        </p:grpSpPr>
        <p:sp>
          <p:nvSpPr>
            <p:cNvPr id="1048592" name="Text Box 16"/>
            <p:cNvSpPr txBox="1">
              <a:spLocks noChangeArrowheads="1"/>
            </p:cNvSpPr>
            <p:nvPr/>
          </p:nvSpPr>
          <p:spPr bwMode="auto">
            <a:xfrm>
              <a:off x="1872" y="1467"/>
              <a:ext cx="672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Prophet</a:t>
              </a:r>
            </a:p>
          </p:txBody>
        </p:sp>
        <p:grpSp>
          <p:nvGrpSpPr>
            <p:cNvPr id="1048596" name="Group 20"/>
            <p:cNvGrpSpPr>
              <a:grpSpLocks/>
            </p:cNvGrpSpPr>
            <p:nvPr/>
          </p:nvGrpSpPr>
          <p:grpSpPr bwMode="auto">
            <a:xfrm>
              <a:off x="1632" y="1592"/>
              <a:ext cx="216" cy="528"/>
              <a:chOff x="1536" y="1680"/>
              <a:chExt cx="216" cy="528"/>
            </a:xfrm>
          </p:grpSpPr>
          <p:sp>
            <p:nvSpPr>
              <p:cNvPr id="1048597" name="WordArt 21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372" y="1924"/>
                <a:ext cx="528" cy="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4C0026">
                        <a:alpha val="80000"/>
                      </a:srgbClr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1048598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32" y="1680"/>
                <a:ext cx="120" cy="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4C0026">
                        <a:alpha val="80000"/>
                      </a:srgbClr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1048599" name="WordArt 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32" y="2175"/>
                <a:ext cx="120" cy="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4C0026">
                        <a:alpha val="80000"/>
                      </a:srgbClr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1048600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536" y="1928"/>
                <a:ext cx="120" cy="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5C2E00">
                        <a:alpha val="80000"/>
                      </a:srgbClr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1048601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32" y="1928"/>
                <a:ext cx="120" cy="3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4C0026">
                        <a:alpha val="80000"/>
                      </a:srgbClr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1048602" name="Text Box 26"/>
            <p:cNvSpPr txBox="1">
              <a:spLocks noChangeArrowheads="1"/>
            </p:cNvSpPr>
            <p:nvPr/>
          </p:nvSpPr>
          <p:spPr bwMode="auto">
            <a:xfrm>
              <a:off x="1872" y="1707"/>
              <a:ext cx="528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Priest</a:t>
              </a:r>
            </a:p>
          </p:txBody>
        </p:sp>
        <p:sp>
          <p:nvSpPr>
            <p:cNvPr id="1048603" name="Text Box 27"/>
            <p:cNvSpPr txBox="1">
              <a:spLocks noChangeArrowheads="1"/>
            </p:cNvSpPr>
            <p:nvPr/>
          </p:nvSpPr>
          <p:spPr bwMode="auto">
            <a:xfrm>
              <a:off x="1872" y="1947"/>
              <a:ext cx="480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King</a:t>
              </a:r>
            </a:p>
          </p:txBody>
        </p:sp>
      </p:grpSp>
      <p:grpSp>
        <p:nvGrpSpPr>
          <p:cNvPr id="1048593" name="Group 17"/>
          <p:cNvGrpSpPr>
            <a:grpSpLocks/>
          </p:cNvGrpSpPr>
          <p:nvPr/>
        </p:nvGrpSpPr>
        <p:grpSpPr bwMode="auto">
          <a:xfrm>
            <a:off x="1371600" y="2622550"/>
            <a:ext cx="1257300" cy="647700"/>
            <a:chOff x="1020" y="1776"/>
            <a:chExt cx="792" cy="408"/>
          </a:xfrm>
        </p:grpSpPr>
        <p:sp>
          <p:nvSpPr>
            <p:cNvPr id="1048594" name="Oval 18"/>
            <p:cNvSpPr>
              <a:spLocks noChangeArrowheads="1"/>
            </p:cNvSpPr>
            <p:nvPr/>
          </p:nvSpPr>
          <p:spPr bwMode="auto">
            <a:xfrm rot="5400000">
              <a:off x="1212" y="1584"/>
              <a:ext cx="408" cy="792"/>
            </a:xfrm>
            <a:prstGeom prst="ellipse">
              <a:avLst/>
            </a:prstGeom>
            <a:solidFill>
              <a:srgbClr val="4C0026"/>
            </a:solidFill>
            <a:ln w="3810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8595" name="Text Box 19"/>
            <p:cNvSpPr txBox="1">
              <a:spLocks noChangeArrowheads="1"/>
            </p:cNvSpPr>
            <p:nvPr/>
          </p:nvSpPr>
          <p:spPr bwMode="auto">
            <a:xfrm>
              <a:off x="1032" y="1836"/>
              <a:ext cx="76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Judges</a:t>
              </a:r>
            </a:p>
          </p:txBody>
        </p:sp>
      </p:grpSp>
      <p:grpSp>
        <p:nvGrpSpPr>
          <p:cNvPr id="1048677" name="Group 101"/>
          <p:cNvGrpSpPr>
            <a:grpSpLocks/>
          </p:cNvGrpSpPr>
          <p:nvPr/>
        </p:nvGrpSpPr>
        <p:grpSpPr bwMode="auto">
          <a:xfrm>
            <a:off x="4572000" y="1676400"/>
            <a:ext cx="4227513" cy="2973388"/>
            <a:chOff x="2880" y="1056"/>
            <a:chExt cx="2663" cy="1873"/>
          </a:xfrm>
        </p:grpSpPr>
        <p:pic>
          <p:nvPicPr>
            <p:cNvPr id="1048672" name="Picture 96" descr="Delilah and Samson"/>
            <p:cNvPicPr>
              <a:picLocks noChangeAspect="1" noChangeArrowheads="1"/>
            </p:cNvPicPr>
            <p:nvPr/>
          </p:nvPicPr>
          <p:blipFill>
            <a:blip r:embed="rId3" cstate="print"/>
            <a:srcRect l="14502"/>
            <a:stretch>
              <a:fillRect/>
            </a:stretch>
          </p:blipFill>
          <p:spPr bwMode="auto">
            <a:xfrm>
              <a:off x="4128" y="1056"/>
              <a:ext cx="1415" cy="1873"/>
            </a:xfrm>
            <a:prstGeom prst="rect">
              <a:avLst/>
            </a:prstGeom>
            <a:noFill/>
          </p:spPr>
        </p:pic>
        <p:pic>
          <p:nvPicPr>
            <p:cNvPr id="1048673" name="Picture 97" descr="Jephthah's Rash Vow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2880" y="1056"/>
              <a:ext cx="1338" cy="1873"/>
            </a:xfrm>
            <a:prstGeom prst="rect">
              <a:avLst/>
            </a:prstGeom>
            <a:noFill/>
          </p:spPr>
        </p:pic>
      </p:grpSp>
      <p:pic>
        <p:nvPicPr>
          <p:cNvPr id="28" name="Picture 27" descr="Samuel_at_Ramah_by_James_Tissot_525_edit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1338834"/>
            <a:ext cx="4191000" cy="3536406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4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4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4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4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4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717" name="Group 93"/>
          <p:cNvGrpSpPr>
            <a:grpSpLocks/>
          </p:cNvGrpSpPr>
          <p:nvPr/>
        </p:nvGrpSpPr>
        <p:grpSpPr bwMode="auto">
          <a:xfrm>
            <a:off x="914400" y="762000"/>
            <a:ext cx="3581400" cy="3886200"/>
            <a:chOff x="576" y="480"/>
            <a:chExt cx="2256" cy="2448"/>
          </a:xfrm>
        </p:grpSpPr>
        <p:grpSp>
          <p:nvGrpSpPr>
            <p:cNvPr id="1050698" name="Group 74"/>
            <p:cNvGrpSpPr>
              <a:grpSpLocks/>
            </p:cNvGrpSpPr>
            <p:nvPr/>
          </p:nvGrpSpPr>
          <p:grpSpPr bwMode="auto">
            <a:xfrm>
              <a:off x="576" y="480"/>
              <a:ext cx="2256" cy="528"/>
              <a:chOff x="576" y="480"/>
              <a:chExt cx="2256" cy="528"/>
            </a:xfrm>
          </p:grpSpPr>
          <p:sp>
            <p:nvSpPr>
              <p:cNvPr id="1050699" name="AutoShape 75"/>
              <p:cNvSpPr>
                <a:spLocks noChangeArrowheads="1"/>
              </p:cNvSpPr>
              <p:nvPr/>
            </p:nvSpPr>
            <p:spPr bwMode="auto">
              <a:xfrm>
                <a:off x="576" y="480"/>
                <a:ext cx="2256" cy="528"/>
              </a:xfrm>
              <a:prstGeom prst="roundRect">
                <a:avLst>
                  <a:gd name="adj" fmla="val 16667"/>
                </a:avLst>
              </a:prstGeom>
              <a:solidFill>
                <a:srgbClr val="4C0026"/>
              </a:solidFill>
              <a:ln w="28575">
                <a:noFill/>
                <a:round/>
                <a:headEnd/>
                <a:tailEnd/>
              </a:ln>
              <a:effectLst>
                <a:outerShdw dist="50800" algn="ctr" rotWithShape="0">
                  <a:srgbClr val="4C0026"/>
                </a:outerShdw>
              </a:effectLst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36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050700" name="Text Box 76"/>
              <p:cNvSpPr txBox="1">
                <a:spLocks noChangeArrowheads="1"/>
              </p:cNvSpPr>
              <p:nvPr/>
            </p:nvSpPr>
            <p:spPr bwMode="auto">
              <a:xfrm>
                <a:off x="1303" y="565"/>
                <a:ext cx="803" cy="346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3000">
                    <a:solidFill>
                      <a:srgbClr val="FFFFE9"/>
                    </a:solidFill>
                    <a:effectLst/>
                    <a:latin typeface="Arial Narrow" pitchFamily="34" charset="0"/>
                  </a:rPr>
                  <a:t>Judges</a:t>
                </a:r>
              </a:p>
            </p:txBody>
          </p:sp>
        </p:grpSp>
        <p:sp>
          <p:nvSpPr>
            <p:cNvPr id="1050701" name="AutoShape 77"/>
            <p:cNvSpPr>
              <a:spLocks noChangeArrowheads="1"/>
            </p:cNvSpPr>
            <p:nvPr/>
          </p:nvSpPr>
          <p:spPr bwMode="auto">
            <a:xfrm>
              <a:off x="576" y="1049"/>
              <a:ext cx="2256" cy="187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FFFFCC"/>
                </a:gs>
              </a:gsLst>
              <a:lin ang="2700000" scaled="1"/>
            </a:gradFill>
            <a:ln w="38100">
              <a:solidFill>
                <a:srgbClr val="4C0026"/>
              </a:solidFill>
              <a:round/>
              <a:headEnd/>
              <a:tailEnd/>
            </a:ln>
            <a:effectLst>
              <a:outerShdw dist="40161" dir="20493903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800">
                <a:solidFill>
                  <a:srgbClr val="502800"/>
                </a:solidFill>
                <a:effectLst/>
                <a:latin typeface="Arial" charset="0"/>
              </a:endParaRPr>
            </a:p>
          </p:txBody>
        </p:sp>
        <p:sp>
          <p:nvSpPr>
            <p:cNvPr id="1050702" name="Oval 78"/>
            <p:cNvSpPr>
              <a:spLocks noChangeArrowheads="1"/>
            </p:cNvSpPr>
            <p:nvPr/>
          </p:nvSpPr>
          <p:spPr bwMode="auto">
            <a:xfrm>
              <a:off x="768" y="1248"/>
              <a:ext cx="240" cy="2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>
                  <a:solidFill>
                    <a:srgbClr val="4C0026"/>
                  </a:solidFill>
                  <a:effectLst/>
                  <a:latin typeface="Arial" charset="0"/>
                </a:rPr>
                <a:t>1</a:t>
              </a:r>
            </a:p>
          </p:txBody>
        </p:sp>
        <p:sp>
          <p:nvSpPr>
            <p:cNvPr id="1050703" name="Text Box 79"/>
            <p:cNvSpPr txBox="1">
              <a:spLocks noChangeArrowheads="1"/>
            </p:cNvSpPr>
            <p:nvPr/>
          </p:nvSpPr>
          <p:spPr bwMode="auto">
            <a:xfrm>
              <a:off x="984" y="2250"/>
              <a:ext cx="1440" cy="43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Israel</a:t>
              </a:r>
            </a:p>
            <a:p>
              <a:pPr>
                <a:lnSpc>
                  <a:spcPct val="9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feudalistic society</a:t>
              </a:r>
            </a:p>
          </p:txBody>
        </p:sp>
        <p:grpSp>
          <p:nvGrpSpPr>
            <p:cNvPr id="1050704" name="Group 80"/>
            <p:cNvGrpSpPr>
              <a:grpSpLocks/>
            </p:cNvGrpSpPr>
            <p:nvPr/>
          </p:nvGrpSpPr>
          <p:grpSpPr bwMode="auto">
            <a:xfrm>
              <a:off x="1632" y="1467"/>
              <a:ext cx="912" cy="749"/>
              <a:chOff x="1632" y="1467"/>
              <a:chExt cx="912" cy="749"/>
            </a:xfrm>
          </p:grpSpPr>
          <p:sp>
            <p:nvSpPr>
              <p:cNvPr id="1050705" name="Text Box 81"/>
              <p:cNvSpPr txBox="1">
                <a:spLocks noChangeArrowheads="1"/>
              </p:cNvSpPr>
              <p:nvPr/>
            </p:nvSpPr>
            <p:spPr bwMode="auto">
              <a:xfrm>
                <a:off x="1872" y="1467"/>
                <a:ext cx="672" cy="269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200">
                    <a:solidFill>
                      <a:srgbClr val="4C0026"/>
                    </a:solidFill>
                    <a:effectLst/>
                    <a:latin typeface="Arial Narrow" pitchFamily="34" charset="0"/>
                  </a:rPr>
                  <a:t>Prophet</a:t>
                </a:r>
              </a:p>
            </p:txBody>
          </p:sp>
          <p:grpSp>
            <p:nvGrpSpPr>
              <p:cNvPr id="1050706" name="Group 82"/>
              <p:cNvGrpSpPr>
                <a:grpSpLocks/>
              </p:cNvGrpSpPr>
              <p:nvPr/>
            </p:nvGrpSpPr>
            <p:grpSpPr bwMode="auto">
              <a:xfrm>
                <a:off x="1632" y="1592"/>
                <a:ext cx="216" cy="528"/>
                <a:chOff x="1536" y="1680"/>
                <a:chExt cx="216" cy="528"/>
              </a:xfrm>
            </p:grpSpPr>
            <p:sp>
              <p:nvSpPr>
                <p:cNvPr id="1050707" name="WordArt 83"/>
                <p:cNvSpPr>
                  <a:spLocks noChangeArrowheads="1" noChangeShapeType="1" noTextEdit="1"/>
                </p:cNvSpPr>
                <p:nvPr/>
              </p:nvSpPr>
              <p:spPr bwMode="auto">
                <a:xfrm rot="-5400000">
                  <a:off x="1372" y="1924"/>
                  <a:ext cx="528" cy="4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9525">
                        <a:noFill/>
                        <a:round/>
                        <a:headEnd/>
                        <a:tailEnd/>
                      </a:ln>
                      <a:solidFill>
                        <a:srgbClr val="4C0026">
                          <a:alpha val="80000"/>
                        </a:srgbClr>
                      </a:solidFill>
                      <a:effectLst/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1050708" name="WordArt 8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632" y="1680"/>
                  <a:ext cx="120" cy="3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4C0026">
                          <a:alpha val="80000"/>
                        </a:srgbClr>
                      </a:solidFill>
                      <a:effectLst/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1050709" name="WordArt 8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632" y="2175"/>
                  <a:ext cx="120" cy="3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4C0026">
                          <a:alpha val="80000"/>
                        </a:srgbClr>
                      </a:solidFill>
                      <a:effectLst/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1050710" name="WordArt 8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536" y="1928"/>
                  <a:ext cx="120" cy="3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9525">
                        <a:noFill/>
                        <a:round/>
                        <a:headEnd/>
                        <a:tailEnd/>
                      </a:ln>
                      <a:solidFill>
                        <a:srgbClr val="5C2E00">
                          <a:alpha val="80000"/>
                        </a:srgbClr>
                      </a:solidFill>
                      <a:effectLst/>
                      <a:latin typeface="Arial Black"/>
                    </a:rPr>
                    <a:t>_</a:t>
                  </a:r>
                </a:p>
              </p:txBody>
            </p:sp>
            <p:sp>
              <p:nvSpPr>
                <p:cNvPr id="1050711" name="WordArt 8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632" y="1928"/>
                  <a:ext cx="120" cy="3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noFill/>
                        <a:round/>
                        <a:headEnd/>
                        <a:tailEnd/>
                      </a:ln>
                      <a:solidFill>
                        <a:srgbClr val="4C0026">
                          <a:alpha val="80000"/>
                        </a:srgbClr>
                      </a:solidFill>
                      <a:effectLst/>
                      <a:latin typeface="Arial Black"/>
                    </a:rPr>
                    <a:t>_</a:t>
                  </a:r>
                </a:p>
              </p:txBody>
            </p:sp>
          </p:grpSp>
          <p:sp>
            <p:nvSpPr>
              <p:cNvPr id="1050712" name="Text Box 88"/>
              <p:cNvSpPr txBox="1">
                <a:spLocks noChangeArrowheads="1"/>
              </p:cNvSpPr>
              <p:nvPr/>
            </p:nvSpPr>
            <p:spPr bwMode="auto">
              <a:xfrm>
                <a:off x="1872" y="1707"/>
                <a:ext cx="528" cy="269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200">
                    <a:solidFill>
                      <a:srgbClr val="4C0026"/>
                    </a:solidFill>
                    <a:effectLst/>
                    <a:latin typeface="Arial Narrow" pitchFamily="34" charset="0"/>
                  </a:rPr>
                  <a:t>Priest</a:t>
                </a:r>
              </a:p>
            </p:txBody>
          </p:sp>
          <p:sp>
            <p:nvSpPr>
              <p:cNvPr id="1050713" name="Text Box 89"/>
              <p:cNvSpPr txBox="1">
                <a:spLocks noChangeArrowheads="1"/>
              </p:cNvSpPr>
              <p:nvPr/>
            </p:nvSpPr>
            <p:spPr bwMode="auto">
              <a:xfrm>
                <a:off x="1872" y="1947"/>
                <a:ext cx="480" cy="269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200">
                    <a:solidFill>
                      <a:srgbClr val="4C0026"/>
                    </a:solidFill>
                    <a:effectLst/>
                    <a:latin typeface="Arial Narrow" pitchFamily="34" charset="0"/>
                  </a:rPr>
                  <a:t>King</a:t>
                </a:r>
              </a:p>
            </p:txBody>
          </p:sp>
        </p:grpSp>
        <p:grpSp>
          <p:nvGrpSpPr>
            <p:cNvPr id="1050714" name="Group 90"/>
            <p:cNvGrpSpPr>
              <a:grpSpLocks/>
            </p:cNvGrpSpPr>
            <p:nvPr/>
          </p:nvGrpSpPr>
          <p:grpSpPr bwMode="auto">
            <a:xfrm>
              <a:off x="864" y="1652"/>
              <a:ext cx="792" cy="408"/>
              <a:chOff x="1020" y="1776"/>
              <a:chExt cx="792" cy="408"/>
            </a:xfrm>
          </p:grpSpPr>
          <p:sp>
            <p:nvSpPr>
              <p:cNvPr id="1050715" name="Oval 91"/>
              <p:cNvSpPr>
                <a:spLocks noChangeArrowheads="1"/>
              </p:cNvSpPr>
              <p:nvPr/>
            </p:nvSpPr>
            <p:spPr bwMode="auto">
              <a:xfrm rot="5400000">
                <a:off x="1212" y="1584"/>
                <a:ext cx="408" cy="792"/>
              </a:xfrm>
              <a:prstGeom prst="ellipse">
                <a:avLst/>
              </a:prstGeom>
              <a:solidFill>
                <a:srgbClr val="4C0026"/>
              </a:solidFill>
              <a:ln w="38100" algn="ctr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0716" name="Text Box 92"/>
              <p:cNvSpPr txBox="1">
                <a:spLocks noChangeArrowheads="1"/>
              </p:cNvSpPr>
              <p:nvPr/>
            </p:nvSpPr>
            <p:spPr bwMode="auto">
              <a:xfrm>
                <a:off x="1032" y="1836"/>
                <a:ext cx="768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Judges</a:t>
                </a:r>
              </a:p>
            </p:txBody>
          </p:sp>
        </p:grpSp>
      </p:grpSp>
      <p:grpSp>
        <p:nvGrpSpPr>
          <p:cNvPr id="1050721" name="Group 97"/>
          <p:cNvGrpSpPr>
            <a:grpSpLocks/>
          </p:cNvGrpSpPr>
          <p:nvPr/>
        </p:nvGrpSpPr>
        <p:grpSpPr bwMode="auto">
          <a:xfrm>
            <a:off x="4572000" y="1676400"/>
            <a:ext cx="4227513" cy="2973388"/>
            <a:chOff x="2880" y="1056"/>
            <a:chExt cx="2663" cy="1873"/>
          </a:xfrm>
        </p:grpSpPr>
        <p:pic>
          <p:nvPicPr>
            <p:cNvPr id="1050722" name="Picture 98" descr="Delilah and Samson"/>
            <p:cNvPicPr>
              <a:picLocks noChangeAspect="1" noChangeArrowheads="1"/>
            </p:cNvPicPr>
            <p:nvPr/>
          </p:nvPicPr>
          <p:blipFill>
            <a:blip r:embed="rId3" cstate="print"/>
            <a:srcRect l="14502"/>
            <a:stretch>
              <a:fillRect/>
            </a:stretch>
          </p:blipFill>
          <p:spPr bwMode="auto">
            <a:xfrm>
              <a:off x="4128" y="1056"/>
              <a:ext cx="1415" cy="1873"/>
            </a:xfrm>
            <a:prstGeom prst="rect">
              <a:avLst/>
            </a:prstGeom>
            <a:noFill/>
          </p:spPr>
        </p:pic>
        <p:pic>
          <p:nvPicPr>
            <p:cNvPr id="1050723" name="Picture 99" descr="Jephthah's Rash Vow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2880" y="1056"/>
              <a:ext cx="1338" cy="1873"/>
            </a:xfrm>
            <a:prstGeom prst="rect">
              <a:avLst/>
            </a:prstGeom>
            <a:noFill/>
          </p:spPr>
        </p:pic>
      </p:grpSp>
      <p:sp>
        <p:nvSpPr>
          <p:cNvPr id="105062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0628" name="AutoShape 4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050689" name="Group 65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050629" name="AutoShape 5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050633" name="Text Box 9"/>
            <p:cNvSpPr txBox="1">
              <a:spLocks noChangeArrowheads="1"/>
            </p:cNvSpPr>
            <p:nvPr/>
          </p:nvSpPr>
          <p:spPr bwMode="auto">
            <a:xfrm>
              <a:off x="3064" y="562"/>
              <a:ext cx="1984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Regional leadership</a:t>
              </a:r>
            </a:p>
          </p:txBody>
        </p:sp>
      </p:grpSp>
      <p:grpSp>
        <p:nvGrpSpPr>
          <p:cNvPr id="1050636" name="Group 12"/>
          <p:cNvGrpSpPr>
            <a:grpSpLocks/>
          </p:cNvGrpSpPr>
          <p:nvPr/>
        </p:nvGrpSpPr>
        <p:grpSpPr bwMode="auto">
          <a:xfrm>
            <a:off x="609600" y="5681663"/>
            <a:ext cx="7924800" cy="947737"/>
            <a:chOff x="288" y="3552"/>
            <a:chExt cx="4992" cy="597"/>
          </a:xfrm>
        </p:grpSpPr>
        <p:sp>
          <p:nvSpPr>
            <p:cNvPr id="1050637" name="Text Box 13"/>
            <p:cNvSpPr txBox="1">
              <a:spLocks noChangeArrowheads="1"/>
            </p:cNvSpPr>
            <p:nvPr/>
          </p:nvSpPr>
          <p:spPr bwMode="auto">
            <a:xfrm>
              <a:off x="576" y="3572"/>
              <a:ext cx="4704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Like the judges of the Old Testament Age,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regional church leaders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had duties similar to those of prophet, priest, and king.  Christian society in this period was a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feudalistic society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under these local authorities.</a:t>
              </a:r>
              <a:endParaRPr lang="en-US" sz="20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050638" name="Oval 14"/>
            <p:cNvSpPr>
              <a:spLocks noChangeArrowheads="1"/>
            </p:cNvSpPr>
            <p:nvPr/>
          </p:nvSpPr>
          <p:spPr bwMode="auto">
            <a:xfrm>
              <a:off x="288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1050652" name="Group 28"/>
          <p:cNvGrpSpPr>
            <a:grpSpLocks/>
          </p:cNvGrpSpPr>
          <p:nvPr/>
        </p:nvGrpSpPr>
        <p:grpSpPr bwMode="auto">
          <a:xfrm>
            <a:off x="5029200" y="2624138"/>
            <a:ext cx="1371600" cy="647700"/>
            <a:chOff x="3360" y="1920"/>
            <a:chExt cx="864" cy="408"/>
          </a:xfrm>
        </p:grpSpPr>
        <p:sp>
          <p:nvSpPr>
            <p:cNvPr id="1050653" name="Oval 29"/>
            <p:cNvSpPr>
              <a:spLocks noChangeArrowheads="1"/>
            </p:cNvSpPr>
            <p:nvPr/>
          </p:nvSpPr>
          <p:spPr bwMode="auto">
            <a:xfrm rot="5400000">
              <a:off x="3588" y="1728"/>
              <a:ext cx="408" cy="792"/>
            </a:xfrm>
            <a:prstGeom prst="ellipse">
              <a:avLst/>
            </a:prstGeom>
            <a:solidFill>
              <a:srgbClr val="4C0026"/>
            </a:solidFill>
            <a:ln w="3810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0654" name="Text Box 30"/>
            <p:cNvSpPr txBox="1">
              <a:spLocks noChangeArrowheads="1"/>
            </p:cNvSpPr>
            <p:nvPr/>
          </p:nvSpPr>
          <p:spPr bwMode="auto">
            <a:xfrm>
              <a:off x="3360" y="1968"/>
              <a:ext cx="864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Regional leaders</a:t>
              </a:r>
            </a:p>
          </p:txBody>
        </p:sp>
      </p:grpSp>
      <p:grpSp>
        <p:nvGrpSpPr>
          <p:cNvPr id="1050655" name="Group 31"/>
          <p:cNvGrpSpPr>
            <a:grpSpLocks/>
          </p:cNvGrpSpPr>
          <p:nvPr/>
        </p:nvGrpSpPr>
        <p:grpSpPr bwMode="auto">
          <a:xfrm>
            <a:off x="6286500" y="2528888"/>
            <a:ext cx="342900" cy="838200"/>
            <a:chOff x="1536" y="1680"/>
            <a:chExt cx="216" cy="528"/>
          </a:xfrm>
        </p:grpSpPr>
        <p:sp>
          <p:nvSpPr>
            <p:cNvPr id="1050656" name="WordArt 32"/>
            <p:cNvSpPr>
              <a:spLocks noChangeArrowheads="1" noChangeShapeType="1" noTextEdit="1"/>
            </p:cNvSpPr>
            <p:nvPr/>
          </p:nvSpPr>
          <p:spPr bwMode="auto">
            <a:xfrm rot="-5400000">
              <a:off x="1372" y="1924"/>
              <a:ext cx="528" cy="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4C0026">
                      <a:alpha val="80000"/>
                    </a:srgbClr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050657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632" y="1680"/>
              <a:ext cx="120" cy="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4C0026">
                      <a:alpha val="80000"/>
                    </a:srgbClr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050658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632" y="2175"/>
              <a:ext cx="120" cy="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4C0026">
                      <a:alpha val="80000"/>
                    </a:srgbClr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050659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536" y="1928"/>
              <a:ext cx="120" cy="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4C0026">
                      <a:alpha val="80000"/>
                    </a:srgbClr>
                  </a:solidFill>
                  <a:effectLst/>
                  <a:latin typeface="Arial Black"/>
                </a:rPr>
                <a:t>_</a:t>
              </a:r>
            </a:p>
          </p:txBody>
        </p:sp>
        <p:sp>
          <p:nvSpPr>
            <p:cNvPr id="1050660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632" y="1928"/>
              <a:ext cx="120" cy="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rgbClr val="4C0026">
                      <a:alpha val="80000"/>
                    </a:srgbClr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1050661" name="Group 37"/>
          <p:cNvGrpSpPr>
            <a:grpSpLocks/>
          </p:cNvGrpSpPr>
          <p:nvPr/>
        </p:nvGrpSpPr>
        <p:grpSpPr bwMode="auto">
          <a:xfrm>
            <a:off x="6705600" y="2330450"/>
            <a:ext cx="1066800" cy="1189038"/>
            <a:chOff x="4224" y="1468"/>
            <a:chExt cx="672" cy="749"/>
          </a:xfrm>
        </p:grpSpPr>
        <p:sp>
          <p:nvSpPr>
            <p:cNvPr id="1050662" name="Text Box 38"/>
            <p:cNvSpPr txBox="1">
              <a:spLocks noChangeArrowheads="1"/>
            </p:cNvSpPr>
            <p:nvPr/>
          </p:nvSpPr>
          <p:spPr bwMode="auto">
            <a:xfrm>
              <a:off x="4224" y="1468"/>
              <a:ext cx="672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Prophet</a:t>
              </a:r>
            </a:p>
          </p:txBody>
        </p:sp>
        <p:sp>
          <p:nvSpPr>
            <p:cNvPr id="1050663" name="Text Box 39"/>
            <p:cNvSpPr txBox="1">
              <a:spLocks noChangeArrowheads="1"/>
            </p:cNvSpPr>
            <p:nvPr/>
          </p:nvSpPr>
          <p:spPr bwMode="auto">
            <a:xfrm>
              <a:off x="4224" y="1708"/>
              <a:ext cx="528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Priest</a:t>
              </a:r>
            </a:p>
          </p:txBody>
        </p:sp>
        <p:sp>
          <p:nvSpPr>
            <p:cNvPr id="1050664" name="Text Box 40"/>
            <p:cNvSpPr txBox="1">
              <a:spLocks noChangeArrowheads="1"/>
            </p:cNvSpPr>
            <p:nvPr/>
          </p:nvSpPr>
          <p:spPr bwMode="auto">
            <a:xfrm>
              <a:off x="4224" y="1948"/>
              <a:ext cx="480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King</a:t>
              </a:r>
            </a:p>
          </p:txBody>
        </p:sp>
      </p:grpSp>
      <p:sp>
        <p:nvSpPr>
          <p:cNvPr id="1050665" name="Text Box 41"/>
          <p:cNvSpPr txBox="1">
            <a:spLocks noChangeArrowheads="1"/>
          </p:cNvSpPr>
          <p:nvPr/>
        </p:nvSpPr>
        <p:spPr bwMode="auto">
          <a:xfrm>
            <a:off x="5257800" y="3571875"/>
            <a:ext cx="22860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Christian</a:t>
            </a:r>
          </a:p>
          <a:p>
            <a:pPr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feudalistic society</a:t>
            </a:r>
          </a:p>
        </p:txBody>
      </p:sp>
      <p:sp>
        <p:nvSpPr>
          <p:cNvPr id="1050724" name="Oval 100"/>
          <p:cNvSpPr>
            <a:spLocks noChangeArrowheads="1"/>
          </p:cNvSpPr>
          <p:nvPr/>
        </p:nvSpPr>
        <p:spPr bwMode="auto">
          <a:xfrm>
            <a:off x="4953000" y="19812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pic>
        <p:nvPicPr>
          <p:cNvPr id="1050737" name="Picture 113" descr="SC_MRL_022A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641350"/>
            <a:ext cx="4572000" cy="415925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50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50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50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50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5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50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5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5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5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50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0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0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5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628" grpId="0" animBg="1"/>
      <p:bldP spid="10506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58193" name="Group 81"/>
          <p:cNvGrpSpPr>
            <a:grpSpLocks/>
          </p:cNvGrpSpPr>
          <p:nvPr/>
        </p:nvGrpSpPr>
        <p:grpSpPr bwMode="auto">
          <a:xfrm>
            <a:off x="719138" y="5630863"/>
            <a:ext cx="7739062" cy="998537"/>
            <a:chOff x="432" y="3547"/>
            <a:chExt cx="4875" cy="629"/>
          </a:xfrm>
        </p:grpSpPr>
        <p:sp>
          <p:nvSpPr>
            <p:cNvPr id="858124" name="Text Box 12"/>
            <p:cNvSpPr txBox="1">
              <a:spLocks noChangeArrowheads="1"/>
            </p:cNvSpPr>
            <p:nvPr/>
          </p:nvSpPr>
          <p:spPr bwMode="auto">
            <a:xfrm>
              <a:off x="672" y="3581"/>
              <a:ext cx="4635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Since the ultimate purpose of the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providence of restoration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         is to lay the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foundation for the Messiah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, if it is prolonged, the dispensations to restore this foundation must be repeated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313).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58125" name="Text Box 13"/>
            <p:cNvSpPr txBox="1">
              <a:spLocks noChangeArrowheads="1"/>
            </p:cNvSpPr>
            <p:nvPr/>
          </p:nvSpPr>
          <p:spPr bwMode="auto">
            <a:xfrm>
              <a:off x="432" y="3547"/>
              <a:ext cx="21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0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58129" name="Text Box 17"/>
          <p:cNvSpPr txBox="1">
            <a:spLocks noChangeArrowheads="1"/>
          </p:cNvSpPr>
          <p:nvPr/>
        </p:nvSpPr>
        <p:spPr bwMode="auto">
          <a:xfrm>
            <a:off x="4114800" y="2286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5C002E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58128" name="Text Box 16"/>
          <p:cNvSpPr txBox="1">
            <a:spLocks noChangeArrowheads="1"/>
          </p:cNvSpPr>
          <p:nvPr/>
        </p:nvSpPr>
        <p:spPr bwMode="auto">
          <a:xfrm>
            <a:off x="4267200" y="2286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 dirty="0">
                <a:solidFill>
                  <a:srgbClr val="5C002E"/>
                </a:solidFill>
                <a:effectLst/>
                <a:latin typeface="Arial" charset="0"/>
              </a:rPr>
              <a:t>Foundation for the Messiah</a:t>
            </a:r>
          </a:p>
        </p:txBody>
      </p:sp>
      <p:sp>
        <p:nvSpPr>
          <p:cNvPr id="858136" name="AutoShape 24" descr="Parchment"/>
          <p:cNvSpPr>
            <a:spLocks noChangeArrowheads="1"/>
          </p:cNvSpPr>
          <p:nvPr/>
        </p:nvSpPr>
        <p:spPr bwMode="auto">
          <a:xfrm>
            <a:off x="457200" y="315913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65000"/>
              </a:lnSpc>
            </a:pPr>
            <a:endParaRPr lang="en-US" sz="2400">
              <a:solidFill>
                <a:srgbClr val="660033"/>
              </a:solidFill>
              <a:effectLst/>
              <a:latin typeface="Arial Narrow" pitchFamily="34" charset="0"/>
            </a:endParaRPr>
          </a:p>
        </p:txBody>
      </p:sp>
      <p:sp>
        <p:nvSpPr>
          <p:cNvPr id="858137" name="Text Box 25"/>
          <p:cNvSpPr txBox="1">
            <a:spLocks noChangeArrowheads="1"/>
          </p:cNvSpPr>
          <p:nvPr/>
        </p:nvSpPr>
        <p:spPr bwMode="auto">
          <a:xfrm>
            <a:off x="647700" y="315913"/>
            <a:ext cx="19812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>
                <a:solidFill>
                  <a:srgbClr val="5C002E"/>
                </a:solidFill>
                <a:effectLst/>
                <a:latin typeface="Arial Narrow" pitchFamily="34" charset="0"/>
              </a:rPr>
              <a:t>Purpose</a:t>
            </a:r>
            <a:r>
              <a:rPr lang="en-US" sz="2000">
                <a:solidFill>
                  <a:srgbClr val="5C002E"/>
                </a:solidFill>
                <a:effectLst/>
                <a:latin typeface="Arial" charset="0"/>
              </a:rPr>
              <a:t> </a:t>
            </a:r>
            <a:r>
              <a:rPr lang="en-US" sz="2400">
                <a:solidFill>
                  <a:srgbClr val="5C002E"/>
                </a:solidFill>
                <a:effectLst/>
                <a:latin typeface="Arial Narrow" pitchFamily="34" charset="0"/>
              </a:rPr>
              <a:t>of</a:t>
            </a:r>
            <a:r>
              <a:rPr lang="en-US" sz="2000">
                <a:solidFill>
                  <a:srgbClr val="5C002E"/>
                </a:solidFill>
                <a:effectLst/>
                <a:latin typeface="Arial" charset="0"/>
              </a:rPr>
              <a:t> </a:t>
            </a:r>
            <a:r>
              <a:rPr lang="en-US" sz="2400">
                <a:solidFill>
                  <a:srgbClr val="5C002E"/>
                </a:solidFill>
                <a:effectLst/>
                <a:latin typeface="Arial Narrow" pitchFamily="34" charset="0"/>
              </a:rPr>
              <a:t>the</a:t>
            </a:r>
          </a:p>
        </p:txBody>
      </p:sp>
      <p:sp>
        <p:nvSpPr>
          <p:cNvPr id="858138" name="Text Box 26"/>
          <p:cNvSpPr txBox="1">
            <a:spLocks noChangeArrowheads="1"/>
          </p:cNvSpPr>
          <p:nvPr/>
        </p:nvSpPr>
        <p:spPr bwMode="auto">
          <a:xfrm>
            <a:off x="647700" y="6604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400">
                <a:solidFill>
                  <a:srgbClr val="5C002E"/>
                </a:solidFill>
                <a:effectLst/>
                <a:latin typeface="Arial Narrow" pitchFamily="34" charset="0"/>
              </a:rPr>
              <a:t>providence of restoration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5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58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58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58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5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8129" grpId="0"/>
      <p:bldP spid="858128" grpId="0"/>
      <p:bldP spid="858136" grpId="0" animBg="1"/>
      <p:bldP spid="858137" grpId="0"/>
      <p:bldP spid="8581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FFF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228600" y="1066800"/>
            <a:ext cx="8653346" cy="4982965"/>
            <a:chOff x="228600" y="1143000"/>
            <a:chExt cx="8653346" cy="4982965"/>
          </a:xfrm>
        </p:grpSpPr>
        <p:pic>
          <p:nvPicPr>
            <p:cNvPr id="12" name="Picture 106" descr="Frankish Holy Roman Empire of Charlemagne 800-814_Edited"/>
            <p:cNvPicPr>
              <a:picLocks noChangeAspect="1" noChangeArrowheads="1"/>
            </p:cNvPicPr>
            <p:nvPr/>
          </p:nvPicPr>
          <p:blipFill>
            <a:blip r:embed="rId3" cstate="print">
              <a:lum/>
            </a:blip>
            <a:srcRect l="8333" t="1668" r="18594" b="1866"/>
            <a:stretch>
              <a:fillRect/>
            </a:stretch>
          </p:blipFill>
          <p:spPr bwMode="auto">
            <a:xfrm>
              <a:off x="3810000" y="1143000"/>
              <a:ext cx="5071946" cy="4982965"/>
            </a:xfrm>
            <a:prstGeom prst="rect">
              <a:avLst/>
            </a:prstGeom>
            <a:noFill/>
          </p:spPr>
        </p:pic>
        <p:pic>
          <p:nvPicPr>
            <p:cNvPr id="13" name="Picture 89" descr="Solomon_United Monarchy from Website"/>
            <p:cNvPicPr>
              <a:picLocks noChangeAspect="1" noChangeArrowheads="1"/>
            </p:cNvPicPr>
            <p:nvPr/>
          </p:nvPicPr>
          <p:blipFill>
            <a:blip r:embed="rId4" cstate="print">
              <a:lum/>
            </a:blip>
            <a:srcRect t="3389" r="867"/>
            <a:stretch>
              <a:fillRect/>
            </a:stretch>
          </p:blipFill>
          <p:spPr bwMode="auto">
            <a:xfrm>
              <a:off x="228600" y="1143001"/>
              <a:ext cx="3648242" cy="4982964"/>
            </a:xfrm>
            <a:prstGeom prst="rect">
              <a:avLst/>
            </a:prstGeom>
            <a:noFill/>
          </p:spPr>
        </p:pic>
      </p:grpSp>
      <p:sp>
        <p:nvSpPr>
          <p:cNvPr id="1949698" name="WordArt 2"/>
          <p:cNvSpPr>
            <a:spLocks noChangeArrowheads="1" noChangeShapeType="1" noTextEdit="1"/>
          </p:cNvSpPr>
          <p:nvPr/>
        </p:nvSpPr>
        <p:spPr bwMode="auto">
          <a:xfrm>
            <a:off x="990600" y="1823453"/>
            <a:ext cx="7086600" cy="3657600"/>
          </a:xfrm>
          <a:prstGeom prst="rect">
            <a:avLst/>
          </a:prstGeom>
          <a:effectLst>
            <a:outerShdw dist="25400" dir="126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the United Kingdom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and 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the Christian Empire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28600" y="228600"/>
            <a:ext cx="2743200" cy="685800"/>
            <a:chOff x="1104" y="384"/>
            <a:chExt cx="3552" cy="720"/>
          </a:xfrm>
        </p:grpSpPr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1104" y="384"/>
              <a:ext cx="3552" cy="72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5C2E00"/>
                </a:gs>
                <a:gs pos="50000">
                  <a:srgbClr val="FFD317"/>
                </a:gs>
                <a:gs pos="100000">
                  <a:srgbClr val="5C2E00"/>
                </a:gs>
              </a:gsLst>
              <a:lin ang="2700000" scaled="1"/>
            </a:gradFill>
            <a:ln w="28575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329" y="533"/>
              <a:ext cx="3102" cy="4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rgbClr val="542A00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3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94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69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6081" name="Group 145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935942" name="AutoShape 6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35944" name="Text Box 8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pic>
        <p:nvPicPr>
          <p:cNvPr id="936097" name="Picture 161" descr="Jewish King with Soldiers"/>
          <p:cNvPicPr>
            <a:picLocks noChangeAspect="1" noChangeArrowheads="1"/>
          </p:cNvPicPr>
          <p:nvPr/>
        </p:nvPicPr>
        <p:blipFill>
          <a:blip r:embed="rId3" cstate="print"/>
          <a:srcRect l="3670" t="4054"/>
          <a:stretch>
            <a:fillRect/>
          </a:stretch>
        </p:blipFill>
        <p:spPr bwMode="auto">
          <a:xfrm>
            <a:off x="6457950" y="304800"/>
            <a:ext cx="2016125" cy="24907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936089" name="Picture 153" descr="Nathan, by means of a parable, accuses David"/>
          <p:cNvPicPr>
            <a:picLocks noChangeAspect="1" noChangeArrowheads="1"/>
          </p:cNvPicPr>
          <p:nvPr/>
        </p:nvPicPr>
        <p:blipFill>
          <a:blip r:embed="rId4" cstate="print">
            <a:lum bright="6000" contrast="6000"/>
          </a:blip>
          <a:srcRect l="1976" t="1566" r="1234" b="1566"/>
          <a:stretch>
            <a:fillRect/>
          </a:stretch>
        </p:blipFill>
        <p:spPr bwMode="auto">
          <a:xfrm>
            <a:off x="4572000" y="304800"/>
            <a:ext cx="2078038" cy="2457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936092" name="Picture 156" descr="Temple - The priests blessing the people after the restoration of the temple services"/>
          <p:cNvPicPr>
            <a:picLocks noChangeAspect="1" noChangeArrowheads="1"/>
          </p:cNvPicPr>
          <p:nvPr/>
        </p:nvPicPr>
        <p:blipFill>
          <a:blip r:embed="rId5" cstate="print"/>
          <a:srcRect r="2000"/>
          <a:stretch>
            <a:fillRect/>
          </a:stretch>
        </p:blipFill>
        <p:spPr bwMode="auto">
          <a:xfrm>
            <a:off x="4572000" y="2762250"/>
            <a:ext cx="3917950" cy="27241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3593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35948" name="Group 12"/>
          <p:cNvGrpSpPr>
            <a:grpSpLocks/>
          </p:cNvGrpSpPr>
          <p:nvPr/>
        </p:nvGrpSpPr>
        <p:grpSpPr bwMode="auto">
          <a:xfrm>
            <a:off x="762000" y="5775325"/>
            <a:ext cx="8001000" cy="701675"/>
            <a:chOff x="288" y="3552"/>
            <a:chExt cx="5040" cy="442"/>
          </a:xfrm>
        </p:grpSpPr>
        <p:sp>
          <p:nvSpPr>
            <p:cNvPr id="935949" name="Text Box 13"/>
            <p:cNvSpPr txBox="1">
              <a:spLocks noChangeArrowheads="1"/>
            </p:cNvSpPr>
            <p:nvPr/>
          </p:nvSpPr>
          <p:spPr bwMode="auto">
            <a:xfrm>
              <a:off x="576" y="3572"/>
              <a:ext cx="4752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period of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united kingdom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the functions of the judge were apportioned to the offices of prophet, priest and king.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935950" name="Oval 14"/>
            <p:cNvSpPr>
              <a:spLocks noChangeArrowheads="1"/>
            </p:cNvSpPr>
            <p:nvPr/>
          </p:nvSpPr>
          <p:spPr bwMode="auto">
            <a:xfrm>
              <a:off x="288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35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3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3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3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3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3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3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746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2079751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9752" name="Oval 8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2079753" name="Text Box 9"/>
          <p:cNvSpPr txBox="1">
            <a:spLocks noChangeArrowheads="1"/>
          </p:cNvSpPr>
          <p:nvPr/>
        </p:nvSpPr>
        <p:spPr bwMode="auto">
          <a:xfrm>
            <a:off x="2882900" y="2041525"/>
            <a:ext cx="12954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God’s</a:t>
            </a:r>
          </a:p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instruction</a:t>
            </a:r>
          </a:p>
        </p:txBody>
      </p:sp>
      <p:sp>
        <p:nvSpPr>
          <p:cNvPr id="2079761" name="Text Box 17"/>
          <p:cNvSpPr txBox="1">
            <a:spLocks noChangeArrowheads="1"/>
          </p:cNvSpPr>
          <p:nvPr/>
        </p:nvSpPr>
        <p:spPr bwMode="auto">
          <a:xfrm>
            <a:off x="977900" y="3962400"/>
            <a:ext cx="14478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Government</a:t>
            </a:r>
          </a:p>
        </p:txBody>
      </p:sp>
      <p:sp>
        <p:nvSpPr>
          <p:cNvPr id="2079762" name="Text Box 18"/>
          <p:cNvSpPr txBox="1">
            <a:spLocks noChangeArrowheads="1"/>
          </p:cNvSpPr>
          <p:nvPr/>
        </p:nvSpPr>
        <p:spPr bwMode="auto">
          <a:xfrm>
            <a:off x="3270250" y="3962400"/>
            <a:ext cx="990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Temple</a:t>
            </a:r>
          </a:p>
        </p:txBody>
      </p:sp>
      <p:grpSp>
        <p:nvGrpSpPr>
          <p:cNvPr id="2079763" name="Group 19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2079764" name="AutoShape 20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79765" name="Text Box 21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grpSp>
        <p:nvGrpSpPr>
          <p:cNvPr id="2079769" name="Group 25"/>
          <p:cNvGrpSpPr>
            <a:grpSpLocks/>
          </p:cNvGrpSpPr>
          <p:nvPr/>
        </p:nvGrpSpPr>
        <p:grpSpPr bwMode="auto">
          <a:xfrm>
            <a:off x="4572000" y="304800"/>
            <a:ext cx="3917950" cy="5181600"/>
            <a:chOff x="2880" y="480"/>
            <a:chExt cx="1887" cy="2496"/>
          </a:xfrm>
        </p:grpSpPr>
        <p:pic>
          <p:nvPicPr>
            <p:cNvPr id="2079770" name="Picture 26" descr="Jewish King with Soldiers"/>
            <p:cNvPicPr>
              <a:picLocks noChangeAspect="1" noChangeArrowheads="1"/>
            </p:cNvPicPr>
            <p:nvPr/>
          </p:nvPicPr>
          <p:blipFill>
            <a:blip r:embed="rId3" cstate="print"/>
            <a:srcRect l="3670" t="4054"/>
            <a:stretch>
              <a:fillRect/>
            </a:stretch>
          </p:blipFill>
          <p:spPr bwMode="auto">
            <a:xfrm>
              <a:off x="3788" y="480"/>
              <a:ext cx="971" cy="1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2079771" name="Picture 27" descr="Nathan, by means of a parable, accuses David"/>
            <p:cNvPicPr>
              <a:picLocks noChangeAspect="1" noChangeArrowheads="1"/>
            </p:cNvPicPr>
            <p:nvPr/>
          </p:nvPicPr>
          <p:blipFill>
            <a:blip r:embed="rId4" cstate="print">
              <a:lum bright="6000" contrast="6000"/>
            </a:blip>
            <a:srcRect l="1976" t="1566" r="1234" b="1566"/>
            <a:stretch>
              <a:fillRect/>
            </a:stretch>
          </p:blipFill>
          <p:spPr bwMode="auto">
            <a:xfrm>
              <a:off x="2880" y="480"/>
              <a:ext cx="1001" cy="118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79772" name="Picture 28" descr="Temple - The priests blessing the people after the restoration of the temple services"/>
            <p:cNvPicPr>
              <a:picLocks noChangeAspect="1" noChangeArrowheads="1"/>
            </p:cNvPicPr>
            <p:nvPr/>
          </p:nvPicPr>
          <p:blipFill>
            <a:blip r:embed="rId5" cstate="print"/>
            <a:srcRect r="2000"/>
            <a:stretch>
              <a:fillRect/>
            </a:stretch>
          </p:blipFill>
          <p:spPr bwMode="auto">
            <a:xfrm>
              <a:off x="2880" y="1664"/>
              <a:ext cx="1887" cy="13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</p:grpSp>
      <p:sp>
        <p:nvSpPr>
          <p:cNvPr id="2079787" name="Text Box 43"/>
          <p:cNvSpPr txBox="1">
            <a:spLocks noChangeArrowheads="1"/>
          </p:cNvSpPr>
          <p:nvPr/>
        </p:nvSpPr>
        <p:spPr bwMode="auto">
          <a:xfrm>
            <a:off x="1143000" y="5670550"/>
            <a:ext cx="70104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prophets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received instructions directly from God,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priests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kept charge over the Tabernacle and later the Temple, and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king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governed the nation. </a:t>
            </a:r>
            <a:endParaRPr lang="en-US" sz="18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2079774" name="Group 30"/>
          <p:cNvGrpSpPr>
            <a:grpSpLocks/>
          </p:cNvGrpSpPr>
          <p:nvPr/>
        </p:nvGrpSpPr>
        <p:grpSpPr bwMode="auto">
          <a:xfrm>
            <a:off x="1784350" y="3124200"/>
            <a:ext cx="1930400" cy="533400"/>
            <a:chOff x="3448" y="1968"/>
            <a:chExt cx="1216" cy="336"/>
          </a:xfrm>
        </p:grpSpPr>
        <p:sp>
          <p:nvSpPr>
            <p:cNvPr id="2079775" name="Line 31"/>
            <p:cNvSpPr>
              <a:spLocks noChangeShapeType="1"/>
            </p:cNvSpPr>
            <p:nvPr/>
          </p:nvSpPr>
          <p:spPr bwMode="auto">
            <a:xfrm>
              <a:off x="3631" y="2304"/>
              <a:ext cx="816" cy="0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79776" name="Line 32"/>
            <p:cNvSpPr>
              <a:spLocks noChangeShapeType="1"/>
            </p:cNvSpPr>
            <p:nvPr/>
          </p:nvSpPr>
          <p:spPr bwMode="auto">
            <a:xfrm rot="3375725" flipH="1">
              <a:off x="3754" y="1662"/>
              <a:ext cx="43" cy="656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79777" name="Line 33"/>
            <p:cNvSpPr>
              <a:spLocks noChangeShapeType="1"/>
            </p:cNvSpPr>
            <p:nvPr/>
          </p:nvSpPr>
          <p:spPr bwMode="auto">
            <a:xfrm rot="-3375725">
              <a:off x="4314" y="1662"/>
              <a:ext cx="43" cy="656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79796" name="Group 52"/>
          <p:cNvGrpSpPr>
            <a:grpSpLocks/>
          </p:cNvGrpSpPr>
          <p:nvPr/>
        </p:nvGrpSpPr>
        <p:grpSpPr bwMode="auto">
          <a:xfrm>
            <a:off x="3124200" y="3352800"/>
            <a:ext cx="1219200" cy="609600"/>
            <a:chOff x="1928" y="2112"/>
            <a:chExt cx="768" cy="384"/>
          </a:xfrm>
        </p:grpSpPr>
        <p:sp>
          <p:nvSpPr>
            <p:cNvPr id="2079779" name="Oval 35" descr="Joy in the service of the sanctuary Ps"/>
            <p:cNvSpPr>
              <a:spLocks noChangeArrowheads="1"/>
            </p:cNvSpPr>
            <p:nvPr/>
          </p:nvSpPr>
          <p:spPr bwMode="auto">
            <a:xfrm>
              <a:off x="1928" y="2112"/>
              <a:ext cx="768" cy="384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 b="-96899"/>
              </a:stretch>
            </a:blipFill>
            <a:ln w="1905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9781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2064" y="2256"/>
              <a:ext cx="528" cy="192"/>
            </a:xfrm>
            <a:prstGeom prst="rect">
              <a:avLst/>
            </a:prstGeom>
          </p:spPr>
          <p:txBody>
            <a:bodyPr wrap="none" fromWordArt="1">
              <a:prstTxWarp prst="textCurveDown">
                <a:avLst>
                  <a:gd name="adj" fmla="val 4347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dist="35921" dir="2700000" algn="ctr" rotWithShape="0">
                      <a:schemeClr val="tx1"/>
                    </a:outerShdw>
                  </a:effectLst>
                  <a:latin typeface="Arial Black"/>
                </a:rPr>
                <a:t>Priest</a:t>
              </a:r>
            </a:p>
          </p:txBody>
        </p:sp>
      </p:grpSp>
      <p:grpSp>
        <p:nvGrpSpPr>
          <p:cNvPr id="2079790" name="Group 46"/>
          <p:cNvGrpSpPr>
            <a:grpSpLocks/>
          </p:cNvGrpSpPr>
          <p:nvPr/>
        </p:nvGrpSpPr>
        <p:grpSpPr bwMode="auto">
          <a:xfrm>
            <a:off x="1130300" y="3352800"/>
            <a:ext cx="1219200" cy="609600"/>
            <a:chOff x="672" y="2112"/>
            <a:chExt cx="768" cy="384"/>
          </a:xfrm>
        </p:grpSpPr>
        <p:sp>
          <p:nvSpPr>
            <p:cNvPr id="2079780" name="Oval 36" descr="Jewish King and soldiers in ancient Judah-19th Cent_PD-sm"/>
            <p:cNvSpPr>
              <a:spLocks noChangeArrowheads="1"/>
            </p:cNvSpPr>
            <p:nvPr/>
          </p:nvSpPr>
          <p:spPr bwMode="auto">
            <a:xfrm>
              <a:off x="672" y="2112"/>
              <a:ext cx="768" cy="384"/>
            </a:xfrm>
            <a:prstGeom prst="ellipse">
              <a:avLst/>
            </a:prstGeom>
            <a:blipFill dpi="0" rotWithShape="1">
              <a:blip r:embed="rId7" cstate="print"/>
              <a:srcRect/>
              <a:stretch>
                <a:fillRect b="-151667"/>
              </a:stretch>
            </a:blipFill>
            <a:ln w="190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9782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768" y="2256"/>
              <a:ext cx="576" cy="192"/>
            </a:xfrm>
            <a:prstGeom prst="rect">
              <a:avLst/>
            </a:prstGeom>
          </p:spPr>
          <p:txBody>
            <a:bodyPr wrap="none" fromWordArt="1">
              <a:prstTxWarp prst="textCurveDown">
                <a:avLst>
                  <a:gd name="adj" fmla="val 4347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>
                    <a:outerShdw dist="25400" algn="ctr" rotWithShape="0">
                      <a:srgbClr val="FFFFFF"/>
                    </a:outerShdw>
                  </a:effectLst>
                  <a:latin typeface="Arial Black"/>
                </a:rPr>
                <a:t>King</a:t>
              </a:r>
            </a:p>
          </p:txBody>
        </p:sp>
      </p:grpSp>
      <p:grpSp>
        <p:nvGrpSpPr>
          <p:cNvPr id="2079789" name="Group 45"/>
          <p:cNvGrpSpPr>
            <a:grpSpLocks/>
          </p:cNvGrpSpPr>
          <p:nvPr/>
        </p:nvGrpSpPr>
        <p:grpSpPr bwMode="auto">
          <a:xfrm>
            <a:off x="2139950" y="2590800"/>
            <a:ext cx="1219200" cy="609600"/>
            <a:chOff x="1308" y="1632"/>
            <a:chExt cx="768" cy="384"/>
          </a:xfrm>
        </p:grpSpPr>
        <p:sp>
          <p:nvSpPr>
            <p:cNvPr id="2079778" name="Oval 34" descr="Isaiah - The Prophet Isaiah, Michelangelo"/>
            <p:cNvSpPr>
              <a:spLocks noChangeArrowheads="1"/>
            </p:cNvSpPr>
            <p:nvPr/>
          </p:nvSpPr>
          <p:spPr bwMode="auto">
            <a:xfrm>
              <a:off x="1308" y="1632"/>
              <a:ext cx="768" cy="384"/>
            </a:xfrm>
            <a:prstGeom prst="ellipse">
              <a:avLst/>
            </a:prstGeom>
            <a:blipFill dpi="0" rotWithShape="1">
              <a:blip r:embed="rId8" cstate="print"/>
              <a:srcRect/>
              <a:stretch>
                <a:fillRect b="-132446"/>
              </a:stretch>
            </a:blipFill>
            <a:ln w="1905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978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392" y="1776"/>
              <a:ext cx="576" cy="192"/>
            </a:xfrm>
            <a:prstGeom prst="rect">
              <a:avLst/>
            </a:prstGeom>
          </p:spPr>
          <p:txBody>
            <a:bodyPr wrap="none" fromWordArt="1">
              <a:prstTxWarp prst="textCurveDown">
                <a:avLst>
                  <a:gd name="adj" fmla="val 4347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>
                    <a:outerShdw dist="25400" algn="ctr" rotWithShape="0">
                      <a:srgbClr val="FFFFFF"/>
                    </a:outerShdw>
                  </a:effectLst>
                  <a:latin typeface="Arial Black"/>
                </a:rPr>
                <a:t>Prophet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79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79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79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79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7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7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7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79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79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7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7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79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79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79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7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2079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9746" grpId="0" animBg="1"/>
      <p:bldP spid="2079752" grpId="0" animBg="1"/>
      <p:bldP spid="2079753" grpId="0"/>
      <p:bldP spid="2079761" grpId="0"/>
      <p:bldP spid="2079762" grpId="0"/>
      <p:bldP spid="207978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3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2092" name="Text Box 12"/>
          <p:cNvSpPr txBox="1">
            <a:spLocks noChangeArrowheads="1"/>
          </p:cNvSpPr>
          <p:nvPr/>
        </p:nvSpPr>
        <p:spPr bwMode="auto">
          <a:xfrm>
            <a:off x="1371600" y="5807075"/>
            <a:ext cx="6629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Each carried on their distinct missions in guiding Israel to accomplish the goal of the providence of restoration </a:t>
            </a:r>
            <a:r>
              <a:rPr lang="en-US" sz="1800" b="0">
                <a:solidFill>
                  <a:schemeClr val="bg1"/>
                </a:solidFill>
                <a:effectLst/>
                <a:latin typeface="Arial Narrow" pitchFamily="34" charset="0"/>
              </a:rPr>
              <a:t>(p. 318).</a:t>
            </a:r>
          </a:p>
        </p:txBody>
      </p:sp>
      <p:grpSp>
        <p:nvGrpSpPr>
          <p:cNvPr id="942118" name="Group 38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942119" name="AutoShape 39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42120" name="Text Box 40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sp>
        <p:nvSpPr>
          <p:cNvPr id="942166" name="AutoShape 86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942171" name="Oval 91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942172" name="Text Box 92"/>
          <p:cNvSpPr txBox="1">
            <a:spLocks noChangeArrowheads="1"/>
          </p:cNvSpPr>
          <p:nvPr/>
        </p:nvSpPr>
        <p:spPr bwMode="auto">
          <a:xfrm>
            <a:off x="2882900" y="2041525"/>
            <a:ext cx="12954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God’s</a:t>
            </a:r>
          </a:p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instruction</a:t>
            </a:r>
          </a:p>
        </p:txBody>
      </p:sp>
      <p:sp>
        <p:nvSpPr>
          <p:cNvPr id="942180" name="Text Box 100"/>
          <p:cNvSpPr txBox="1">
            <a:spLocks noChangeArrowheads="1"/>
          </p:cNvSpPr>
          <p:nvPr/>
        </p:nvSpPr>
        <p:spPr bwMode="auto">
          <a:xfrm>
            <a:off x="3270250" y="3962400"/>
            <a:ext cx="990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Temple</a:t>
            </a:r>
          </a:p>
        </p:txBody>
      </p:sp>
      <p:grpSp>
        <p:nvGrpSpPr>
          <p:cNvPr id="942184" name="Group 104"/>
          <p:cNvGrpSpPr>
            <a:grpSpLocks/>
          </p:cNvGrpSpPr>
          <p:nvPr/>
        </p:nvGrpSpPr>
        <p:grpSpPr bwMode="auto">
          <a:xfrm>
            <a:off x="4572000" y="304800"/>
            <a:ext cx="3917950" cy="5181600"/>
            <a:chOff x="2880" y="480"/>
            <a:chExt cx="1887" cy="2496"/>
          </a:xfrm>
        </p:grpSpPr>
        <p:pic>
          <p:nvPicPr>
            <p:cNvPr id="942185" name="Picture 105" descr="Jewish King with Soldiers"/>
            <p:cNvPicPr>
              <a:picLocks noChangeAspect="1" noChangeArrowheads="1"/>
            </p:cNvPicPr>
            <p:nvPr/>
          </p:nvPicPr>
          <p:blipFill>
            <a:blip r:embed="rId3" cstate="print"/>
            <a:srcRect l="3670" t="4054"/>
            <a:stretch>
              <a:fillRect/>
            </a:stretch>
          </p:blipFill>
          <p:spPr bwMode="auto">
            <a:xfrm>
              <a:off x="3788" y="480"/>
              <a:ext cx="971" cy="1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942186" name="Picture 106" descr="Nathan, by means of a parable, accuses David"/>
            <p:cNvPicPr>
              <a:picLocks noChangeAspect="1" noChangeArrowheads="1"/>
            </p:cNvPicPr>
            <p:nvPr/>
          </p:nvPicPr>
          <p:blipFill>
            <a:blip r:embed="rId4" cstate="print">
              <a:lum bright="6000" contrast="6000"/>
            </a:blip>
            <a:srcRect l="1976" t="1566" r="1234" b="1566"/>
            <a:stretch>
              <a:fillRect/>
            </a:stretch>
          </p:blipFill>
          <p:spPr bwMode="auto">
            <a:xfrm>
              <a:off x="2880" y="480"/>
              <a:ext cx="1001" cy="118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942187" name="Picture 107" descr="Temple - The priests blessing the people after the restoration of the temple services"/>
            <p:cNvPicPr>
              <a:picLocks noChangeAspect="1" noChangeArrowheads="1"/>
            </p:cNvPicPr>
            <p:nvPr/>
          </p:nvPicPr>
          <p:blipFill>
            <a:blip r:embed="rId5" cstate="print"/>
            <a:srcRect r="2000"/>
            <a:stretch>
              <a:fillRect/>
            </a:stretch>
          </p:blipFill>
          <p:spPr bwMode="auto">
            <a:xfrm>
              <a:off x="2880" y="1664"/>
              <a:ext cx="1887" cy="13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</p:grpSp>
      <p:grpSp>
        <p:nvGrpSpPr>
          <p:cNvPr id="942188" name="Group 108"/>
          <p:cNvGrpSpPr>
            <a:grpSpLocks/>
          </p:cNvGrpSpPr>
          <p:nvPr/>
        </p:nvGrpSpPr>
        <p:grpSpPr bwMode="auto">
          <a:xfrm>
            <a:off x="1130300" y="2590800"/>
            <a:ext cx="3213100" cy="1371600"/>
            <a:chOff x="672" y="1632"/>
            <a:chExt cx="2024" cy="864"/>
          </a:xfrm>
        </p:grpSpPr>
        <p:grpSp>
          <p:nvGrpSpPr>
            <p:cNvPr id="942189" name="Group 109"/>
            <p:cNvGrpSpPr>
              <a:grpSpLocks/>
            </p:cNvGrpSpPr>
            <p:nvPr/>
          </p:nvGrpSpPr>
          <p:grpSpPr bwMode="auto">
            <a:xfrm>
              <a:off x="1084" y="1968"/>
              <a:ext cx="1216" cy="336"/>
              <a:chOff x="3448" y="1968"/>
              <a:chExt cx="1216" cy="336"/>
            </a:xfrm>
          </p:grpSpPr>
          <p:sp>
            <p:nvSpPr>
              <p:cNvPr id="942190" name="Line 110"/>
              <p:cNvSpPr>
                <a:spLocks noChangeShapeType="1"/>
              </p:cNvSpPr>
              <p:nvPr/>
            </p:nvSpPr>
            <p:spPr bwMode="auto">
              <a:xfrm>
                <a:off x="3631" y="2304"/>
                <a:ext cx="816" cy="0"/>
              </a:xfrm>
              <a:prstGeom prst="line">
                <a:avLst/>
              </a:prstGeom>
              <a:noFill/>
              <a:ln w="57150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191" name="Line 111"/>
              <p:cNvSpPr>
                <a:spLocks noChangeShapeType="1"/>
              </p:cNvSpPr>
              <p:nvPr/>
            </p:nvSpPr>
            <p:spPr bwMode="auto">
              <a:xfrm rot="3375725" flipH="1">
                <a:off x="3754" y="1662"/>
                <a:ext cx="43" cy="656"/>
              </a:xfrm>
              <a:prstGeom prst="line">
                <a:avLst/>
              </a:prstGeom>
              <a:noFill/>
              <a:ln w="57150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192" name="Line 112"/>
              <p:cNvSpPr>
                <a:spLocks noChangeShapeType="1"/>
              </p:cNvSpPr>
              <p:nvPr/>
            </p:nvSpPr>
            <p:spPr bwMode="auto">
              <a:xfrm rot="-3375725">
                <a:off x="4314" y="1662"/>
                <a:ext cx="43" cy="656"/>
              </a:xfrm>
              <a:prstGeom prst="line">
                <a:avLst/>
              </a:prstGeom>
              <a:noFill/>
              <a:ln w="57150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2193" name="Group 113"/>
            <p:cNvGrpSpPr>
              <a:grpSpLocks/>
            </p:cNvGrpSpPr>
            <p:nvPr/>
          </p:nvGrpSpPr>
          <p:grpSpPr bwMode="auto">
            <a:xfrm>
              <a:off x="1928" y="2112"/>
              <a:ext cx="768" cy="384"/>
              <a:chOff x="1928" y="2112"/>
              <a:chExt cx="768" cy="384"/>
            </a:xfrm>
          </p:grpSpPr>
          <p:sp>
            <p:nvSpPr>
              <p:cNvPr id="942194" name="Oval 114" descr="Joy in the service of the sanctuary Ps"/>
              <p:cNvSpPr>
                <a:spLocks noChangeArrowheads="1"/>
              </p:cNvSpPr>
              <p:nvPr/>
            </p:nvSpPr>
            <p:spPr bwMode="auto">
              <a:xfrm>
                <a:off x="1928" y="2112"/>
                <a:ext cx="768" cy="384"/>
              </a:xfrm>
              <a:prstGeom prst="ellipse">
                <a:avLst/>
              </a:prstGeom>
              <a:blipFill dpi="0" rotWithShape="1">
                <a:blip r:embed="rId6" cstate="print"/>
                <a:srcRect/>
                <a:stretch>
                  <a:fillRect b="-96899"/>
                </a:stretch>
              </a:blipFill>
              <a:ln w="19050" algn="ctr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195" name="WordArt 1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064" y="2256"/>
                <a:ext cx="528" cy="192"/>
              </a:xfrm>
              <a:prstGeom prst="rect">
                <a:avLst/>
              </a:prstGeom>
            </p:spPr>
            <p:txBody>
              <a:bodyPr wrap="none" fromWordArt="1">
                <a:prstTxWarp prst="textCurveDown">
                  <a:avLst>
                    <a:gd name="adj" fmla="val 43477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35921" dir="2700000" algn="ctr" rotWithShape="0">
                        <a:schemeClr val="tx1"/>
                      </a:outerShdw>
                    </a:effectLst>
                    <a:latin typeface="Arial Black"/>
                  </a:rPr>
                  <a:t>Priest</a:t>
                </a:r>
              </a:p>
            </p:txBody>
          </p:sp>
        </p:grpSp>
        <p:grpSp>
          <p:nvGrpSpPr>
            <p:cNvPr id="942196" name="Group 116"/>
            <p:cNvGrpSpPr>
              <a:grpSpLocks/>
            </p:cNvGrpSpPr>
            <p:nvPr/>
          </p:nvGrpSpPr>
          <p:grpSpPr bwMode="auto">
            <a:xfrm>
              <a:off x="672" y="2112"/>
              <a:ext cx="768" cy="384"/>
              <a:chOff x="672" y="2112"/>
              <a:chExt cx="768" cy="384"/>
            </a:xfrm>
          </p:grpSpPr>
          <p:sp>
            <p:nvSpPr>
              <p:cNvPr id="942197" name="Oval 117" descr="Jewish King and soldiers in ancient Judah-19th Cent_PD-sm"/>
              <p:cNvSpPr>
                <a:spLocks noChangeArrowheads="1"/>
              </p:cNvSpPr>
              <p:nvPr/>
            </p:nvSpPr>
            <p:spPr bwMode="auto">
              <a:xfrm>
                <a:off x="672" y="2112"/>
                <a:ext cx="768" cy="384"/>
              </a:xfrm>
              <a:prstGeom prst="ellipse">
                <a:avLst/>
              </a:prstGeom>
              <a:blipFill dpi="0" rotWithShape="1">
                <a:blip r:embed="rId7" cstate="print"/>
                <a:srcRect/>
                <a:stretch>
                  <a:fillRect b="-151667"/>
                </a:stretch>
              </a:blip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198" name="WordArt 1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768" y="2256"/>
                <a:ext cx="576" cy="192"/>
              </a:xfrm>
              <a:prstGeom prst="rect">
                <a:avLst/>
              </a:prstGeom>
            </p:spPr>
            <p:txBody>
              <a:bodyPr wrap="none" fromWordArt="1">
                <a:prstTxWarp prst="textCurveDown">
                  <a:avLst>
                    <a:gd name="adj" fmla="val 43477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>
                      <a:outerShdw dist="25400" algn="ctr" rotWithShape="0">
                        <a:srgbClr val="FFFFFF"/>
                      </a:outerShdw>
                    </a:effectLst>
                    <a:latin typeface="Arial Black"/>
                  </a:rPr>
                  <a:t>King</a:t>
                </a:r>
              </a:p>
            </p:txBody>
          </p:sp>
        </p:grpSp>
        <p:grpSp>
          <p:nvGrpSpPr>
            <p:cNvPr id="942199" name="Group 119"/>
            <p:cNvGrpSpPr>
              <a:grpSpLocks/>
            </p:cNvGrpSpPr>
            <p:nvPr/>
          </p:nvGrpSpPr>
          <p:grpSpPr bwMode="auto">
            <a:xfrm>
              <a:off x="1308" y="1632"/>
              <a:ext cx="768" cy="384"/>
              <a:chOff x="1308" y="1632"/>
              <a:chExt cx="768" cy="384"/>
            </a:xfrm>
          </p:grpSpPr>
          <p:sp>
            <p:nvSpPr>
              <p:cNvPr id="942200" name="Oval 120" descr="Isaiah - The Prophet Isaiah, Michelangelo"/>
              <p:cNvSpPr>
                <a:spLocks noChangeArrowheads="1"/>
              </p:cNvSpPr>
              <p:nvPr/>
            </p:nvSpPr>
            <p:spPr bwMode="auto">
              <a:xfrm>
                <a:off x="1308" y="1632"/>
                <a:ext cx="768" cy="384"/>
              </a:xfrm>
              <a:prstGeom prst="ellipse">
                <a:avLst/>
              </a:prstGeom>
              <a:blipFill dpi="0" rotWithShape="1">
                <a:blip r:embed="rId8" cstate="print"/>
                <a:srcRect/>
                <a:stretch>
                  <a:fillRect b="-132446"/>
                </a:stretch>
              </a:blipFill>
              <a:ln w="19050" algn="ctr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201" name="WordArt 1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92" y="1776"/>
                <a:ext cx="576" cy="192"/>
              </a:xfrm>
              <a:prstGeom prst="rect">
                <a:avLst/>
              </a:prstGeom>
            </p:spPr>
            <p:txBody>
              <a:bodyPr wrap="none" fromWordArt="1">
                <a:prstTxWarp prst="textCurveDown">
                  <a:avLst>
                    <a:gd name="adj" fmla="val 43477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>
                      <a:outerShdw dist="25400" algn="ctr" rotWithShape="0">
                        <a:srgbClr val="FFFFFF"/>
                      </a:outerShdw>
                    </a:effectLst>
                    <a:latin typeface="Arial Black"/>
                  </a:rPr>
                  <a:t>Prophet</a:t>
                </a:r>
              </a:p>
            </p:txBody>
          </p:sp>
        </p:grpSp>
      </p:grpSp>
      <p:sp>
        <p:nvSpPr>
          <p:cNvPr id="942202" name="Text Box 122"/>
          <p:cNvSpPr txBox="1">
            <a:spLocks noChangeArrowheads="1"/>
          </p:cNvSpPr>
          <p:nvPr/>
        </p:nvSpPr>
        <p:spPr bwMode="auto">
          <a:xfrm>
            <a:off x="977900" y="3962400"/>
            <a:ext cx="14478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Government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0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1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44166" name="Group 38"/>
          <p:cNvGrpSpPr>
            <a:grpSpLocks/>
          </p:cNvGrpSpPr>
          <p:nvPr/>
        </p:nvGrpSpPr>
        <p:grpSpPr bwMode="auto">
          <a:xfrm>
            <a:off x="685800" y="5775325"/>
            <a:ext cx="8001000" cy="701675"/>
            <a:chOff x="480" y="3638"/>
            <a:chExt cx="5040" cy="442"/>
          </a:xfrm>
        </p:grpSpPr>
        <p:sp>
          <p:nvSpPr>
            <p:cNvPr id="944141" name="Text Box 13"/>
            <p:cNvSpPr txBox="1">
              <a:spLocks noChangeArrowheads="1"/>
            </p:cNvSpPr>
            <p:nvPr/>
          </p:nvSpPr>
          <p:spPr bwMode="auto">
            <a:xfrm>
              <a:off x="768" y="3658"/>
              <a:ext cx="4752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purpose of the period of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 empire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to restore the period of the united kingdom through parallel indemnity conditions.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944142" name="Oval 14"/>
            <p:cNvSpPr>
              <a:spLocks noChangeArrowheads="1"/>
            </p:cNvSpPr>
            <p:nvPr/>
          </p:nvSpPr>
          <p:spPr bwMode="auto">
            <a:xfrm>
              <a:off x="480" y="3638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944173" name="Group 45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944174" name="AutoShape 46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44175" name="Text Box 47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grpSp>
        <p:nvGrpSpPr>
          <p:cNvPr id="944176" name="Group 48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944177" name="AutoShape 49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44178" name="Text Box 50"/>
            <p:cNvSpPr txBox="1">
              <a:spLocks noChangeArrowheads="1"/>
            </p:cNvSpPr>
            <p:nvPr/>
          </p:nvSpPr>
          <p:spPr bwMode="auto">
            <a:xfrm>
              <a:off x="3171" y="562"/>
              <a:ext cx="177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Christian empire</a:t>
              </a:r>
            </a:p>
          </p:txBody>
        </p:sp>
      </p:grpSp>
      <p:sp>
        <p:nvSpPr>
          <p:cNvPr id="944197" name="AutoShape 69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944202" name="Oval 74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944211" name="Text Box 83"/>
          <p:cNvSpPr txBox="1">
            <a:spLocks noChangeArrowheads="1"/>
          </p:cNvSpPr>
          <p:nvPr/>
        </p:nvSpPr>
        <p:spPr bwMode="auto">
          <a:xfrm>
            <a:off x="3276600" y="3962400"/>
            <a:ext cx="990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Temple</a:t>
            </a:r>
          </a:p>
        </p:txBody>
      </p:sp>
      <p:grpSp>
        <p:nvGrpSpPr>
          <p:cNvPr id="944215" name="Group 87"/>
          <p:cNvGrpSpPr>
            <a:grpSpLocks/>
          </p:cNvGrpSpPr>
          <p:nvPr/>
        </p:nvGrpSpPr>
        <p:grpSpPr bwMode="auto">
          <a:xfrm>
            <a:off x="4572000" y="304800"/>
            <a:ext cx="3917950" cy="5181600"/>
            <a:chOff x="2880" y="480"/>
            <a:chExt cx="1887" cy="2496"/>
          </a:xfrm>
        </p:grpSpPr>
        <p:pic>
          <p:nvPicPr>
            <p:cNvPr id="944216" name="Picture 88" descr="Jewish King with Soldiers"/>
            <p:cNvPicPr>
              <a:picLocks noChangeAspect="1" noChangeArrowheads="1"/>
            </p:cNvPicPr>
            <p:nvPr/>
          </p:nvPicPr>
          <p:blipFill>
            <a:blip r:embed="rId3" cstate="print"/>
            <a:srcRect l="3670" t="4054"/>
            <a:stretch>
              <a:fillRect/>
            </a:stretch>
          </p:blipFill>
          <p:spPr bwMode="auto">
            <a:xfrm>
              <a:off x="3788" y="480"/>
              <a:ext cx="971" cy="1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944217" name="Picture 89" descr="Nathan, by means of a parable, accuses David"/>
            <p:cNvPicPr>
              <a:picLocks noChangeAspect="1" noChangeArrowheads="1"/>
            </p:cNvPicPr>
            <p:nvPr/>
          </p:nvPicPr>
          <p:blipFill>
            <a:blip r:embed="rId4" cstate="print">
              <a:lum bright="6000" contrast="6000"/>
            </a:blip>
            <a:srcRect l="1976" t="1566" r="1234" b="1566"/>
            <a:stretch>
              <a:fillRect/>
            </a:stretch>
          </p:blipFill>
          <p:spPr bwMode="auto">
            <a:xfrm>
              <a:off x="2880" y="480"/>
              <a:ext cx="1001" cy="118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944218" name="Picture 90" descr="Temple - The priests blessing the people after the restoration of the temple services"/>
            <p:cNvPicPr>
              <a:picLocks noChangeAspect="1" noChangeArrowheads="1"/>
            </p:cNvPicPr>
            <p:nvPr/>
          </p:nvPicPr>
          <p:blipFill>
            <a:blip r:embed="rId5" cstate="print"/>
            <a:srcRect r="2000"/>
            <a:stretch>
              <a:fillRect/>
            </a:stretch>
          </p:blipFill>
          <p:spPr bwMode="auto">
            <a:xfrm>
              <a:off x="2880" y="1664"/>
              <a:ext cx="1887" cy="13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</p:grpSp>
      <p:grpSp>
        <p:nvGrpSpPr>
          <p:cNvPr id="944220" name="Group 92"/>
          <p:cNvGrpSpPr>
            <a:grpSpLocks/>
          </p:cNvGrpSpPr>
          <p:nvPr/>
        </p:nvGrpSpPr>
        <p:grpSpPr bwMode="auto">
          <a:xfrm>
            <a:off x="1130300" y="2590800"/>
            <a:ext cx="3213100" cy="1371600"/>
            <a:chOff x="672" y="1632"/>
            <a:chExt cx="2024" cy="864"/>
          </a:xfrm>
        </p:grpSpPr>
        <p:grpSp>
          <p:nvGrpSpPr>
            <p:cNvPr id="944221" name="Group 93"/>
            <p:cNvGrpSpPr>
              <a:grpSpLocks/>
            </p:cNvGrpSpPr>
            <p:nvPr/>
          </p:nvGrpSpPr>
          <p:grpSpPr bwMode="auto">
            <a:xfrm>
              <a:off x="1084" y="1968"/>
              <a:ext cx="1216" cy="336"/>
              <a:chOff x="3448" y="1968"/>
              <a:chExt cx="1216" cy="336"/>
            </a:xfrm>
          </p:grpSpPr>
          <p:sp>
            <p:nvSpPr>
              <p:cNvPr id="944222" name="Line 94"/>
              <p:cNvSpPr>
                <a:spLocks noChangeShapeType="1"/>
              </p:cNvSpPr>
              <p:nvPr/>
            </p:nvSpPr>
            <p:spPr bwMode="auto">
              <a:xfrm>
                <a:off x="3631" y="2304"/>
                <a:ext cx="816" cy="0"/>
              </a:xfrm>
              <a:prstGeom prst="line">
                <a:avLst/>
              </a:prstGeom>
              <a:noFill/>
              <a:ln w="57150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223" name="Line 95"/>
              <p:cNvSpPr>
                <a:spLocks noChangeShapeType="1"/>
              </p:cNvSpPr>
              <p:nvPr/>
            </p:nvSpPr>
            <p:spPr bwMode="auto">
              <a:xfrm rot="3375725" flipH="1">
                <a:off x="3754" y="1662"/>
                <a:ext cx="43" cy="656"/>
              </a:xfrm>
              <a:prstGeom prst="line">
                <a:avLst/>
              </a:prstGeom>
              <a:noFill/>
              <a:ln w="57150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224" name="Line 96"/>
              <p:cNvSpPr>
                <a:spLocks noChangeShapeType="1"/>
              </p:cNvSpPr>
              <p:nvPr/>
            </p:nvSpPr>
            <p:spPr bwMode="auto">
              <a:xfrm rot="-3375725">
                <a:off x="4314" y="1662"/>
                <a:ext cx="43" cy="656"/>
              </a:xfrm>
              <a:prstGeom prst="line">
                <a:avLst/>
              </a:prstGeom>
              <a:noFill/>
              <a:ln w="57150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4225" name="Group 97"/>
            <p:cNvGrpSpPr>
              <a:grpSpLocks/>
            </p:cNvGrpSpPr>
            <p:nvPr/>
          </p:nvGrpSpPr>
          <p:grpSpPr bwMode="auto">
            <a:xfrm>
              <a:off x="1928" y="2112"/>
              <a:ext cx="768" cy="384"/>
              <a:chOff x="1928" y="2112"/>
              <a:chExt cx="768" cy="384"/>
            </a:xfrm>
          </p:grpSpPr>
          <p:sp>
            <p:nvSpPr>
              <p:cNvPr id="944226" name="Oval 98" descr="Joy in the service of the sanctuary Ps"/>
              <p:cNvSpPr>
                <a:spLocks noChangeArrowheads="1"/>
              </p:cNvSpPr>
              <p:nvPr/>
            </p:nvSpPr>
            <p:spPr bwMode="auto">
              <a:xfrm>
                <a:off x="1928" y="2112"/>
                <a:ext cx="768" cy="384"/>
              </a:xfrm>
              <a:prstGeom prst="ellipse">
                <a:avLst/>
              </a:prstGeom>
              <a:blipFill dpi="0" rotWithShape="1">
                <a:blip r:embed="rId6" cstate="print"/>
                <a:srcRect/>
                <a:stretch>
                  <a:fillRect b="-96899"/>
                </a:stretch>
              </a:blipFill>
              <a:ln w="19050" algn="ctr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4227" name="WordArt 9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064" y="2256"/>
                <a:ext cx="528" cy="192"/>
              </a:xfrm>
              <a:prstGeom prst="rect">
                <a:avLst/>
              </a:prstGeom>
            </p:spPr>
            <p:txBody>
              <a:bodyPr wrap="none" fromWordArt="1">
                <a:prstTxWarp prst="textCurveDown">
                  <a:avLst>
                    <a:gd name="adj" fmla="val 43477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>
                      <a:outerShdw dist="35921" dir="2700000" algn="ctr" rotWithShape="0">
                        <a:schemeClr val="tx1"/>
                      </a:outerShdw>
                    </a:effectLst>
                    <a:latin typeface="Arial Black"/>
                  </a:rPr>
                  <a:t>Priest</a:t>
                </a:r>
              </a:p>
            </p:txBody>
          </p:sp>
        </p:grpSp>
        <p:grpSp>
          <p:nvGrpSpPr>
            <p:cNvPr id="944228" name="Group 100"/>
            <p:cNvGrpSpPr>
              <a:grpSpLocks/>
            </p:cNvGrpSpPr>
            <p:nvPr/>
          </p:nvGrpSpPr>
          <p:grpSpPr bwMode="auto">
            <a:xfrm>
              <a:off x="672" y="2112"/>
              <a:ext cx="768" cy="384"/>
              <a:chOff x="672" y="2112"/>
              <a:chExt cx="768" cy="384"/>
            </a:xfrm>
          </p:grpSpPr>
          <p:sp>
            <p:nvSpPr>
              <p:cNvPr id="944229" name="Oval 101" descr="Jewish King and soldiers in ancient Judah-19th Cent_PD-sm"/>
              <p:cNvSpPr>
                <a:spLocks noChangeArrowheads="1"/>
              </p:cNvSpPr>
              <p:nvPr/>
            </p:nvSpPr>
            <p:spPr bwMode="auto">
              <a:xfrm>
                <a:off x="672" y="2112"/>
                <a:ext cx="768" cy="384"/>
              </a:xfrm>
              <a:prstGeom prst="ellipse">
                <a:avLst/>
              </a:prstGeom>
              <a:blipFill dpi="0" rotWithShape="1">
                <a:blip r:embed="rId7" cstate="print"/>
                <a:srcRect/>
                <a:stretch>
                  <a:fillRect b="-151667"/>
                </a:stretch>
              </a:blip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4230" name="WordArt 1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68" y="2256"/>
                <a:ext cx="576" cy="192"/>
              </a:xfrm>
              <a:prstGeom prst="rect">
                <a:avLst/>
              </a:prstGeom>
            </p:spPr>
            <p:txBody>
              <a:bodyPr wrap="none" fromWordArt="1">
                <a:prstTxWarp prst="textCurveDown">
                  <a:avLst>
                    <a:gd name="adj" fmla="val 43477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>
                      <a:outerShdw dist="25400" algn="ctr" rotWithShape="0">
                        <a:srgbClr val="FFFFFF"/>
                      </a:outerShdw>
                    </a:effectLst>
                    <a:latin typeface="Arial Black"/>
                  </a:rPr>
                  <a:t>King</a:t>
                </a:r>
              </a:p>
            </p:txBody>
          </p:sp>
        </p:grpSp>
        <p:grpSp>
          <p:nvGrpSpPr>
            <p:cNvPr id="944231" name="Group 103"/>
            <p:cNvGrpSpPr>
              <a:grpSpLocks/>
            </p:cNvGrpSpPr>
            <p:nvPr/>
          </p:nvGrpSpPr>
          <p:grpSpPr bwMode="auto">
            <a:xfrm>
              <a:off x="1308" y="1632"/>
              <a:ext cx="768" cy="384"/>
              <a:chOff x="1308" y="1632"/>
              <a:chExt cx="768" cy="384"/>
            </a:xfrm>
          </p:grpSpPr>
          <p:sp>
            <p:nvSpPr>
              <p:cNvPr id="944232" name="Oval 104" descr="Isaiah - The Prophet Isaiah, Michelangelo"/>
              <p:cNvSpPr>
                <a:spLocks noChangeArrowheads="1"/>
              </p:cNvSpPr>
              <p:nvPr/>
            </p:nvSpPr>
            <p:spPr bwMode="auto">
              <a:xfrm>
                <a:off x="1308" y="1632"/>
                <a:ext cx="768" cy="384"/>
              </a:xfrm>
              <a:prstGeom prst="ellipse">
                <a:avLst/>
              </a:prstGeom>
              <a:blipFill dpi="0" rotWithShape="1">
                <a:blip r:embed="rId8" cstate="print"/>
                <a:srcRect/>
                <a:stretch>
                  <a:fillRect b="-132446"/>
                </a:stretch>
              </a:blipFill>
              <a:ln w="19050" algn="ctr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4233" name="WordArt 10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92" y="1776"/>
                <a:ext cx="576" cy="192"/>
              </a:xfrm>
              <a:prstGeom prst="rect">
                <a:avLst/>
              </a:prstGeom>
            </p:spPr>
            <p:txBody>
              <a:bodyPr wrap="none" fromWordArt="1">
                <a:prstTxWarp prst="textCurveDown">
                  <a:avLst>
                    <a:gd name="adj" fmla="val 43477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>
                      <a:outerShdw dist="25400" algn="ctr" rotWithShape="0">
                        <a:srgbClr val="FFFFFF"/>
                      </a:outerShdw>
                    </a:effectLst>
                    <a:latin typeface="Arial Black"/>
                  </a:rPr>
                  <a:t>Prophet</a:t>
                </a:r>
              </a:p>
            </p:txBody>
          </p:sp>
        </p:grpSp>
      </p:grpSp>
      <p:sp>
        <p:nvSpPr>
          <p:cNvPr id="944234" name="Text Box 106"/>
          <p:cNvSpPr txBox="1">
            <a:spLocks noChangeArrowheads="1"/>
          </p:cNvSpPr>
          <p:nvPr/>
        </p:nvSpPr>
        <p:spPr bwMode="auto">
          <a:xfrm>
            <a:off x="977900" y="3962400"/>
            <a:ext cx="14478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Government</a:t>
            </a:r>
          </a:p>
        </p:txBody>
      </p:sp>
      <p:sp>
        <p:nvSpPr>
          <p:cNvPr id="944235" name="Text Box 107"/>
          <p:cNvSpPr txBox="1">
            <a:spLocks noChangeArrowheads="1"/>
          </p:cNvSpPr>
          <p:nvPr/>
        </p:nvSpPr>
        <p:spPr bwMode="auto">
          <a:xfrm>
            <a:off x="2882900" y="2041525"/>
            <a:ext cx="12954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God’s</a:t>
            </a:r>
          </a:p>
          <a:p>
            <a:pPr algn="l">
              <a:lnSpc>
                <a:spcPct val="7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instruction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44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44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44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4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246" name="AutoShape 70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946251" name="Oval 75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946264" name="Group 88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946265" name="AutoShape 89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5C2E0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46266" name="Text Box 90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grpSp>
        <p:nvGrpSpPr>
          <p:cNvPr id="946347" name="Group 171"/>
          <p:cNvGrpSpPr>
            <a:grpSpLocks/>
          </p:cNvGrpSpPr>
          <p:nvPr/>
        </p:nvGrpSpPr>
        <p:grpSpPr bwMode="auto">
          <a:xfrm>
            <a:off x="977900" y="2041525"/>
            <a:ext cx="3365500" cy="2317750"/>
            <a:chOff x="616" y="1286"/>
            <a:chExt cx="2120" cy="1460"/>
          </a:xfrm>
        </p:grpSpPr>
        <p:grpSp>
          <p:nvGrpSpPr>
            <p:cNvPr id="946346" name="Group 170"/>
            <p:cNvGrpSpPr>
              <a:grpSpLocks/>
            </p:cNvGrpSpPr>
            <p:nvPr/>
          </p:nvGrpSpPr>
          <p:grpSpPr bwMode="auto">
            <a:xfrm>
              <a:off x="712" y="1632"/>
              <a:ext cx="2024" cy="864"/>
              <a:chOff x="712" y="1632"/>
              <a:chExt cx="2024" cy="864"/>
            </a:xfrm>
          </p:grpSpPr>
          <p:grpSp>
            <p:nvGrpSpPr>
              <p:cNvPr id="946329" name="Group 153"/>
              <p:cNvGrpSpPr>
                <a:grpSpLocks/>
              </p:cNvGrpSpPr>
              <p:nvPr/>
            </p:nvGrpSpPr>
            <p:grpSpPr bwMode="auto">
              <a:xfrm>
                <a:off x="1124" y="1968"/>
                <a:ext cx="1216" cy="336"/>
                <a:chOff x="3448" y="1968"/>
                <a:chExt cx="1216" cy="336"/>
              </a:xfrm>
            </p:grpSpPr>
            <p:sp>
              <p:nvSpPr>
                <p:cNvPr id="946330" name="Line 154"/>
                <p:cNvSpPr>
                  <a:spLocks noChangeShapeType="1"/>
                </p:cNvSpPr>
                <p:nvPr/>
              </p:nvSpPr>
              <p:spPr bwMode="auto">
                <a:xfrm>
                  <a:off x="3631" y="2304"/>
                  <a:ext cx="816" cy="0"/>
                </a:xfrm>
                <a:prstGeom prst="line">
                  <a:avLst/>
                </a:prstGeom>
                <a:noFill/>
                <a:ln w="57150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6331" name="Line 155"/>
                <p:cNvSpPr>
                  <a:spLocks noChangeShapeType="1"/>
                </p:cNvSpPr>
                <p:nvPr/>
              </p:nvSpPr>
              <p:spPr bwMode="auto">
                <a:xfrm rot="3375725" flipH="1">
                  <a:off x="3754" y="1662"/>
                  <a:ext cx="43" cy="656"/>
                </a:xfrm>
                <a:prstGeom prst="line">
                  <a:avLst/>
                </a:prstGeom>
                <a:noFill/>
                <a:ln w="57150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6332" name="Line 156"/>
                <p:cNvSpPr>
                  <a:spLocks noChangeShapeType="1"/>
                </p:cNvSpPr>
                <p:nvPr/>
              </p:nvSpPr>
              <p:spPr bwMode="auto">
                <a:xfrm rot="-3375725">
                  <a:off x="4314" y="1662"/>
                  <a:ext cx="43" cy="656"/>
                </a:xfrm>
                <a:prstGeom prst="line">
                  <a:avLst/>
                </a:prstGeom>
                <a:noFill/>
                <a:ln w="57150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46333" name="Group 157"/>
              <p:cNvGrpSpPr>
                <a:grpSpLocks/>
              </p:cNvGrpSpPr>
              <p:nvPr/>
            </p:nvGrpSpPr>
            <p:grpSpPr bwMode="auto">
              <a:xfrm>
                <a:off x="1968" y="2112"/>
                <a:ext cx="768" cy="384"/>
                <a:chOff x="1928" y="2112"/>
                <a:chExt cx="768" cy="384"/>
              </a:xfrm>
            </p:grpSpPr>
            <p:sp>
              <p:nvSpPr>
                <p:cNvPr id="946334" name="Oval 158" descr="Joy in the service of the sanctuary Ps"/>
                <p:cNvSpPr>
                  <a:spLocks noChangeArrowheads="1"/>
                </p:cNvSpPr>
                <p:nvPr/>
              </p:nvSpPr>
              <p:spPr bwMode="auto">
                <a:xfrm>
                  <a:off x="1928" y="2112"/>
                  <a:ext cx="768" cy="384"/>
                </a:xfrm>
                <a:prstGeom prst="ellipse">
                  <a:avLst/>
                </a:prstGeom>
                <a:blipFill dpi="0" rotWithShape="1">
                  <a:blip r:embed="rId3" cstate="print"/>
                  <a:srcRect/>
                  <a:stretch>
                    <a:fillRect b="-96899"/>
                  </a:stretch>
                </a:blipFill>
                <a:ln w="19050" algn="ctr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46335" name="WordArt 159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064" y="2256"/>
                  <a:ext cx="528" cy="192"/>
                </a:xfrm>
                <a:prstGeom prst="rect">
                  <a:avLst/>
                </a:prstGeom>
              </p:spPr>
              <p:txBody>
                <a:bodyPr wrap="none" fromWordArt="1">
                  <a:prstTxWarp prst="textCurveDown">
                    <a:avLst>
                      <a:gd name="adj" fmla="val 43477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solidFill>
                        <a:schemeClr val="bg1"/>
                      </a:solidFill>
                      <a:effectLst>
                        <a:outerShdw dist="35921" dir="2700000" algn="ctr" rotWithShape="0">
                          <a:schemeClr val="tx1"/>
                        </a:outerShdw>
                      </a:effectLst>
                      <a:latin typeface="Arial Black"/>
                    </a:rPr>
                    <a:t>Priest</a:t>
                  </a:r>
                </a:p>
              </p:txBody>
            </p:sp>
          </p:grpSp>
          <p:grpSp>
            <p:nvGrpSpPr>
              <p:cNvPr id="946345" name="Group 169"/>
              <p:cNvGrpSpPr>
                <a:grpSpLocks/>
              </p:cNvGrpSpPr>
              <p:nvPr/>
            </p:nvGrpSpPr>
            <p:grpSpPr bwMode="auto">
              <a:xfrm>
                <a:off x="712" y="2112"/>
                <a:ext cx="768" cy="384"/>
                <a:chOff x="712" y="2112"/>
                <a:chExt cx="768" cy="384"/>
              </a:xfrm>
            </p:grpSpPr>
            <p:sp>
              <p:nvSpPr>
                <p:cNvPr id="946337" name="Oval 161" descr="Jewish King and soldiers in ancient Judah-19th Cent_PD"/>
                <p:cNvSpPr>
                  <a:spLocks noChangeArrowheads="1"/>
                </p:cNvSpPr>
                <p:nvPr/>
              </p:nvSpPr>
              <p:spPr bwMode="auto">
                <a:xfrm>
                  <a:off x="712" y="2112"/>
                  <a:ext cx="768" cy="384"/>
                </a:xfrm>
                <a:prstGeom prst="ellipse">
                  <a:avLst/>
                </a:prstGeom>
                <a:blipFill dpi="0" rotWithShape="1">
                  <a:blip r:embed="rId4" cstate="screen"/>
                  <a:srcRect/>
                  <a:stretch>
                    <a:fillRect b="-152174"/>
                  </a:stretch>
                </a:blipFill>
                <a:ln w="1905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46338" name="WordArt 162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808" y="2256"/>
                  <a:ext cx="576" cy="192"/>
                </a:xfrm>
                <a:prstGeom prst="rect">
                  <a:avLst/>
                </a:prstGeom>
              </p:spPr>
              <p:txBody>
                <a:bodyPr wrap="none" fromWordArt="1">
                  <a:prstTxWarp prst="textCurveDown">
                    <a:avLst>
                      <a:gd name="adj" fmla="val 43477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  <a:solidFill>
                        <a:schemeClr val="tx1"/>
                      </a:solidFill>
                      <a:effectLst>
                        <a:outerShdw dist="25400" algn="ctr" rotWithShape="0">
                          <a:srgbClr val="FFFFFF"/>
                        </a:outerShdw>
                      </a:effectLst>
                      <a:latin typeface="Arial Black"/>
                    </a:rPr>
                    <a:t>King</a:t>
                  </a:r>
                </a:p>
              </p:txBody>
            </p:sp>
          </p:grpSp>
          <p:grpSp>
            <p:nvGrpSpPr>
              <p:cNvPr id="946339" name="Group 163"/>
              <p:cNvGrpSpPr>
                <a:grpSpLocks/>
              </p:cNvGrpSpPr>
              <p:nvPr/>
            </p:nvGrpSpPr>
            <p:grpSpPr bwMode="auto">
              <a:xfrm>
                <a:off x="1348" y="1632"/>
                <a:ext cx="768" cy="384"/>
                <a:chOff x="1308" y="1632"/>
                <a:chExt cx="768" cy="384"/>
              </a:xfrm>
            </p:grpSpPr>
            <p:sp>
              <p:nvSpPr>
                <p:cNvPr id="946340" name="Oval 164" descr="Isaiah - The Prophet Isaiah, Michelangelo"/>
                <p:cNvSpPr>
                  <a:spLocks noChangeArrowheads="1"/>
                </p:cNvSpPr>
                <p:nvPr/>
              </p:nvSpPr>
              <p:spPr bwMode="auto">
                <a:xfrm>
                  <a:off x="1308" y="1632"/>
                  <a:ext cx="768" cy="384"/>
                </a:xfrm>
                <a:prstGeom prst="ellipse">
                  <a:avLst/>
                </a:prstGeom>
                <a:blipFill dpi="0" rotWithShape="1">
                  <a:blip r:embed="rId5" cstate="print"/>
                  <a:srcRect/>
                  <a:stretch>
                    <a:fillRect b="-132446"/>
                  </a:stretch>
                </a:blipFill>
                <a:ln w="19050" algn="ctr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46341" name="WordArt 16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392" y="1776"/>
                  <a:ext cx="576" cy="192"/>
                </a:xfrm>
                <a:prstGeom prst="rect">
                  <a:avLst/>
                </a:prstGeom>
              </p:spPr>
              <p:txBody>
                <a:bodyPr wrap="none" fromWordArt="1">
                  <a:prstTxWarp prst="textCurveDown">
                    <a:avLst>
                      <a:gd name="adj" fmla="val 43477"/>
                    </a:avLst>
                  </a:prstTxWarp>
                </a:bodyPr>
                <a:lstStyle/>
                <a:p>
                  <a:r>
                    <a:rPr lang="en-US" sz="3600" kern="10">
                      <a:ln w="12700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  <a:solidFill>
                        <a:schemeClr val="tx1"/>
                      </a:solidFill>
                      <a:effectLst>
                        <a:outerShdw dist="25400" algn="ctr" rotWithShape="0">
                          <a:srgbClr val="FFFFFF"/>
                        </a:outerShdw>
                      </a:effectLst>
                      <a:latin typeface="Arial Black"/>
                    </a:rPr>
                    <a:t>Prophet</a:t>
                  </a:r>
                </a:p>
              </p:txBody>
            </p:sp>
          </p:grpSp>
        </p:grpSp>
        <p:sp>
          <p:nvSpPr>
            <p:cNvPr id="946342" name="Text Box 166"/>
            <p:cNvSpPr txBox="1">
              <a:spLocks noChangeArrowheads="1"/>
            </p:cNvSpPr>
            <p:nvPr/>
          </p:nvSpPr>
          <p:spPr bwMode="auto">
            <a:xfrm>
              <a:off x="2064" y="2496"/>
              <a:ext cx="624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solidFill>
                    <a:srgbClr val="4C0026"/>
                  </a:solidFill>
                  <a:effectLst/>
                  <a:latin typeface="Arial Narrow" pitchFamily="34" charset="0"/>
                </a:rPr>
                <a:t>Temple</a:t>
              </a:r>
            </a:p>
          </p:txBody>
        </p:sp>
        <p:sp>
          <p:nvSpPr>
            <p:cNvPr id="946343" name="Text Box 167"/>
            <p:cNvSpPr txBox="1">
              <a:spLocks noChangeArrowheads="1"/>
            </p:cNvSpPr>
            <p:nvPr/>
          </p:nvSpPr>
          <p:spPr bwMode="auto">
            <a:xfrm>
              <a:off x="616" y="2496"/>
              <a:ext cx="912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solidFill>
                    <a:srgbClr val="4C0026"/>
                  </a:solidFill>
                  <a:effectLst/>
                  <a:latin typeface="Arial Narrow" pitchFamily="34" charset="0"/>
                </a:rPr>
                <a:t>Government</a:t>
              </a:r>
            </a:p>
          </p:txBody>
        </p:sp>
        <p:sp>
          <p:nvSpPr>
            <p:cNvPr id="946344" name="Text Box 168"/>
            <p:cNvSpPr txBox="1">
              <a:spLocks noChangeArrowheads="1"/>
            </p:cNvSpPr>
            <p:nvPr/>
          </p:nvSpPr>
          <p:spPr bwMode="auto">
            <a:xfrm>
              <a:off x="1816" y="1286"/>
              <a:ext cx="816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75000"/>
                </a:lnSpc>
              </a:pPr>
              <a:r>
                <a:rPr lang="en-US" sz="2000">
                  <a:solidFill>
                    <a:srgbClr val="4C0026"/>
                  </a:solidFill>
                  <a:effectLst/>
                  <a:latin typeface="Arial Narrow" pitchFamily="34" charset="0"/>
                </a:rPr>
                <a:t>God’s</a:t>
              </a:r>
            </a:p>
            <a:p>
              <a:pPr algn="l">
                <a:lnSpc>
                  <a:spcPct val="75000"/>
                </a:lnSpc>
              </a:pPr>
              <a:r>
                <a:rPr lang="en-US" sz="2000">
                  <a:solidFill>
                    <a:srgbClr val="4C0026"/>
                  </a:solidFill>
                  <a:effectLst/>
                  <a:latin typeface="Arial Narrow" pitchFamily="34" charset="0"/>
                </a:rPr>
                <a:t>instruction</a:t>
              </a:r>
            </a:p>
          </p:txBody>
        </p:sp>
      </p:grpSp>
      <p:pic>
        <p:nvPicPr>
          <p:cNvPr id="946287" name="Picture 111" descr="MRL_327A"/>
          <p:cNvPicPr>
            <a:picLocks noChangeAspect="1" noChangeArrowheads="1"/>
          </p:cNvPicPr>
          <p:nvPr/>
        </p:nvPicPr>
        <p:blipFill>
          <a:blip r:embed="rId6" cstate="print"/>
          <a:srcRect l="9793" t="9863"/>
          <a:stretch>
            <a:fillRect/>
          </a:stretch>
        </p:blipFill>
        <p:spPr bwMode="auto">
          <a:xfrm>
            <a:off x="457200" y="742950"/>
            <a:ext cx="4114800" cy="3981450"/>
          </a:xfrm>
          <a:prstGeom prst="rect">
            <a:avLst/>
          </a:prstGeom>
          <a:noFill/>
        </p:spPr>
      </p:pic>
      <p:pic>
        <p:nvPicPr>
          <p:cNvPr id="946305" name="Picture 129" descr="charlesandadri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762000"/>
            <a:ext cx="3948113" cy="3962400"/>
          </a:xfrm>
          <a:prstGeom prst="rect">
            <a:avLst/>
          </a:prstGeom>
          <a:noFill/>
        </p:spPr>
      </p:pic>
      <p:pic>
        <p:nvPicPr>
          <p:cNvPr id="946296" name="Picture 120" descr="Charlemagne-by-Durer_Public Domain"/>
          <p:cNvPicPr>
            <a:picLocks noChangeAspect="1" noChangeArrowheads="1"/>
          </p:cNvPicPr>
          <p:nvPr/>
        </p:nvPicPr>
        <p:blipFill>
          <a:blip r:embed="rId8" cstate="print"/>
          <a:srcRect l="-156000" t="-19231" b="-5384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/>
              </a:gs>
              <a:gs pos="100000">
                <a:schemeClr val="bg1"/>
              </a:gs>
            </a:gsLst>
            <a:lin ang="5400000" scaled="1"/>
          </a:gradFill>
        </p:spPr>
      </p:pic>
      <p:sp>
        <p:nvSpPr>
          <p:cNvPr id="946178" name="AutoShape 2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946241" name="Group 65"/>
          <p:cNvGrpSpPr>
            <a:grpSpLocks/>
          </p:cNvGrpSpPr>
          <p:nvPr/>
        </p:nvGrpSpPr>
        <p:grpSpPr bwMode="auto">
          <a:xfrm>
            <a:off x="5473700" y="3124200"/>
            <a:ext cx="1930400" cy="533400"/>
            <a:chOff x="3448" y="1968"/>
            <a:chExt cx="1216" cy="336"/>
          </a:xfrm>
        </p:grpSpPr>
        <p:sp>
          <p:nvSpPr>
            <p:cNvPr id="946190" name="Line 14"/>
            <p:cNvSpPr>
              <a:spLocks noChangeShapeType="1"/>
            </p:cNvSpPr>
            <p:nvPr/>
          </p:nvSpPr>
          <p:spPr bwMode="auto">
            <a:xfrm>
              <a:off x="3631" y="2304"/>
              <a:ext cx="816" cy="0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6191" name="Line 15"/>
            <p:cNvSpPr>
              <a:spLocks noChangeShapeType="1"/>
            </p:cNvSpPr>
            <p:nvPr/>
          </p:nvSpPr>
          <p:spPr bwMode="auto">
            <a:xfrm rot="3375725" flipH="1">
              <a:off x="3754" y="1662"/>
              <a:ext cx="43" cy="656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6193" name="Line 17"/>
            <p:cNvSpPr>
              <a:spLocks noChangeShapeType="1"/>
            </p:cNvSpPr>
            <p:nvPr/>
          </p:nvSpPr>
          <p:spPr bwMode="auto">
            <a:xfrm rot="-3375725">
              <a:off x="4314" y="1662"/>
              <a:ext cx="43" cy="656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6308" name="Oval 132" descr="Monk"/>
          <p:cNvSpPr>
            <a:spLocks noChangeArrowheads="1"/>
          </p:cNvSpPr>
          <p:nvPr/>
        </p:nvSpPr>
        <p:spPr bwMode="auto">
          <a:xfrm>
            <a:off x="5829300" y="2590800"/>
            <a:ext cx="1219200" cy="609600"/>
          </a:xfrm>
          <a:prstGeom prst="ellipse">
            <a:avLst/>
          </a:prstGeom>
          <a:blipFill dpi="0" rotWithShape="1">
            <a:blip r:embed="rId9" cstate="screen"/>
            <a:srcRect/>
            <a:stretch>
              <a:fillRect b="-216726"/>
            </a:stretch>
          </a:blip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6310" name="Oval 134" descr="Emblem_of_the_Papacy_Public Domain_1 copy"/>
          <p:cNvSpPr>
            <a:spLocks noChangeArrowheads="1"/>
          </p:cNvSpPr>
          <p:nvPr/>
        </p:nvSpPr>
        <p:spPr bwMode="auto">
          <a:xfrm>
            <a:off x="6813550" y="3352800"/>
            <a:ext cx="1219200" cy="609600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b="-192000"/>
            </a:stretch>
          </a:blip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6311" name="Oval 135" descr="Crown 2 copy"/>
          <p:cNvSpPr>
            <a:spLocks noChangeArrowheads="1"/>
          </p:cNvSpPr>
          <p:nvPr/>
        </p:nvSpPr>
        <p:spPr bwMode="auto">
          <a:xfrm>
            <a:off x="4819650" y="3352800"/>
            <a:ext cx="1219200" cy="609600"/>
          </a:xfrm>
          <a:prstGeom prst="ellipse">
            <a:avLst/>
          </a:prstGeom>
          <a:blipFill dpi="0" rotWithShape="1">
            <a:blip r:embed="rId11" cstate="screen"/>
            <a:srcRect/>
            <a:stretch>
              <a:fillRect/>
            </a:stretch>
          </a:blip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6212" name="Text Box 36"/>
          <p:cNvSpPr txBox="1">
            <a:spLocks noChangeArrowheads="1"/>
          </p:cNvSpPr>
          <p:nvPr/>
        </p:nvSpPr>
        <p:spPr bwMode="auto">
          <a:xfrm>
            <a:off x="4972050" y="3962400"/>
            <a:ext cx="9144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smtClean="0">
                <a:solidFill>
                  <a:srgbClr val="4C0026"/>
                </a:solidFill>
                <a:effectLst/>
                <a:latin typeface="Arial Narrow" pitchFamily="34" charset="0"/>
              </a:rPr>
              <a:t>Rule</a:t>
            </a:r>
            <a:endParaRPr lang="en-US" sz="2000">
              <a:solidFill>
                <a:srgbClr val="4C0026"/>
              </a:solidFill>
              <a:effectLst/>
              <a:latin typeface="Arial Narrow" pitchFamily="34" charset="0"/>
            </a:endParaRPr>
          </a:p>
        </p:txBody>
      </p:sp>
      <p:sp>
        <p:nvSpPr>
          <p:cNvPr id="946213" name="Text Box 37"/>
          <p:cNvSpPr txBox="1">
            <a:spLocks noChangeArrowheads="1"/>
          </p:cNvSpPr>
          <p:nvPr/>
        </p:nvSpPr>
        <p:spPr bwMode="auto">
          <a:xfrm>
            <a:off x="7010400" y="3962400"/>
            <a:ext cx="990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Church</a:t>
            </a:r>
          </a:p>
        </p:txBody>
      </p:sp>
      <p:grpSp>
        <p:nvGrpSpPr>
          <p:cNvPr id="946217" name="Group 41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946218" name="AutoShape 42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946219" name="Text Box 43"/>
            <p:cNvSpPr txBox="1">
              <a:spLocks noChangeArrowheads="1"/>
            </p:cNvSpPr>
            <p:nvPr/>
          </p:nvSpPr>
          <p:spPr bwMode="auto">
            <a:xfrm>
              <a:off x="3171" y="562"/>
              <a:ext cx="177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Christian empire</a:t>
              </a:r>
            </a:p>
          </p:txBody>
        </p:sp>
      </p:grpSp>
      <p:sp>
        <p:nvSpPr>
          <p:cNvPr id="946283" name="Oval 107"/>
          <p:cNvSpPr>
            <a:spLocks noChangeArrowheads="1"/>
          </p:cNvSpPr>
          <p:nvPr/>
        </p:nvSpPr>
        <p:spPr bwMode="auto">
          <a:xfrm>
            <a:off x="48768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946326" name="WordArt 150"/>
          <p:cNvSpPr>
            <a:spLocks noChangeArrowheads="1" noChangeShapeType="1" noTextEdit="1"/>
          </p:cNvSpPr>
          <p:nvPr/>
        </p:nvSpPr>
        <p:spPr bwMode="auto">
          <a:xfrm>
            <a:off x="4972050" y="3505200"/>
            <a:ext cx="914400" cy="3810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25400" algn="ctr" rotWithShape="0">
                    <a:srgbClr val="FFFFFF"/>
                  </a:outerShdw>
                </a:effectLst>
                <a:latin typeface="Arial Black"/>
              </a:rPr>
              <a:t>Emperor</a:t>
            </a:r>
          </a:p>
        </p:txBody>
      </p:sp>
      <p:sp>
        <p:nvSpPr>
          <p:cNvPr id="946327" name="WordArt 151"/>
          <p:cNvSpPr>
            <a:spLocks noChangeArrowheads="1" noChangeShapeType="1" noTextEdit="1"/>
          </p:cNvSpPr>
          <p:nvPr/>
        </p:nvSpPr>
        <p:spPr bwMode="auto">
          <a:xfrm>
            <a:off x="7042150" y="3581400"/>
            <a:ext cx="762000" cy="3048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25400" algn="ctr" rotWithShape="0">
                    <a:srgbClr val="FFFFFF"/>
                  </a:outerShdw>
                </a:effectLst>
                <a:latin typeface="Arial Black"/>
              </a:rPr>
              <a:t>Pope</a:t>
            </a:r>
          </a:p>
        </p:txBody>
      </p:sp>
      <p:sp>
        <p:nvSpPr>
          <p:cNvPr id="946179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6188" name="Text Box 12"/>
          <p:cNvSpPr txBox="1">
            <a:spLocks noChangeArrowheads="1"/>
          </p:cNvSpPr>
          <p:nvPr/>
        </p:nvSpPr>
        <p:spPr bwMode="auto">
          <a:xfrm>
            <a:off x="838200" y="5670550"/>
            <a:ext cx="7620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Thus, the missions of the regional church leaders were apportioned to the offices of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monastic leaders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corresponding to the prophets, the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pope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corresponding to the high priest, and the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emperor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, who ruled the people.</a:t>
            </a:r>
            <a:endParaRPr lang="en-US" sz="20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946348" name="WordArt 172"/>
          <p:cNvSpPr>
            <a:spLocks noChangeArrowheads="1" noChangeShapeType="1" noTextEdit="1"/>
          </p:cNvSpPr>
          <p:nvPr/>
        </p:nvSpPr>
        <p:spPr bwMode="auto">
          <a:xfrm>
            <a:off x="6019800" y="2667000"/>
            <a:ext cx="914400" cy="4572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3600" kern="10">
                <a:ln w="63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482400"/>
                </a:solidFill>
                <a:effectLst/>
                <a:latin typeface="Arial Black"/>
              </a:rPr>
              <a:t>Monastic</a:t>
            </a:r>
          </a:p>
          <a:p>
            <a:r>
              <a:rPr lang="en-US" sz="3600" kern="10">
                <a:ln w="63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482400"/>
                </a:solidFill>
                <a:effectLst/>
                <a:latin typeface="Arial Black"/>
              </a:rPr>
              <a:t>leaders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4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4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46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46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46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46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4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4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46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46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946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4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4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4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46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4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4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46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946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4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4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4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6178" grpId="0" animBg="1"/>
      <p:bldP spid="946308" grpId="0" animBg="1"/>
      <p:bldP spid="946310" grpId="0" animBg="1"/>
      <p:bldP spid="946311" grpId="0" animBg="1"/>
      <p:bldP spid="946212" grpId="0"/>
      <p:bldP spid="946213" grpId="0"/>
      <p:bldP spid="946326" grpId="0" animBg="1"/>
      <p:bldP spid="946327" grpId="0" animBg="1"/>
      <p:bldP spid="946188" grpId="0"/>
      <p:bldP spid="94634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5895" name="Group 87"/>
          <p:cNvGrpSpPr>
            <a:grpSpLocks/>
          </p:cNvGrpSpPr>
          <p:nvPr/>
        </p:nvGrpSpPr>
        <p:grpSpPr bwMode="auto">
          <a:xfrm>
            <a:off x="914400" y="762000"/>
            <a:ext cx="3581400" cy="3886200"/>
            <a:chOff x="576" y="480"/>
            <a:chExt cx="2256" cy="2448"/>
          </a:xfrm>
        </p:grpSpPr>
        <p:grpSp>
          <p:nvGrpSpPr>
            <p:cNvPr id="1655811" name="Group 3"/>
            <p:cNvGrpSpPr>
              <a:grpSpLocks/>
            </p:cNvGrpSpPr>
            <p:nvPr/>
          </p:nvGrpSpPr>
          <p:grpSpPr bwMode="auto">
            <a:xfrm>
              <a:off x="576" y="480"/>
              <a:ext cx="2256" cy="528"/>
              <a:chOff x="576" y="480"/>
              <a:chExt cx="2256" cy="528"/>
            </a:xfrm>
          </p:grpSpPr>
          <p:sp>
            <p:nvSpPr>
              <p:cNvPr id="1655812" name="AutoShape 4"/>
              <p:cNvSpPr>
                <a:spLocks noChangeArrowheads="1"/>
              </p:cNvSpPr>
              <p:nvPr/>
            </p:nvSpPr>
            <p:spPr bwMode="auto">
              <a:xfrm>
                <a:off x="576" y="480"/>
                <a:ext cx="2256" cy="528"/>
              </a:xfrm>
              <a:prstGeom prst="roundRect">
                <a:avLst>
                  <a:gd name="adj" fmla="val 16667"/>
                </a:avLst>
              </a:prstGeom>
              <a:solidFill>
                <a:srgbClr val="4C0026"/>
              </a:solidFill>
              <a:ln w="28575">
                <a:noFill/>
                <a:round/>
                <a:headEnd/>
                <a:tailEnd/>
              </a:ln>
              <a:effectLst>
                <a:outerShdw dist="50800" algn="ctr" rotWithShape="0">
                  <a:srgbClr val="5C2E00"/>
                </a:outerShdw>
              </a:effectLst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36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1655813" name="Text Box 5"/>
              <p:cNvSpPr txBox="1">
                <a:spLocks noChangeArrowheads="1"/>
              </p:cNvSpPr>
              <p:nvPr/>
            </p:nvSpPr>
            <p:spPr bwMode="auto">
              <a:xfrm>
                <a:off x="834" y="565"/>
                <a:ext cx="1740" cy="346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3000">
                    <a:solidFill>
                      <a:srgbClr val="FFFFE9"/>
                    </a:solidFill>
                    <a:effectLst/>
                    <a:latin typeface="Arial Narrow" pitchFamily="34" charset="0"/>
                  </a:rPr>
                  <a:t>United kingdom</a:t>
                </a:r>
              </a:p>
            </p:txBody>
          </p:sp>
        </p:grpSp>
        <p:sp>
          <p:nvSpPr>
            <p:cNvPr id="1655814" name="AutoShape 6"/>
            <p:cNvSpPr>
              <a:spLocks noChangeArrowheads="1"/>
            </p:cNvSpPr>
            <p:nvPr/>
          </p:nvSpPr>
          <p:spPr bwMode="auto">
            <a:xfrm>
              <a:off x="576" y="1049"/>
              <a:ext cx="2256" cy="187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FFFFCC"/>
                </a:gs>
              </a:gsLst>
              <a:lin ang="2700000" scaled="1"/>
            </a:gradFill>
            <a:ln w="38100">
              <a:solidFill>
                <a:srgbClr val="4C0026"/>
              </a:solidFill>
              <a:round/>
              <a:headEnd/>
              <a:tailEnd/>
            </a:ln>
            <a:effectLst>
              <a:outerShdw dist="40161" dir="20493903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800">
                <a:solidFill>
                  <a:srgbClr val="502800"/>
                </a:solidFill>
                <a:effectLst/>
                <a:latin typeface="Arial" charset="0"/>
              </a:endParaRPr>
            </a:p>
          </p:txBody>
        </p:sp>
        <p:sp>
          <p:nvSpPr>
            <p:cNvPr id="1655819" name="Oval 11"/>
            <p:cNvSpPr>
              <a:spLocks noChangeArrowheads="1"/>
            </p:cNvSpPr>
            <p:nvPr/>
          </p:nvSpPr>
          <p:spPr bwMode="auto">
            <a:xfrm>
              <a:off x="720" y="1200"/>
              <a:ext cx="240" cy="2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>
                  <a:solidFill>
                    <a:srgbClr val="4C0026"/>
                  </a:solidFill>
                  <a:effectLst/>
                  <a:latin typeface="Arial" charset="0"/>
                </a:rPr>
                <a:t>1</a:t>
              </a:r>
            </a:p>
          </p:txBody>
        </p:sp>
        <p:grpSp>
          <p:nvGrpSpPr>
            <p:cNvPr id="1655877" name="Group 69"/>
            <p:cNvGrpSpPr>
              <a:grpSpLocks/>
            </p:cNvGrpSpPr>
            <p:nvPr/>
          </p:nvGrpSpPr>
          <p:grpSpPr bwMode="auto">
            <a:xfrm>
              <a:off x="616" y="1286"/>
              <a:ext cx="2120" cy="1460"/>
              <a:chOff x="616" y="1286"/>
              <a:chExt cx="2120" cy="1460"/>
            </a:xfrm>
          </p:grpSpPr>
          <p:grpSp>
            <p:nvGrpSpPr>
              <p:cNvPr id="1655878" name="Group 70"/>
              <p:cNvGrpSpPr>
                <a:grpSpLocks/>
              </p:cNvGrpSpPr>
              <p:nvPr/>
            </p:nvGrpSpPr>
            <p:grpSpPr bwMode="auto">
              <a:xfrm>
                <a:off x="712" y="1632"/>
                <a:ext cx="2024" cy="864"/>
                <a:chOff x="712" y="1632"/>
                <a:chExt cx="2024" cy="864"/>
              </a:xfrm>
            </p:grpSpPr>
            <p:grpSp>
              <p:nvGrpSpPr>
                <p:cNvPr id="1655879" name="Group 71"/>
                <p:cNvGrpSpPr>
                  <a:grpSpLocks/>
                </p:cNvGrpSpPr>
                <p:nvPr/>
              </p:nvGrpSpPr>
              <p:grpSpPr bwMode="auto">
                <a:xfrm>
                  <a:off x="1124" y="1968"/>
                  <a:ext cx="1216" cy="336"/>
                  <a:chOff x="3448" y="1968"/>
                  <a:chExt cx="1216" cy="336"/>
                </a:xfrm>
              </p:grpSpPr>
              <p:sp>
                <p:nvSpPr>
                  <p:cNvPr id="165588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3631" y="2304"/>
                    <a:ext cx="816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881" name="Line 73"/>
                  <p:cNvSpPr>
                    <a:spLocks noChangeShapeType="1"/>
                  </p:cNvSpPr>
                  <p:nvPr/>
                </p:nvSpPr>
                <p:spPr bwMode="auto">
                  <a:xfrm rot="3375725" flipH="1">
                    <a:off x="3754" y="1662"/>
                    <a:ext cx="43" cy="656"/>
                  </a:xfrm>
                  <a:prstGeom prst="line">
                    <a:avLst/>
                  </a:prstGeom>
                  <a:noFill/>
                  <a:ln w="57150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55882" name="Line 74"/>
                  <p:cNvSpPr>
                    <a:spLocks noChangeShapeType="1"/>
                  </p:cNvSpPr>
                  <p:nvPr/>
                </p:nvSpPr>
                <p:spPr bwMode="auto">
                  <a:xfrm rot="-3375725">
                    <a:off x="4314" y="1662"/>
                    <a:ext cx="43" cy="656"/>
                  </a:xfrm>
                  <a:prstGeom prst="line">
                    <a:avLst/>
                  </a:prstGeom>
                  <a:noFill/>
                  <a:ln w="57150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5883" name="Group 75"/>
                <p:cNvGrpSpPr>
                  <a:grpSpLocks/>
                </p:cNvGrpSpPr>
                <p:nvPr/>
              </p:nvGrpSpPr>
              <p:grpSpPr bwMode="auto">
                <a:xfrm>
                  <a:off x="1968" y="2112"/>
                  <a:ext cx="768" cy="384"/>
                  <a:chOff x="1928" y="2112"/>
                  <a:chExt cx="768" cy="384"/>
                </a:xfrm>
              </p:grpSpPr>
              <p:sp>
                <p:nvSpPr>
                  <p:cNvPr id="1655884" name="Oval 76" descr="Joy in the service of the sanctuary Ps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2112"/>
                    <a:ext cx="768" cy="384"/>
                  </a:xfrm>
                  <a:prstGeom prst="ellipse">
                    <a:avLst/>
                  </a:prstGeom>
                  <a:blipFill dpi="0" rotWithShape="1">
                    <a:blip r:embed="rId3" cstate="print"/>
                    <a:srcRect/>
                    <a:stretch>
                      <a:fillRect b="-96899"/>
                    </a:stretch>
                  </a:blipFill>
                  <a:ln w="19050" algn="ctr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655885" name="WordArt 77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2064" y="2256"/>
                    <a:ext cx="528" cy="192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CurveDown">
                      <a:avLst>
                        <a:gd name="adj" fmla="val 43477"/>
                      </a:avLst>
                    </a:prstTxWarp>
                  </a:bodyPr>
                  <a:lstStyle/>
                  <a:p>
                    <a:r>
                      <a:rPr lang="en-US" sz="3600" kern="10">
                        <a:ln w="1270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solidFill>
                          <a:schemeClr val="bg1"/>
                        </a:solidFill>
                        <a:effectLst>
                          <a:outerShdw dist="35921" dir="2700000" algn="ctr" rotWithShape="0">
                            <a:schemeClr val="tx1"/>
                          </a:outerShdw>
                        </a:effectLst>
                        <a:latin typeface="Arial Black"/>
                      </a:rPr>
                      <a:t>Priest</a:t>
                    </a:r>
                  </a:p>
                </p:txBody>
              </p:sp>
            </p:grpSp>
            <p:grpSp>
              <p:nvGrpSpPr>
                <p:cNvPr id="1655886" name="Group 78"/>
                <p:cNvGrpSpPr>
                  <a:grpSpLocks/>
                </p:cNvGrpSpPr>
                <p:nvPr/>
              </p:nvGrpSpPr>
              <p:grpSpPr bwMode="auto">
                <a:xfrm>
                  <a:off x="712" y="2112"/>
                  <a:ext cx="768" cy="384"/>
                  <a:chOff x="712" y="2112"/>
                  <a:chExt cx="768" cy="384"/>
                </a:xfrm>
              </p:grpSpPr>
              <p:sp>
                <p:nvSpPr>
                  <p:cNvPr id="1655887" name="Oval 79" descr="Jewish King and soldiers in ancient Judah-19th Cent_PD"/>
                  <p:cNvSpPr>
                    <a:spLocks noChangeArrowheads="1"/>
                  </p:cNvSpPr>
                  <p:nvPr/>
                </p:nvSpPr>
                <p:spPr bwMode="auto">
                  <a:xfrm>
                    <a:off x="712" y="2112"/>
                    <a:ext cx="768" cy="384"/>
                  </a:xfrm>
                  <a:prstGeom prst="ellipse">
                    <a:avLst/>
                  </a:prstGeom>
                  <a:blipFill dpi="0" rotWithShape="1">
                    <a:blip r:embed="rId4" cstate="screen"/>
                    <a:srcRect/>
                    <a:stretch>
                      <a:fillRect b="-152174"/>
                    </a:stretch>
                  </a:blipFill>
                  <a:ln w="1905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655888" name="WordArt 80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808" y="2256"/>
                    <a:ext cx="576" cy="192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CurveDown">
                      <a:avLst>
                        <a:gd name="adj" fmla="val 43477"/>
                      </a:avLst>
                    </a:prstTxWarp>
                  </a:bodyPr>
                  <a:lstStyle/>
                  <a:p>
                    <a:r>
                      <a:rPr lang="en-US" sz="3600" kern="10">
                        <a:ln w="12700">
                          <a:solidFill>
                            <a:schemeClr val="bg1"/>
                          </a:solidFill>
                          <a:round/>
                          <a:headEnd/>
                          <a:tailEnd/>
                        </a:ln>
                        <a:solidFill>
                          <a:schemeClr val="tx1"/>
                        </a:solidFill>
                        <a:effectLst>
                          <a:outerShdw dist="25400" algn="ctr" rotWithShape="0">
                            <a:srgbClr val="FFFFFF"/>
                          </a:outerShdw>
                        </a:effectLst>
                        <a:latin typeface="Arial Black"/>
                      </a:rPr>
                      <a:t>King</a:t>
                    </a:r>
                  </a:p>
                </p:txBody>
              </p:sp>
            </p:grpSp>
            <p:grpSp>
              <p:nvGrpSpPr>
                <p:cNvPr id="1655889" name="Group 81"/>
                <p:cNvGrpSpPr>
                  <a:grpSpLocks/>
                </p:cNvGrpSpPr>
                <p:nvPr/>
              </p:nvGrpSpPr>
              <p:grpSpPr bwMode="auto">
                <a:xfrm>
                  <a:off x="1348" y="1632"/>
                  <a:ext cx="768" cy="384"/>
                  <a:chOff x="1308" y="1632"/>
                  <a:chExt cx="768" cy="384"/>
                </a:xfrm>
              </p:grpSpPr>
              <p:sp>
                <p:nvSpPr>
                  <p:cNvPr id="1655890" name="Oval 82" descr="Isaiah - The Prophet Isaiah, Michelangelo"/>
                  <p:cNvSpPr>
                    <a:spLocks noChangeArrowheads="1"/>
                  </p:cNvSpPr>
                  <p:nvPr/>
                </p:nvSpPr>
                <p:spPr bwMode="auto">
                  <a:xfrm>
                    <a:off x="1308" y="1632"/>
                    <a:ext cx="768" cy="384"/>
                  </a:xfrm>
                  <a:prstGeom prst="ellipse">
                    <a:avLst/>
                  </a:prstGeom>
                  <a:blipFill dpi="0" rotWithShape="1">
                    <a:blip r:embed="rId5" cstate="print"/>
                    <a:srcRect/>
                    <a:stretch>
                      <a:fillRect b="-132446"/>
                    </a:stretch>
                  </a:blipFill>
                  <a:ln w="19050" algn="ctr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655891" name="WordArt 83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392" y="1776"/>
                    <a:ext cx="576" cy="192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CurveDown">
                      <a:avLst>
                        <a:gd name="adj" fmla="val 43477"/>
                      </a:avLst>
                    </a:prstTxWarp>
                  </a:bodyPr>
                  <a:lstStyle/>
                  <a:p>
                    <a:r>
                      <a:rPr lang="en-US" sz="3600" kern="10">
                        <a:ln w="12700">
                          <a:solidFill>
                            <a:schemeClr val="bg1"/>
                          </a:solidFill>
                          <a:round/>
                          <a:headEnd/>
                          <a:tailEnd/>
                        </a:ln>
                        <a:solidFill>
                          <a:schemeClr val="tx1"/>
                        </a:solidFill>
                        <a:effectLst>
                          <a:outerShdw dist="25400" algn="ctr" rotWithShape="0">
                            <a:srgbClr val="FFFFFF"/>
                          </a:outerShdw>
                        </a:effectLst>
                        <a:latin typeface="Arial Black"/>
                      </a:rPr>
                      <a:t>Prophet</a:t>
                    </a:r>
                  </a:p>
                </p:txBody>
              </p:sp>
            </p:grpSp>
          </p:grpSp>
          <p:sp>
            <p:nvSpPr>
              <p:cNvPr id="1655892" name="Text Box 84"/>
              <p:cNvSpPr txBox="1">
                <a:spLocks noChangeArrowheads="1"/>
              </p:cNvSpPr>
              <p:nvPr/>
            </p:nvSpPr>
            <p:spPr bwMode="auto">
              <a:xfrm>
                <a:off x="2064" y="2496"/>
                <a:ext cx="624" cy="250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000">
                    <a:solidFill>
                      <a:srgbClr val="4C0026"/>
                    </a:solidFill>
                    <a:effectLst/>
                    <a:latin typeface="Arial Narrow" pitchFamily="34" charset="0"/>
                  </a:rPr>
                  <a:t>Temple</a:t>
                </a:r>
              </a:p>
            </p:txBody>
          </p:sp>
          <p:sp>
            <p:nvSpPr>
              <p:cNvPr id="1655893" name="Text Box 85"/>
              <p:cNvSpPr txBox="1">
                <a:spLocks noChangeArrowheads="1"/>
              </p:cNvSpPr>
              <p:nvPr/>
            </p:nvSpPr>
            <p:spPr bwMode="auto">
              <a:xfrm>
                <a:off x="616" y="2496"/>
                <a:ext cx="912" cy="250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000">
                    <a:solidFill>
                      <a:srgbClr val="4C0026"/>
                    </a:solidFill>
                    <a:effectLst/>
                    <a:latin typeface="Arial Narrow" pitchFamily="34" charset="0"/>
                  </a:rPr>
                  <a:t>Government</a:t>
                </a:r>
              </a:p>
            </p:txBody>
          </p:sp>
          <p:sp>
            <p:nvSpPr>
              <p:cNvPr id="1655894" name="Text Box 86"/>
              <p:cNvSpPr txBox="1">
                <a:spLocks noChangeArrowheads="1"/>
              </p:cNvSpPr>
              <p:nvPr/>
            </p:nvSpPr>
            <p:spPr bwMode="auto">
              <a:xfrm>
                <a:off x="1816" y="1286"/>
                <a:ext cx="816" cy="346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75000"/>
                  </a:lnSpc>
                </a:pPr>
                <a:r>
                  <a:rPr lang="en-US" sz="2000">
                    <a:solidFill>
                      <a:srgbClr val="4C0026"/>
                    </a:solidFill>
                    <a:effectLst/>
                    <a:latin typeface="Arial Narrow" pitchFamily="34" charset="0"/>
                  </a:rPr>
                  <a:t>God’s</a:t>
                </a:r>
              </a:p>
              <a:p>
                <a:pPr algn="l">
                  <a:lnSpc>
                    <a:spcPct val="75000"/>
                  </a:lnSpc>
                </a:pPr>
                <a:r>
                  <a:rPr lang="en-US" sz="2000">
                    <a:solidFill>
                      <a:srgbClr val="4C0026"/>
                    </a:solidFill>
                    <a:effectLst/>
                    <a:latin typeface="Arial Narrow" pitchFamily="34" charset="0"/>
                  </a:rPr>
                  <a:t>instruction</a:t>
                </a:r>
              </a:p>
            </p:txBody>
          </p:sp>
        </p:grpSp>
      </p:grpSp>
      <p:pic>
        <p:nvPicPr>
          <p:cNvPr id="1655867" name="Picture 59" descr="Charlemagne-by-Durer_Public Domain"/>
          <p:cNvPicPr>
            <a:picLocks noChangeAspect="1" noChangeArrowheads="1"/>
          </p:cNvPicPr>
          <p:nvPr/>
        </p:nvPicPr>
        <p:blipFill>
          <a:blip r:embed="rId6" cstate="print"/>
          <a:srcRect l="-156000" t="-19231" b="-5384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/>
              </a:gs>
              <a:gs pos="100000">
                <a:schemeClr val="bg1"/>
              </a:gs>
            </a:gsLst>
            <a:lin ang="5400000" scaled="1"/>
          </a:gradFill>
        </p:spPr>
      </p:pic>
      <p:grpSp>
        <p:nvGrpSpPr>
          <p:cNvPr id="1655866" name="Group 58"/>
          <p:cNvGrpSpPr>
            <a:grpSpLocks/>
          </p:cNvGrpSpPr>
          <p:nvPr/>
        </p:nvGrpSpPr>
        <p:grpSpPr bwMode="auto">
          <a:xfrm>
            <a:off x="804863" y="762000"/>
            <a:ext cx="3767137" cy="3962400"/>
            <a:chOff x="507" y="480"/>
            <a:chExt cx="2373" cy="2496"/>
          </a:xfrm>
        </p:grpSpPr>
        <p:pic>
          <p:nvPicPr>
            <p:cNvPr id="1655833" name="Picture 25" descr="MRL_327A"/>
            <p:cNvPicPr>
              <a:picLocks noChangeAspect="1" noChangeArrowheads="1"/>
            </p:cNvPicPr>
            <p:nvPr/>
          </p:nvPicPr>
          <p:blipFill>
            <a:blip r:embed="rId7" cstate="print"/>
            <a:srcRect l="6973" t="9863"/>
            <a:stretch>
              <a:fillRect/>
            </a:stretch>
          </p:blipFill>
          <p:spPr bwMode="auto">
            <a:xfrm>
              <a:off x="1584" y="1732"/>
              <a:ext cx="1296" cy="1244"/>
            </a:xfrm>
            <a:prstGeom prst="rect">
              <a:avLst/>
            </a:prstGeom>
            <a:noFill/>
          </p:spPr>
        </p:pic>
        <p:pic>
          <p:nvPicPr>
            <p:cNvPr id="1655834" name="Picture 26" descr="charlesandadrian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1617" y="480"/>
              <a:ext cx="1263" cy="1268"/>
            </a:xfrm>
            <a:prstGeom prst="rect">
              <a:avLst/>
            </a:prstGeom>
            <a:noFill/>
          </p:spPr>
        </p:pic>
        <p:pic>
          <p:nvPicPr>
            <p:cNvPr id="1655864" name="Picture 56" descr="Charlemagne-by-Durer_Public Domai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7" y="480"/>
              <a:ext cx="1125" cy="2496"/>
            </a:xfrm>
            <a:prstGeom prst="rect">
              <a:avLst/>
            </a:prstGeom>
            <a:noFill/>
          </p:spPr>
        </p:pic>
      </p:grpSp>
      <p:sp>
        <p:nvSpPr>
          <p:cNvPr id="1655837" name="AutoShape 29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655838" name="Group 30"/>
          <p:cNvGrpSpPr>
            <a:grpSpLocks/>
          </p:cNvGrpSpPr>
          <p:nvPr/>
        </p:nvGrpSpPr>
        <p:grpSpPr bwMode="auto">
          <a:xfrm>
            <a:off x="5473700" y="3124200"/>
            <a:ext cx="1930400" cy="533400"/>
            <a:chOff x="3448" y="1968"/>
            <a:chExt cx="1216" cy="336"/>
          </a:xfrm>
        </p:grpSpPr>
        <p:sp>
          <p:nvSpPr>
            <p:cNvPr id="1655839" name="Line 31"/>
            <p:cNvSpPr>
              <a:spLocks noChangeShapeType="1"/>
            </p:cNvSpPr>
            <p:nvPr/>
          </p:nvSpPr>
          <p:spPr bwMode="auto">
            <a:xfrm>
              <a:off x="3631" y="2304"/>
              <a:ext cx="816" cy="0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55840" name="Line 32"/>
            <p:cNvSpPr>
              <a:spLocks noChangeShapeType="1"/>
            </p:cNvSpPr>
            <p:nvPr/>
          </p:nvSpPr>
          <p:spPr bwMode="auto">
            <a:xfrm rot="3375725" flipH="1">
              <a:off x="3754" y="1662"/>
              <a:ext cx="43" cy="656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55841" name="Line 33"/>
            <p:cNvSpPr>
              <a:spLocks noChangeShapeType="1"/>
            </p:cNvSpPr>
            <p:nvPr/>
          </p:nvSpPr>
          <p:spPr bwMode="auto">
            <a:xfrm rot="-3375725">
              <a:off x="4314" y="1662"/>
              <a:ext cx="43" cy="656"/>
            </a:xfrm>
            <a:prstGeom prst="line">
              <a:avLst/>
            </a:prstGeom>
            <a:noFill/>
            <a:ln w="57150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55868" name="Oval 60" descr="Monk"/>
          <p:cNvSpPr>
            <a:spLocks noChangeArrowheads="1"/>
          </p:cNvSpPr>
          <p:nvPr/>
        </p:nvSpPr>
        <p:spPr bwMode="auto">
          <a:xfrm>
            <a:off x="5829300" y="2590800"/>
            <a:ext cx="1219200" cy="609600"/>
          </a:xfrm>
          <a:prstGeom prst="ellipse">
            <a:avLst/>
          </a:prstGeom>
          <a:blipFill dpi="0" rotWithShape="1">
            <a:blip r:embed="rId10" cstate="screen"/>
            <a:srcRect/>
            <a:stretch>
              <a:fillRect b="-216726"/>
            </a:stretch>
          </a:blip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5869" name="Oval 61" descr="Emblem_of_the_Papacy_Public Domain_1 copy"/>
          <p:cNvSpPr>
            <a:spLocks noChangeArrowheads="1"/>
          </p:cNvSpPr>
          <p:nvPr/>
        </p:nvSpPr>
        <p:spPr bwMode="auto">
          <a:xfrm>
            <a:off x="6813550" y="3352800"/>
            <a:ext cx="1219200" cy="609600"/>
          </a:xfrm>
          <a:prstGeom prst="ellipse">
            <a:avLst/>
          </a:prstGeom>
          <a:blipFill dpi="0" rotWithShape="1">
            <a:blip r:embed="rId11" cstate="print"/>
            <a:srcRect/>
            <a:stretch>
              <a:fillRect b="-192000"/>
            </a:stretch>
          </a:blip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5870" name="Oval 62" descr="Crown 2 copy"/>
          <p:cNvSpPr>
            <a:spLocks noChangeArrowheads="1"/>
          </p:cNvSpPr>
          <p:nvPr/>
        </p:nvSpPr>
        <p:spPr bwMode="auto">
          <a:xfrm>
            <a:off x="4819650" y="3352800"/>
            <a:ext cx="1219200" cy="609600"/>
          </a:xfrm>
          <a:prstGeom prst="ellipse">
            <a:avLst/>
          </a:prstGeom>
          <a:blipFill dpi="0" rotWithShape="1">
            <a:blip r:embed="rId12" cstate="screen"/>
            <a:srcRect/>
            <a:stretch>
              <a:fillRect/>
            </a:stretch>
          </a:blip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5849" name="Text Box 41"/>
          <p:cNvSpPr txBox="1">
            <a:spLocks noChangeArrowheads="1"/>
          </p:cNvSpPr>
          <p:nvPr/>
        </p:nvSpPr>
        <p:spPr bwMode="auto">
          <a:xfrm>
            <a:off x="7010400" y="3962400"/>
            <a:ext cx="990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Church</a:t>
            </a:r>
          </a:p>
        </p:txBody>
      </p:sp>
      <p:grpSp>
        <p:nvGrpSpPr>
          <p:cNvPr id="1655850" name="Group 42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655851" name="AutoShape 43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55852" name="Text Box 44"/>
            <p:cNvSpPr txBox="1">
              <a:spLocks noChangeArrowheads="1"/>
            </p:cNvSpPr>
            <p:nvPr/>
          </p:nvSpPr>
          <p:spPr bwMode="auto">
            <a:xfrm>
              <a:off x="3171" y="562"/>
              <a:ext cx="177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Christian empire</a:t>
              </a:r>
            </a:p>
          </p:txBody>
        </p:sp>
      </p:grpSp>
      <p:sp>
        <p:nvSpPr>
          <p:cNvPr id="1655858" name="Oval 50"/>
          <p:cNvSpPr>
            <a:spLocks noChangeArrowheads="1"/>
          </p:cNvSpPr>
          <p:nvPr/>
        </p:nvSpPr>
        <p:spPr bwMode="auto">
          <a:xfrm>
            <a:off x="48768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655876" name="Text Box 68"/>
          <p:cNvSpPr txBox="1">
            <a:spLocks noChangeArrowheads="1"/>
          </p:cNvSpPr>
          <p:nvPr/>
        </p:nvSpPr>
        <p:spPr bwMode="auto">
          <a:xfrm>
            <a:off x="4972050" y="3962400"/>
            <a:ext cx="9144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Rule</a:t>
            </a:r>
          </a:p>
        </p:txBody>
      </p:sp>
      <p:sp>
        <p:nvSpPr>
          <p:cNvPr id="1655856" name="Rectangle 4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5857" name="Text Box 49"/>
          <p:cNvSpPr txBox="1">
            <a:spLocks noChangeArrowheads="1"/>
          </p:cNvSpPr>
          <p:nvPr/>
        </p:nvSpPr>
        <p:spPr bwMode="auto">
          <a:xfrm>
            <a:off x="1143000" y="5807075"/>
            <a:ext cx="70866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They were responsible to guide the Second Israel to accomplish </a:t>
            </a:r>
            <a:r>
              <a:rPr lang="en-US" sz="2100" dirty="0">
                <a:solidFill>
                  <a:srgbClr val="FFFF66"/>
                </a:solidFill>
                <a:effectLst/>
                <a:latin typeface="Arial Narrow" pitchFamily="34" charset="0"/>
              </a:rPr>
              <a:t>the goal 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of the providence of restoration.</a:t>
            </a:r>
            <a:endParaRPr lang="en-US" sz="1800" b="0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655896" name="WordArt 88"/>
          <p:cNvSpPr>
            <a:spLocks noChangeArrowheads="1" noChangeShapeType="1" noTextEdit="1"/>
          </p:cNvSpPr>
          <p:nvPr/>
        </p:nvSpPr>
        <p:spPr bwMode="auto">
          <a:xfrm>
            <a:off x="7042150" y="3581400"/>
            <a:ext cx="762000" cy="3048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25400" algn="ctr" rotWithShape="0">
                    <a:srgbClr val="FFFFFF"/>
                  </a:outerShdw>
                </a:effectLst>
                <a:latin typeface="Arial Black"/>
              </a:rPr>
              <a:t>Pope</a:t>
            </a:r>
          </a:p>
        </p:txBody>
      </p:sp>
      <p:sp>
        <p:nvSpPr>
          <p:cNvPr id="1655897" name="WordArt 89"/>
          <p:cNvSpPr>
            <a:spLocks noChangeArrowheads="1" noChangeShapeType="1" noTextEdit="1"/>
          </p:cNvSpPr>
          <p:nvPr/>
        </p:nvSpPr>
        <p:spPr bwMode="auto">
          <a:xfrm>
            <a:off x="4972050" y="3505200"/>
            <a:ext cx="914400" cy="3810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25400" algn="ctr" rotWithShape="0">
                    <a:srgbClr val="FFFFFF"/>
                  </a:outerShdw>
                </a:effectLst>
                <a:latin typeface="Arial Black"/>
              </a:rPr>
              <a:t>Emperor</a:t>
            </a:r>
          </a:p>
        </p:txBody>
      </p:sp>
      <p:sp>
        <p:nvSpPr>
          <p:cNvPr id="1655898" name="WordArt 90"/>
          <p:cNvSpPr>
            <a:spLocks noChangeArrowheads="1" noChangeShapeType="1" noTextEdit="1"/>
          </p:cNvSpPr>
          <p:nvPr/>
        </p:nvSpPr>
        <p:spPr bwMode="auto">
          <a:xfrm>
            <a:off x="6019800" y="2667000"/>
            <a:ext cx="914400" cy="4572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3600" kern="10">
                <a:ln w="63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482400"/>
                </a:solidFill>
                <a:effectLst/>
                <a:latin typeface="Arial Black"/>
              </a:rPr>
              <a:t>Monastic</a:t>
            </a:r>
          </a:p>
          <a:p>
            <a:r>
              <a:rPr lang="en-US" sz="3600" kern="10">
                <a:ln w="63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482400"/>
                </a:solidFill>
                <a:effectLst/>
                <a:latin typeface="Arial Black"/>
              </a:rPr>
              <a:t>leaders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55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5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165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165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0"/>
                                        <p:tgtEl>
                                          <p:spTgt spid="1655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5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5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5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655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5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7297" name="Picture 113" descr="Joseph reveals himself to his brothers, by P von Cornelius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0" y="304800"/>
            <a:ext cx="6477000" cy="4953000"/>
          </a:xfrm>
          <a:prstGeom prst="rect">
            <a:avLst/>
          </a:prstGeom>
          <a:noFill/>
        </p:spPr>
      </p:pic>
      <p:sp>
        <p:nvSpPr>
          <p:cNvPr id="1117233" name="AutoShape 49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117295" name="Group 111"/>
          <p:cNvGrpSpPr>
            <a:grpSpLocks/>
          </p:cNvGrpSpPr>
          <p:nvPr/>
        </p:nvGrpSpPr>
        <p:grpSpPr bwMode="auto">
          <a:xfrm>
            <a:off x="1066800" y="2743200"/>
            <a:ext cx="974725" cy="609600"/>
            <a:chOff x="672" y="1728"/>
            <a:chExt cx="614" cy="384"/>
          </a:xfrm>
        </p:grpSpPr>
        <p:sp>
          <p:nvSpPr>
            <p:cNvPr id="1117276" name="Oval 92" descr="Saul Gains His Kingdom, by C"/>
            <p:cNvSpPr>
              <a:spLocks noChangeArrowheads="1"/>
            </p:cNvSpPr>
            <p:nvPr/>
          </p:nvSpPr>
          <p:spPr bwMode="auto">
            <a:xfrm>
              <a:off x="672" y="1728"/>
              <a:ext cx="614" cy="384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7093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7277" name="Text Box 93"/>
            <p:cNvSpPr txBox="1">
              <a:spLocks noChangeArrowheads="1"/>
            </p:cNvSpPr>
            <p:nvPr/>
          </p:nvSpPr>
          <p:spPr bwMode="auto">
            <a:xfrm>
              <a:off x="715" y="1776"/>
              <a:ext cx="528" cy="32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King</a:t>
              </a:r>
            </a:p>
          </p:txBody>
        </p:sp>
      </p:grpSp>
      <p:sp>
        <p:nvSpPr>
          <p:cNvPr id="1117278" name="Oval 94" descr="Jewish noblemen in ancient Judah_PD 2"/>
          <p:cNvSpPr>
            <a:spLocks noChangeArrowheads="1"/>
          </p:cNvSpPr>
          <p:nvPr/>
        </p:nvSpPr>
        <p:spPr bwMode="auto">
          <a:xfrm>
            <a:off x="2438400" y="2590800"/>
            <a:ext cx="1905000" cy="91440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110648"/>
            </a:stretch>
          </a:blipFill>
          <a:ln w="19050" algn="ctr">
            <a:solidFill>
              <a:srgbClr val="48002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7275" name="Line 91"/>
          <p:cNvSpPr>
            <a:spLocks noChangeShapeType="1"/>
          </p:cNvSpPr>
          <p:nvPr/>
        </p:nvSpPr>
        <p:spPr bwMode="auto">
          <a:xfrm flipH="1">
            <a:off x="2057400" y="3078163"/>
            <a:ext cx="381000" cy="0"/>
          </a:xfrm>
          <a:prstGeom prst="line">
            <a:avLst/>
          </a:prstGeom>
          <a:noFill/>
          <a:ln w="76200">
            <a:solidFill>
              <a:srgbClr val="4C0026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117202" name="Group 18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117203" name="AutoShape 19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17204" name="Text Box 20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sp>
        <p:nvSpPr>
          <p:cNvPr id="1117234" name="Oval 50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117239" name="Text Box 55"/>
          <p:cNvSpPr txBox="1">
            <a:spLocks noChangeArrowheads="1"/>
          </p:cNvSpPr>
          <p:nvPr/>
        </p:nvSpPr>
        <p:spPr bwMode="auto">
          <a:xfrm>
            <a:off x="1219200" y="3810000"/>
            <a:ext cx="1219200" cy="4206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Samuel:</a:t>
            </a:r>
          </a:p>
        </p:txBody>
      </p:sp>
      <p:sp>
        <p:nvSpPr>
          <p:cNvPr id="1117267" name="Text Box 83"/>
          <p:cNvSpPr txBox="1">
            <a:spLocks noChangeArrowheads="1"/>
          </p:cNvSpPr>
          <p:nvPr/>
        </p:nvSpPr>
        <p:spPr bwMode="auto">
          <a:xfrm>
            <a:off x="2286000" y="3810000"/>
            <a:ext cx="1905000" cy="4206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anointed Saul</a:t>
            </a:r>
          </a:p>
        </p:txBody>
      </p:sp>
      <p:pic>
        <p:nvPicPr>
          <p:cNvPr id="1117274" name="Picture 90" descr="Samuel anointing Sau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28600"/>
            <a:ext cx="4154488" cy="510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117288" name="WordArt 104"/>
          <p:cNvSpPr>
            <a:spLocks noChangeArrowheads="1" noChangeShapeType="1" noTextEdit="1"/>
          </p:cNvSpPr>
          <p:nvPr/>
        </p:nvSpPr>
        <p:spPr bwMode="auto">
          <a:xfrm>
            <a:off x="3505200" y="3048000"/>
            <a:ext cx="609600" cy="2286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People</a:t>
            </a:r>
          </a:p>
        </p:txBody>
      </p:sp>
      <p:sp>
        <p:nvSpPr>
          <p:cNvPr id="111718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17232" name="Group 48"/>
          <p:cNvGrpSpPr>
            <a:grpSpLocks/>
          </p:cNvGrpSpPr>
          <p:nvPr/>
        </p:nvGrpSpPr>
        <p:grpSpPr bwMode="auto">
          <a:xfrm>
            <a:off x="838200" y="5638800"/>
            <a:ext cx="7543800" cy="974725"/>
            <a:chOff x="384" y="3600"/>
            <a:chExt cx="4752" cy="614"/>
          </a:xfrm>
        </p:grpSpPr>
        <p:sp>
          <p:nvSpPr>
            <p:cNvPr id="1117229" name="Text Box 45"/>
            <p:cNvSpPr txBox="1">
              <a:spLocks noChangeArrowheads="1"/>
            </p:cNvSpPr>
            <p:nvPr/>
          </p:nvSpPr>
          <p:spPr bwMode="auto">
            <a:xfrm>
              <a:off x="672" y="3610"/>
              <a:ext cx="4464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About  eight hundred years after Abraham’s descendants entered Egypt, by God’s command the prophet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Samuel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anointed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Saul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as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first king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First Israel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319).</a:t>
              </a:r>
            </a:p>
          </p:txBody>
        </p:sp>
        <p:sp>
          <p:nvSpPr>
            <p:cNvPr id="1117230" name="Oval 46"/>
            <p:cNvSpPr>
              <a:spLocks noChangeArrowheads="1"/>
            </p:cNvSpPr>
            <p:nvPr/>
          </p:nvSpPr>
          <p:spPr bwMode="auto">
            <a:xfrm>
              <a:off x="384" y="3600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sp>
        <p:nvSpPr>
          <p:cNvPr id="23" name="Oval 95" descr="Samuel anointing Saul 1"/>
          <p:cNvSpPr>
            <a:spLocks noChangeArrowheads="1"/>
          </p:cNvSpPr>
          <p:nvPr/>
        </p:nvSpPr>
        <p:spPr bwMode="auto">
          <a:xfrm>
            <a:off x="2438400" y="2743200"/>
            <a:ext cx="914400" cy="609600"/>
          </a:xfrm>
          <a:prstGeom prst="ellipse">
            <a:avLst/>
          </a:prstGeom>
          <a:solidFill>
            <a:srgbClr val="FFFFEF"/>
          </a:soli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7279" name="Oval 95" descr="Samuel anointing Saul 1"/>
          <p:cNvSpPr>
            <a:spLocks noChangeArrowheads="1"/>
          </p:cNvSpPr>
          <p:nvPr/>
        </p:nvSpPr>
        <p:spPr bwMode="auto">
          <a:xfrm>
            <a:off x="2438400" y="2743200"/>
            <a:ext cx="914400" cy="609600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 b="-35222"/>
            </a:stretch>
          </a:blip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7296" name="WordArt 112"/>
          <p:cNvSpPr>
            <a:spLocks noChangeArrowheads="1" noChangeShapeType="1" noTextEdit="1"/>
          </p:cNvSpPr>
          <p:nvPr/>
        </p:nvSpPr>
        <p:spPr bwMode="auto">
          <a:xfrm>
            <a:off x="2514600" y="2971800"/>
            <a:ext cx="685800" cy="30480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Prophet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1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1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7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7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1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117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117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117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1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1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17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17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1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17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17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17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1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1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1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1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11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11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1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233" grpId="0" animBg="1"/>
      <p:bldP spid="1117278" grpId="0" animBg="1"/>
      <p:bldP spid="1117275" grpId="0" animBg="1"/>
      <p:bldP spid="1117234" grpId="0" animBg="1"/>
      <p:bldP spid="1117239" grpId="0"/>
      <p:bldP spid="1117267" grpId="0"/>
      <p:bldP spid="1117288" grpId="0"/>
      <p:bldP spid="23" grpId="0" animBg="1"/>
      <p:bldP spid="1117279" grpId="0" animBg="1"/>
      <p:bldP spid="111729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524" name="Picture 52" descr="Samuel anointing Sau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8600"/>
            <a:ext cx="4154488" cy="510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pSp>
        <p:nvGrpSpPr>
          <p:cNvPr id="1129526" name="Group 54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129527" name="AutoShape 55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29528" name="Text Box 56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sp>
        <p:nvSpPr>
          <p:cNvPr id="1129474" name="AutoShape 2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5C2E0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129475" name="Line 3"/>
          <p:cNvSpPr>
            <a:spLocks noChangeShapeType="1"/>
          </p:cNvSpPr>
          <p:nvPr/>
        </p:nvSpPr>
        <p:spPr bwMode="auto">
          <a:xfrm flipH="1">
            <a:off x="5791200" y="3048000"/>
            <a:ext cx="381000" cy="0"/>
          </a:xfrm>
          <a:prstGeom prst="line">
            <a:avLst/>
          </a:prstGeom>
          <a:noFill/>
          <a:ln w="76200">
            <a:solidFill>
              <a:srgbClr val="4C0026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9476" name="AutoShape 4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129478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8" name="Oval 16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129498" name="Oval 26"/>
          <p:cNvSpPr>
            <a:spLocks noChangeArrowheads="1"/>
          </p:cNvSpPr>
          <p:nvPr/>
        </p:nvSpPr>
        <p:spPr bwMode="auto">
          <a:xfrm>
            <a:off x="4876800" y="1905000"/>
            <a:ext cx="381000" cy="381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129508" name="Text Box 36"/>
          <p:cNvSpPr txBox="1">
            <a:spLocks noChangeArrowheads="1"/>
          </p:cNvSpPr>
          <p:nvPr/>
        </p:nvSpPr>
        <p:spPr bwMode="auto">
          <a:xfrm>
            <a:off x="4953000" y="3810000"/>
            <a:ext cx="990600" cy="4206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Leo III:</a:t>
            </a:r>
          </a:p>
        </p:txBody>
      </p:sp>
      <p:sp>
        <p:nvSpPr>
          <p:cNvPr id="1129509" name="Text Box 37"/>
          <p:cNvSpPr txBox="1">
            <a:spLocks noChangeArrowheads="1"/>
          </p:cNvSpPr>
          <p:nvPr/>
        </p:nvSpPr>
        <p:spPr bwMode="auto">
          <a:xfrm>
            <a:off x="5867400" y="3819525"/>
            <a:ext cx="2057400" cy="7143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crowned</a:t>
            </a:r>
          </a:p>
          <a:p>
            <a:pPr algn="l">
              <a:lnSpc>
                <a:spcPct val="85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 Narrow" pitchFamily="34" charset="0"/>
              </a:rPr>
              <a:t>    Charlemagne</a:t>
            </a:r>
          </a:p>
        </p:txBody>
      </p:sp>
      <p:grpSp>
        <p:nvGrpSpPr>
          <p:cNvPr id="1129510" name="Group 38"/>
          <p:cNvGrpSpPr>
            <a:grpSpLocks/>
          </p:cNvGrpSpPr>
          <p:nvPr/>
        </p:nvGrpSpPr>
        <p:grpSpPr bwMode="auto">
          <a:xfrm>
            <a:off x="838200" y="5807075"/>
            <a:ext cx="7696200" cy="669925"/>
            <a:chOff x="384" y="3600"/>
            <a:chExt cx="4848" cy="422"/>
          </a:xfrm>
        </p:grpSpPr>
        <p:sp>
          <p:nvSpPr>
            <p:cNvPr id="1129511" name="Text Box 39"/>
            <p:cNvSpPr txBox="1">
              <a:spLocks noChangeArrowheads="1"/>
            </p:cNvSpPr>
            <p:nvPr/>
          </p:nvSpPr>
          <p:spPr bwMode="auto">
            <a:xfrm>
              <a:off x="672" y="3600"/>
              <a:ext cx="4560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Likewise, Pope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Leo III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crowned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Charlemagne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blessed him as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first emperor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Christendom (Second Israel) in 800 A.D.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321).</a:t>
              </a:r>
            </a:p>
          </p:txBody>
        </p:sp>
        <p:sp>
          <p:nvSpPr>
            <p:cNvPr id="1129512" name="Oval 40"/>
            <p:cNvSpPr>
              <a:spLocks noChangeArrowheads="1"/>
            </p:cNvSpPr>
            <p:nvPr/>
          </p:nvSpPr>
          <p:spPr bwMode="auto">
            <a:xfrm>
              <a:off x="384" y="360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sp>
        <p:nvSpPr>
          <p:cNvPr id="1129533" name="Oval 61" descr="Karl der Grosse - Frankfurt copy"/>
          <p:cNvSpPr>
            <a:spLocks noChangeArrowheads="1"/>
          </p:cNvSpPr>
          <p:nvPr/>
        </p:nvSpPr>
        <p:spPr bwMode="auto">
          <a:xfrm>
            <a:off x="4800600" y="2743200"/>
            <a:ext cx="974725" cy="609600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 b="-279270"/>
            </a:stretch>
          </a:blipFill>
          <a:ln w="12700" algn="ctr">
            <a:solidFill>
              <a:srgbClr val="4D4D4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6" name="Text Box 34"/>
          <p:cNvSpPr txBox="1">
            <a:spLocks noChangeArrowheads="1"/>
          </p:cNvSpPr>
          <p:nvPr/>
        </p:nvSpPr>
        <p:spPr bwMode="auto">
          <a:xfrm>
            <a:off x="4868863" y="2819400"/>
            <a:ext cx="838200" cy="51276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King</a:t>
            </a:r>
          </a:p>
        </p:txBody>
      </p:sp>
      <p:sp>
        <p:nvSpPr>
          <p:cNvPr id="1129543" name="Oval 71" descr="Historical Clothing - Row 1_2"/>
          <p:cNvSpPr>
            <a:spLocks noChangeArrowheads="1"/>
          </p:cNvSpPr>
          <p:nvPr/>
        </p:nvSpPr>
        <p:spPr bwMode="auto">
          <a:xfrm>
            <a:off x="6172200" y="2590800"/>
            <a:ext cx="1905000" cy="91440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135849"/>
            </a:stretch>
          </a:blipFill>
          <a:ln w="1905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41" name="Oval 69" descr="Monk"/>
          <p:cNvSpPr>
            <a:spLocks noChangeArrowheads="1"/>
          </p:cNvSpPr>
          <p:nvPr/>
        </p:nvSpPr>
        <p:spPr bwMode="auto">
          <a:xfrm>
            <a:off x="6172200" y="2743200"/>
            <a:ext cx="914400" cy="609600"/>
          </a:xfrm>
          <a:prstGeom prst="ellipse">
            <a:avLst/>
          </a:prstGeom>
          <a:blipFill dpi="0" rotWithShape="1">
            <a:blip r:embed="rId6" cstate="screen"/>
            <a:srcRect/>
            <a:stretch>
              <a:fillRect b="-137544"/>
            </a:stretch>
          </a:blip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29554" name="Group 82"/>
          <p:cNvGrpSpPr>
            <a:grpSpLocks/>
          </p:cNvGrpSpPr>
          <p:nvPr/>
        </p:nvGrpSpPr>
        <p:grpSpPr bwMode="auto">
          <a:xfrm>
            <a:off x="1066800" y="2590800"/>
            <a:ext cx="3276600" cy="914400"/>
            <a:chOff x="672" y="1632"/>
            <a:chExt cx="2064" cy="576"/>
          </a:xfrm>
        </p:grpSpPr>
        <p:grpSp>
          <p:nvGrpSpPr>
            <p:cNvPr id="1129555" name="Group 83"/>
            <p:cNvGrpSpPr>
              <a:grpSpLocks/>
            </p:cNvGrpSpPr>
            <p:nvPr/>
          </p:nvGrpSpPr>
          <p:grpSpPr bwMode="auto">
            <a:xfrm>
              <a:off x="672" y="1728"/>
              <a:ext cx="614" cy="384"/>
              <a:chOff x="672" y="1728"/>
              <a:chExt cx="614" cy="384"/>
            </a:xfrm>
          </p:grpSpPr>
          <p:sp>
            <p:nvSpPr>
              <p:cNvPr id="1129556" name="Oval 84" descr="Saul Gains His Kingdom, by C"/>
              <p:cNvSpPr>
                <a:spLocks noChangeArrowheads="1"/>
              </p:cNvSpPr>
              <p:nvPr/>
            </p:nvSpPr>
            <p:spPr bwMode="auto">
              <a:xfrm>
                <a:off x="672" y="1728"/>
                <a:ext cx="614" cy="384"/>
              </a:xfrm>
              <a:prstGeom prst="ellipse">
                <a:avLst/>
              </a:prstGeom>
              <a:blipFill dpi="0" rotWithShape="1">
                <a:blip r:embed="rId7" cstate="print"/>
                <a:srcRect/>
                <a:stretch>
                  <a:fillRect b="-70935"/>
                </a:stretch>
              </a:blipFill>
              <a:ln w="12700" algn="ctr">
                <a:solidFill>
                  <a:srgbClr val="480024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9557" name="Text Box 85"/>
              <p:cNvSpPr txBox="1">
                <a:spLocks noChangeArrowheads="1"/>
              </p:cNvSpPr>
              <p:nvPr/>
            </p:nvSpPr>
            <p:spPr bwMode="auto">
              <a:xfrm>
                <a:off x="715" y="1776"/>
                <a:ext cx="528" cy="323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</a:pPr>
                <a:r>
                  <a:rPr lang="en-US" sz="2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King</a:t>
                </a:r>
              </a:p>
            </p:txBody>
          </p:sp>
        </p:grpSp>
        <p:sp>
          <p:nvSpPr>
            <p:cNvPr id="1129558" name="Oval 86" descr="Jewish noblemen in ancient Judah_PD 2"/>
            <p:cNvSpPr>
              <a:spLocks noChangeArrowheads="1"/>
            </p:cNvSpPr>
            <p:nvPr/>
          </p:nvSpPr>
          <p:spPr bwMode="auto">
            <a:xfrm>
              <a:off x="1536" y="1632"/>
              <a:ext cx="1200" cy="576"/>
            </a:xfrm>
            <a:prstGeom prst="ellipse">
              <a:avLst/>
            </a:prstGeom>
            <a:blipFill dpi="0" rotWithShape="1">
              <a:blip r:embed="rId8" cstate="print"/>
              <a:srcRect/>
              <a:stretch>
                <a:fillRect b="-110648"/>
              </a:stretch>
            </a:blipFill>
            <a:ln w="1905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560" name="Line 88"/>
            <p:cNvSpPr>
              <a:spLocks noChangeShapeType="1"/>
            </p:cNvSpPr>
            <p:nvPr/>
          </p:nvSpPr>
          <p:spPr bwMode="auto">
            <a:xfrm flipH="1">
              <a:off x="1296" y="1939"/>
              <a:ext cx="240" cy="0"/>
            </a:xfrm>
            <a:prstGeom prst="line">
              <a:avLst/>
            </a:prstGeom>
            <a:noFill/>
            <a:ln w="76200">
              <a:solidFill>
                <a:srgbClr val="4C0026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129563" name="Group 91"/>
          <p:cNvGrpSpPr>
            <a:grpSpLocks/>
          </p:cNvGrpSpPr>
          <p:nvPr/>
        </p:nvGrpSpPr>
        <p:grpSpPr bwMode="auto">
          <a:xfrm>
            <a:off x="1219200" y="3810000"/>
            <a:ext cx="2971800" cy="420688"/>
            <a:chOff x="768" y="2400"/>
            <a:chExt cx="1872" cy="265"/>
          </a:xfrm>
        </p:grpSpPr>
        <p:sp>
          <p:nvSpPr>
            <p:cNvPr id="1129564" name="Text Box 92"/>
            <p:cNvSpPr txBox="1">
              <a:spLocks noChangeArrowheads="1"/>
            </p:cNvSpPr>
            <p:nvPr/>
          </p:nvSpPr>
          <p:spPr bwMode="auto">
            <a:xfrm>
              <a:off x="768" y="2400"/>
              <a:ext cx="768" cy="2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400">
                  <a:solidFill>
                    <a:srgbClr val="4C0026"/>
                  </a:solidFill>
                  <a:effectLst/>
                  <a:latin typeface="Arial Narrow" pitchFamily="34" charset="0"/>
                </a:rPr>
                <a:t>Samuel:</a:t>
              </a:r>
            </a:p>
          </p:txBody>
        </p:sp>
        <p:sp>
          <p:nvSpPr>
            <p:cNvPr id="1129565" name="Text Box 93"/>
            <p:cNvSpPr txBox="1">
              <a:spLocks noChangeArrowheads="1"/>
            </p:cNvSpPr>
            <p:nvPr/>
          </p:nvSpPr>
          <p:spPr bwMode="auto">
            <a:xfrm>
              <a:off x="1440" y="2400"/>
              <a:ext cx="1200" cy="26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400">
                  <a:solidFill>
                    <a:srgbClr val="4C0026"/>
                  </a:solidFill>
                  <a:effectLst/>
                  <a:latin typeface="Arial Narrow" pitchFamily="34" charset="0"/>
                </a:rPr>
                <a:t>anointed Saul</a:t>
              </a:r>
            </a:p>
          </p:txBody>
        </p:sp>
      </p:grpSp>
      <p:sp>
        <p:nvSpPr>
          <p:cNvPr id="1129566" name="WordArt 94"/>
          <p:cNvSpPr>
            <a:spLocks noChangeArrowheads="1" noChangeShapeType="1" noTextEdit="1"/>
          </p:cNvSpPr>
          <p:nvPr/>
        </p:nvSpPr>
        <p:spPr bwMode="auto">
          <a:xfrm>
            <a:off x="7239000" y="3124200"/>
            <a:ext cx="609600" cy="2286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People</a:t>
            </a:r>
          </a:p>
        </p:txBody>
      </p:sp>
      <p:sp>
        <p:nvSpPr>
          <p:cNvPr id="1129567" name="WordArt 95"/>
          <p:cNvSpPr>
            <a:spLocks noChangeArrowheads="1" noChangeShapeType="1" noTextEdit="1"/>
          </p:cNvSpPr>
          <p:nvPr/>
        </p:nvSpPr>
        <p:spPr bwMode="auto">
          <a:xfrm>
            <a:off x="6286500" y="2971800"/>
            <a:ext cx="685800" cy="3048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r>
              <a:rPr lang="en-US" sz="3600" kern="10">
                <a:ln w="63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Prophet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2438400" y="2743200"/>
            <a:ext cx="914400" cy="609600"/>
            <a:chOff x="2438400" y="2743200"/>
            <a:chExt cx="914400" cy="609600"/>
          </a:xfrm>
        </p:grpSpPr>
        <p:sp>
          <p:nvSpPr>
            <p:cNvPr id="40" name="Oval 95" descr="Samuel anointing Saul 1"/>
            <p:cNvSpPr>
              <a:spLocks noChangeArrowheads="1"/>
            </p:cNvSpPr>
            <p:nvPr/>
          </p:nvSpPr>
          <p:spPr bwMode="auto">
            <a:xfrm>
              <a:off x="2438400" y="2743200"/>
              <a:ext cx="914400" cy="609600"/>
            </a:xfrm>
            <a:prstGeom prst="ellipse">
              <a:avLst/>
            </a:prstGeom>
            <a:solidFill>
              <a:srgbClr val="FFFFEF"/>
            </a:soli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95" descr="Samuel anointing Saul 1"/>
            <p:cNvSpPr>
              <a:spLocks noChangeArrowheads="1"/>
            </p:cNvSpPr>
            <p:nvPr/>
          </p:nvSpPr>
          <p:spPr bwMode="auto">
            <a:xfrm>
              <a:off x="2438400" y="2743200"/>
              <a:ext cx="914400" cy="609600"/>
            </a:xfrm>
            <a:prstGeom prst="ellipse">
              <a:avLst/>
            </a:prstGeom>
            <a:blipFill dpi="0" rotWithShape="1">
              <a:blip r:embed="rId9" cstate="print"/>
              <a:srcRect/>
              <a:stretch>
                <a:fillRect b="-35222"/>
              </a:stretch>
            </a:blipFill>
            <a:ln w="1905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29529" name="Group 57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129530" name="AutoShape 58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29531" name="Text Box 59"/>
            <p:cNvSpPr txBox="1">
              <a:spLocks noChangeArrowheads="1"/>
            </p:cNvSpPr>
            <p:nvPr/>
          </p:nvSpPr>
          <p:spPr bwMode="auto">
            <a:xfrm>
              <a:off x="3171" y="562"/>
              <a:ext cx="177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Christian empire</a:t>
              </a:r>
            </a:p>
          </p:txBody>
        </p:sp>
      </p:grpSp>
      <p:sp>
        <p:nvSpPr>
          <p:cNvPr id="44" name="WordArt 104"/>
          <p:cNvSpPr>
            <a:spLocks noChangeArrowheads="1" noChangeShapeType="1" noTextEdit="1"/>
          </p:cNvSpPr>
          <p:nvPr/>
        </p:nvSpPr>
        <p:spPr bwMode="auto">
          <a:xfrm>
            <a:off x="3505200" y="3048000"/>
            <a:ext cx="609600" cy="2286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People</a:t>
            </a:r>
          </a:p>
        </p:txBody>
      </p:sp>
      <p:sp>
        <p:nvSpPr>
          <p:cNvPr id="45" name="WordArt 112"/>
          <p:cNvSpPr>
            <a:spLocks noChangeArrowheads="1" noChangeShapeType="1" noTextEdit="1"/>
          </p:cNvSpPr>
          <p:nvPr/>
        </p:nvSpPr>
        <p:spPr bwMode="auto">
          <a:xfrm>
            <a:off x="2514600" y="2971800"/>
            <a:ext cx="685800" cy="30480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Prophet</a:t>
            </a:r>
          </a:p>
        </p:txBody>
      </p:sp>
      <p:pic>
        <p:nvPicPr>
          <p:cNvPr id="1129521" name="Picture 49" descr="Coronation of Charles, 800 C"/>
          <p:cNvPicPr>
            <a:picLocks noChangeAspect="1" noChangeArrowheads="1"/>
          </p:cNvPicPr>
          <p:nvPr/>
        </p:nvPicPr>
        <p:blipFill>
          <a:blip r:embed="rId10" cstate="print"/>
          <a:srcRect l="1334" t="3119" r="5867" b="1468"/>
          <a:stretch>
            <a:fillRect/>
          </a:stretch>
        </p:blipFill>
        <p:spPr bwMode="auto">
          <a:xfrm>
            <a:off x="0" y="609600"/>
            <a:ext cx="4572000" cy="427037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29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9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9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9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9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2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2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2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2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2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129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474" grpId="0" animBg="1"/>
      <p:bldP spid="1129475" grpId="0" animBg="1"/>
      <p:bldP spid="1129498" grpId="0" animBg="1"/>
      <p:bldP spid="1129508" grpId="0"/>
      <p:bldP spid="1129509" grpId="0"/>
      <p:bldP spid="1129533" grpId="0" animBg="1"/>
      <p:bldP spid="1129506" grpId="0"/>
      <p:bldP spid="1129543" grpId="0" animBg="1"/>
      <p:bldP spid="1129541" grpId="0" animBg="1"/>
      <p:bldP spid="1129566" grpId="0" animBg="1"/>
      <p:bldP spid="112956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04" name="AutoShape 180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127605" name="Oval 181"/>
          <p:cNvSpPr>
            <a:spLocks noChangeArrowheads="1"/>
          </p:cNvSpPr>
          <p:nvPr/>
        </p:nvSpPr>
        <p:spPr bwMode="auto">
          <a:xfrm>
            <a:off x="1066800" y="1828800"/>
            <a:ext cx="381000" cy="381000"/>
          </a:xfrm>
          <a:prstGeom prst="ellipse">
            <a:avLst/>
          </a:prstGeom>
          <a:noFill/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12742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27585" name="Group 161"/>
          <p:cNvGrpSpPr>
            <a:grpSpLocks/>
          </p:cNvGrpSpPr>
          <p:nvPr/>
        </p:nvGrpSpPr>
        <p:grpSpPr bwMode="auto">
          <a:xfrm>
            <a:off x="1143000" y="5791200"/>
            <a:ext cx="7010400" cy="685800"/>
            <a:chOff x="528" y="3648"/>
            <a:chExt cx="4416" cy="432"/>
          </a:xfrm>
        </p:grpSpPr>
        <p:sp>
          <p:nvSpPr>
            <p:cNvPr id="1127582" name="Text Box 158"/>
            <p:cNvSpPr txBox="1">
              <a:spLocks noChangeArrowheads="1"/>
            </p:cNvSpPr>
            <p:nvPr/>
          </p:nvSpPr>
          <p:spPr bwMode="auto">
            <a:xfrm>
              <a:off x="816" y="3658"/>
              <a:ext cx="4128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Because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King Saul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disobeyed the commands of God, he was in no position to build the Temple.  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127583" name="Oval 159"/>
            <p:cNvSpPr>
              <a:spLocks noChangeArrowheads="1"/>
            </p:cNvSpPr>
            <p:nvPr/>
          </p:nvSpPr>
          <p:spPr bwMode="auto">
            <a:xfrm>
              <a:off x="528" y="3648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pic>
        <p:nvPicPr>
          <p:cNvPr id="1127597" name="Picture 173" descr="Samuel reproving Saul"/>
          <p:cNvPicPr>
            <a:picLocks noChangeAspect="1" noChangeArrowheads="1"/>
          </p:cNvPicPr>
          <p:nvPr/>
        </p:nvPicPr>
        <p:blipFill>
          <a:blip r:embed="rId3" cstate="print">
            <a:lum bright="30000" contrast="18000"/>
          </a:blip>
          <a:srcRect/>
          <a:stretch>
            <a:fillRect/>
          </a:stretch>
        </p:blipFill>
        <p:spPr bwMode="auto">
          <a:xfrm>
            <a:off x="4572000" y="762000"/>
            <a:ext cx="4495800" cy="3871913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127601" name="Group 177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127602" name="AutoShape 178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27603" name="Text Box 179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grpSp>
        <p:nvGrpSpPr>
          <p:cNvPr id="1127630" name="Group 206"/>
          <p:cNvGrpSpPr>
            <a:grpSpLocks/>
          </p:cNvGrpSpPr>
          <p:nvPr/>
        </p:nvGrpSpPr>
        <p:grpSpPr bwMode="auto">
          <a:xfrm>
            <a:off x="1522413" y="2627313"/>
            <a:ext cx="968375" cy="381000"/>
            <a:chOff x="959" y="1655"/>
            <a:chExt cx="610" cy="240"/>
          </a:xfrm>
        </p:grpSpPr>
        <p:sp>
          <p:nvSpPr>
            <p:cNvPr id="1127631" name="Oval 207" descr="Saul Gains His Kingdom, by C"/>
            <p:cNvSpPr>
              <a:spLocks noChangeArrowheads="1"/>
            </p:cNvSpPr>
            <p:nvPr/>
          </p:nvSpPr>
          <p:spPr bwMode="auto">
            <a:xfrm>
              <a:off x="959" y="1655"/>
              <a:ext cx="610" cy="240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17171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632" name="WordArt 208"/>
            <p:cNvSpPr>
              <a:spLocks noChangeArrowheads="1" noChangeShapeType="1" noTextEdit="1"/>
            </p:cNvSpPr>
            <p:nvPr/>
          </p:nvSpPr>
          <p:spPr bwMode="auto">
            <a:xfrm>
              <a:off x="1096" y="1776"/>
              <a:ext cx="336" cy="96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428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Saul</a:t>
              </a:r>
            </a:p>
          </p:txBody>
        </p:sp>
      </p:grpSp>
      <p:sp>
        <p:nvSpPr>
          <p:cNvPr id="1127633" name="AutoShape 209"/>
          <p:cNvSpPr>
            <a:spLocks noChangeArrowheads="1"/>
          </p:cNvSpPr>
          <p:nvPr/>
        </p:nvSpPr>
        <p:spPr bwMode="auto">
          <a:xfrm rot="10800000">
            <a:off x="1930400" y="2362200"/>
            <a:ext cx="152400" cy="228600"/>
          </a:xfrm>
          <a:prstGeom prst="downArrow">
            <a:avLst>
              <a:gd name="adj1" fmla="val 52417"/>
              <a:gd name="adj2" fmla="val 71097"/>
            </a:avLst>
          </a:prstGeom>
          <a:gradFill rotWithShape="1">
            <a:gsLst>
              <a:gs pos="0">
                <a:srgbClr val="480024"/>
              </a:gs>
              <a:gs pos="100000">
                <a:srgbClr val="6600CC"/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>
              <a:lnSpc>
                <a:spcPct val="100000"/>
              </a:lnSpc>
            </a:pPr>
            <a:endParaRPr lang="en-US" sz="10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grpSp>
        <p:nvGrpSpPr>
          <p:cNvPr id="1127634" name="Group 210"/>
          <p:cNvGrpSpPr>
            <a:grpSpLocks/>
          </p:cNvGrpSpPr>
          <p:nvPr/>
        </p:nvGrpSpPr>
        <p:grpSpPr bwMode="auto">
          <a:xfrm>
            <a:off x="1727200" y="1828800"/>
            <a:ext cx="558800" cy="509588"/>
            <a:chOff x="1088" y="1152"/>
            <a:chExt cx="352" cy="321"/>
          </a:xfrm>
        </p:grpSpPr>
        <p:sp>
          <p:nvSpPr>
            <p:cNvPr id="1127635" name="Oval 211"/>
            <p:cNvSpPr>
              <a:spLocks noChangeArrowheads="1"/>
            </p:cNvSpPr>
            <p:nvPr/>
          </p:nvSpPr>
          <p:spPr bwMode="auto">
            <a:xfrm>
              <a:off x="1088" y="1152"/>
              <a:ext cx="352" cy="32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127636" name="WordArt 212"/>
            <p:cNvSpPr>
              <a:spLocks noChangeArrowheads="1" noChangeShapeType="1" noTextEdit="1"/>
            </p:cNvSpPr>
            <p:nvPr/>
          </p:nvSpPr>
          <p:spPr bwMode="auto">
            <a:xfrm>
              <a:off x="1129" y="1236"/>
              <a:ext cx="270" cy="1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Impact"/>
                </a:rPr>
                <a:t>God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12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2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2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2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2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2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2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6313" name="Text Box 9"/>
          <p:cNvSpPr txBox="1">
            <a:spLocks noChangeArrowheads="1"/>
          </p:cNvSpPr>
          <p:nvPr/>
        </p:nvSpPr>
        <p:spPr bwMode="auto">
          <a:xfrm>
            <a:off x="4267200" y="2286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Foundation for the Messiah</a:t>
            </a:r>
          </a:p>
        </p:txBody>
      </p:sp>
      <p:sp>
        <p:nvSpPr>
          <p:cNvPr id="866316" name="Text Box 12"/>
          <p:cNvSpPr txBox="1">
            <a:spLocks noChangeArrowheads="1"/>
          </p:cNvSpPr>
          <p:nvPr/>
        </p:nvSpPr>
        <p:spPr bwMode="auto">
          <a:xfrm>
            <a:off x="4267200" y="1589088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figure, </a:t>
            </a:r>
          </a:p>
        </p:txBody>
      </p:sp>
      <p:sp>
        <p:nvSpPr>
          <p:cNvPr id="866317" name="Text Box 13"/>
          <p:cNvSpPr txBox="1">
            <a:spLocks noChangeArrowheads="1"/>
          </p:cNvSpPr>
          <p:nvPr/>
        </p:nvSpPr>
        <p:spPr bwMode="auto">
          <a:xfrm>
            <a:off x="4114800" y="15748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grpSp>
        <p:nvGrpSpPr>
          <p:cNvPr id="866341" name="Group 37"/>
          <p:cNvGrpSpPr>
            <a:grpSpLocks/>
          </p:cNvGrpSpPr>
          <p:nvPr/>
        </p:nvGrpSpPr>
        <p:grpSpPr bwMode="auto">
          <a:xfrm>
            <a:off x="1185863" y="5638803"/>
            <a:ext cx="6891337" cy="1009651"/>
            <a:chOff x="507" y="3547"/>
            <a:chExt cx="4341" cy="636"/>
          </a:xfrm>
        </p:grpSpPr>
        <p:sp>
          <p:nvSpPr>
            <p:cNvPr id="866342" name="Text Box 38"/>
            <p:cNvSpPr txBox="1">
              <a:spLocks noChangeArrowheads="1"/>
            </p:cNvSpPr>
            <p:nvPr/>
          </p:nvSpPr>
          <p:spPr bwMode="auto">
            <a:xfrm>
              <a:off x="741" y="3581"/>
              <a:ext cx="4107" cy="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has meant, in effect, the </a:t>
              </a:r>
              <a:r>
                <a:rPr lang="en-US" sz="22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repetition</a:t>
              </a: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dispensations to restore through indemnity the </a:t>
              </a:r>
              <a:r>
                <a:rPr lang="en-US" sz="22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symbolic</a:t>
              </a:r>
              <a:r>
                <a:rPr lang="en-US" sz="2200" dirty="0">
                  <a:solidFill>
                    <a:srgbClr val="FFFF99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offering and the substantial offering.</a:t>
              </a:r>
              <a:endParaRPr lang="en-US" sz="1800" b="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66343" name="Text Box 39"/>
            <p:cNvSpPr txBox="1">
              <a:spLocks noChangeArrowheads="1"/>
            </p:cNvSpPr>
            <p:nvPr/>
          </p:nvSpPr>
          <p:spPr bwMode="auto">
            <a:xfrm>
              <a:off x="507" y="3547"/>
              <a:ext cx="21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0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66344" name="Text Box 40"/>
          <p:cNvSpPr txBox="1">
            <a:spLocks noChangeArrowheads="1"/>
          </p:cNvSpPr>
          <p:nvPr/>
        </p:nvSpPr>
        <p:spPr bwMode="auto">
          <a:xfrm>
            <a:off x="4267200" y="595313"/>
            <a:ext cx="41910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/>
            <a:r>
              <a:rPr lang="en-US" sz="2000" dirty="0">
                <a:solidFill>
                  <a:srgbClr val="4C0026"/>
                </a:solidFill>
                <a:effectLst/>
                <a:latin typeface="Arial" charset="0"/>
              </a:rPr>
              <a:t>Repetition of restoration through indemnity</a:t>
            </a:r>
          </a:p>
        </p:txBody>
      </p:sp>
      <p:sp>
        <p:nvSpPr>
          <p:cNvPr id="866345" name="Text Box 41"/>
          <p:cNvSpPr txBox="1">
            <a:spLocks noChangeArrowheads="1"/>
          </p:cNvSpPr>
          <p:nvPr/>
        </p:nvSpPr>
        <p:spPr bwMode="auto">
          <a:xfrm>
            <a:off x="4114800" y="2286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66349" name="AutoShape 45" descr="Parchment"/>
          <p:cNvSpPr>
            <a:spLocks noChangeArrowheads="1"/>
          </p:cNvSpPr>
          <p:nvPr/>
        </p:nvSpPr>
        <p:spPr bwMode="auto">
          <a:xfrm>
            <a:off x="457200" y="315913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66350" name="Group 46"/>
          <p:cNvGrpSpPr>
            <a:grpSpLocks/>
          </p:cNvGrpSpPr>
          <p:nvPr/>
        </p:nvGrpSpPr>
        <p:grpSpPr bwMode="auto">
          <a:xfrm>
            <a:off x="647700" y="315913"/>
            <a:ext cx="3200400" cy="801687"/>
            <a:chOff x="360" y="192"/>
            <a:chExt cx="2016" cy="505"/>
          </a:xfrm>
        </p:grpSpPr>
        <p:sp>
          <p:nvSpPr>
            <p:cNvPr id="866351" name="Text Box 47"/>
            <p:cNvSpPr txBox="1">
              <a:spLocks noChangeArrowheads="1"/>
            </p:cNvSpPr>
            <p:nvPr/>
          </p:nvSpPr>
          <p:spPr bwMode="auto">
            <a:xfrm>
              <a:off x="360" y="192"/>
              <a:ext cx="124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Purpose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66352" name="Text Box 48"/>
            <p:cNvSpPr txBox="1">
              <a:spLocks noChangeArrowheads="1"/>
            </p:cNvSpPr>
            <p:nvPr/>
          </p:nvSpPr>
          <p:spPr bwMode="auto">
            <a:xfrm>
              <a:off x="360" y="40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grpSp>
        <p:nvGrpSpPr>
          <p:cNvPr id="866358" name="Group 54"/>
          <p:cNvGrpSpPr>
            <a:grpSpLocks/>
          </p:cNvGrpSpPr>
          <p:nvPr/>
        </p:nvGrpSpPr>
        <p:grpSpPr bwMode="auto">
          <a:xfrm>
            <a:off x="457200" y="1349375"/>
            <a:ext cx="3581400" cy="860425"/>
            <a:chOff x="288" y="850"/>
            <a:chExt cx="2256" cy="542"/>
          </a:xfrm>
        </p:grpSpPr>
        <p:sp>
          <p:nvSpPr>
            <p:cNvPr id="866353" name="AutoShape 49" descr="Parchment"/>
            <p:cNvSpPr>
              <a:spLocks noChangeArrowheads="1"/>
            </p:cNvSpPr>
            <p:nvPr/>
          </p:nvSpPr>
          <p:spPr bwMode="auto">
            <a:xfrm>
              <a:off x="288" y="850"/>
              <a:ext cx="2256" cy="54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28575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 eaLnBrk="0" hangingPunct="0">
                <a:lnSpc>
                  <a:spcPct val="90000"/>
                </a:lnSpc>
              </a:pPr>
              <a:endParaRPr lang="en-US" sz="600" b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lang="en-US" sz="600" b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grpSp>
          <p:nvGrpSpPr>
            <p:cNvPr id="866354" name="Group 50"/>
            <p:cNvGrpSpPr>
              <a:grpSpLocks/>
            </p:cNvGrpSpPr>
            <p:nvPr/>
          </p:nvGrpSpPr>
          <p:grpSpPr bwMode="auto">
            <a:xfrm>
              <a:off x="408" y="850"/>
              <a:ext cx="2016" cy="505"/>
              <a:chOff x="360" y="802"/>
              <a:chExt cx="2016" cy="505"/>
            </a:xfrm>
          </p:grpSpPr>
          <p:sp>
            <p:nvSpPr>
              <p:cNvPr id="866355" name="Text Box 51"/>
              <p:cNvSpPr txBox="1">
                <a:spLocks noChangeArrowheads="1"/>
              </p:cNvSpPr>
              <p:nvPr/>
            </p:nvSpPr>
            <p:spPr bwMode="auto">
              <a:xfrm>
                <a:off x="360" y="802"/>
                <a:ext cx="172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10000"/>
                  </a:lnSpc>
                </a:pPr>
                <a:r>
                  <a:rPr lang="en-US" sz="2400">
                    <a:solidFill>
                      <a:srgbClr val="660033"/>
                    </a:solidFill>
                    <a:effectLst/>
                    <a:latin typeface="Arial Narrow" pitchFamily="34" charset="0"/>
                  </a:rPr>
                  <a:t>Characteristics</a:t>
                </a:r>
                <a:r>
                  <a:rPr lang="en-US" sz="2000">
                    <a:solidFill>
                      <a:srgbClr val="2E1700"/>
                    </a:solidFill>
                    <a:effectLst/>
                    <a:latin typeface="Arial" charset="0"/>
                  </a:rPr>
                  <a:t> </a:t>
                </a:r>
                <a:r>
                  <a:rPr lang="en-US" sz="2400">
                    <a:solidFill>
                      <a:srgbClr val="660033"/>
                    </a:solidFill>
                    <a:effectLst/>
                    <a:latin typeface="Arial Narrow" pitchFamily="34" charset="0"/>
                  </a:rPr>
                  <a:t>of</a:t>
                </a:r>
                <a:r>
                  <a:rPr lang="en-US" sz="2000">
                    <a:solidFill>
                      <a:srgbClr val="2E1700"/>
                    </a:solidFill>
                    <a:effectLst/>
                    <a:latin typeface="Arial" charset="0"/>
                  </a:rPr>
                  <a:t> </a:t>
                </a:r>
                <a:r>
                  <a:rPr lang="en-US" sz="2400">
                    <a:solidFill>
                      <a:srgbClr val="660033"/>
                    </a:solidFill>
                    <a:effectLst/>
                    <a:latin typeface="Arial Narrow" pitchFamily="34" charset="0"/>
                  </a:rPr>
                  <a:t>the</a:t>
                </a:r>
              </a:p>
            </p:txBody>
          </p:sp>
          <p:sp>
            <p:nvSpPr>
              <p:cNvPr id="866356" name="Text Box 52"/>
              <p:cNvSpPr txBox="1">
                <a:spLocks noChangeArrowheads="1"/>
              </p:cNvSpPr>
              <p:nvPr/>
            </p:nvSpPr>
            <p:spPr bwMode="auto">
              <a:xfrm>
                <a:off x="360" y="1019"/>
                <a:ext cx="20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  <a:spcBef>
                    <a:spcPct val="50000"/>
                  </a:spcBef>
                </a:pPr>
                <a:r>
                  <a:rPr lang="en-US" sz="2400">
                    <a:solidFill>
                      <a:srgbClr val="660033"/>
                    </a:solidFill>
                    <a:effectLst/>
                    <a:latin typeface="Arial Narrow" pitchFamily="34" charset="0"/>
                  </a:rPr>
                  <a:t>providence of restoration</a:t>
                </a:r>
              </a:p>
            </p:txBody>
          </p:sp>
        </p:grpSp>
      </p:grpSp>
      <p:sp>
        <p:nvSpPr>
          <p:cNvPr id="866357" name="Text Box 53"/>
          <p:cNvSpPr txBox="1">
            <a:spLocks noChangeArrowheads="1"/>
          </p:cNvSpPr>
          <p:nvPr/>
        </p:nvSpPr>
        <p:spPr bwMode="auto">
          <a:xfrm>
            <a:off x="6096000" y="16002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 dirty="0">
                <a:solidFill>
                  <a:srgbClr val="4C0026"/>
                </a:solidFill>
                <a:effectLst/>
                <a:latin typeface="Arial" charset="0"/>
              </a:rPr>
              <a:t>central material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66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66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66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6344" grpId="0"/>
      <p:bldP spid="86635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0033" name="Picture 81" descr="The dedication of the temple"/>
          <p:cNvPicPr>
            <a:picLocks noChangeAspect="1" noChangeArrowheads="1"/>
          </p:cNvPicPr>
          <p:nvPr/>
        </p:nvPicPr>
        <p:blipFill>
          <a:blip r:embed="rId3" cstate="print"/>
          <a:srcRect l="1250" t="1727" r="1250" b="1512"/>
          <a:stretch>
            <a:fillRect/>
          </a:stretch>
        </p:blipFill>
        <p:spPr bwMode="auto">
          <a:xfrm>
            <a:off x="4572000" y="1371600"/>
            <a:ext cx="4572000" cy="32829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50037" name="Picture 85" descr="Samuel reproving Saul"/>
          <p:cNvPicPr>
            <a:picLocks noChangeAspect="1" noChangeArrowheads="1"/>
          </p:cNvPicPr>
          <p:nvPr/>
        </p:nvPicPr>
        <p:blipFill>
          <a:blip r:embed="rId4" cstate="print">
            <a:lum bright="30000" contrast="18000"/>
          </a:blip>
          <a:srcRect/>
          <a:stretch>
            <a:fillRect/>
          </a:stretch>
        </p:blipFill>
        <p:spPr bwMode="auto">
          <a:xfrm>
            <a:off x="4572000" y="762000"/>
            <a:ext cx="4495800" cy="387191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49961" name="AutoShape 9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149962" name="Oval 10"/>
          <p:cNvSpPr>
            <a:spLocks noChangeArrowheads="1"/>
          </p:cNvSpPr>
          <p:nvPr/>
        </p:nvSpPr>
        <p:spPr bwMode="auto">
          <a:xfrm>
            <a:off x="1066800" y="1828800"/>
            <a:ext cx="381000" cy="381000"/>
          </a:xfrm>
          <a:prstGeom prst="ellipse">
            <a:avLst/>
          </a:prstGeom>
          <a:noFill/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1150034" name="Group 82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150035" name="AutoShape 83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50036" name="Text Box 84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pic>
        <p:nvPicPr>
          <p:cNvPr id="1150041" name="Picture 89" descr="David King over Israel_2, by 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62000"/>
            <a:ext cx="3149600" cy="3886200"/>
          </a:xfrm>
          <a:prstGeom prst="rect">
            <a:avLst/>
          </a:prstGeom>
          <a:noFill/>
        </p:spPr>
      </p:pic>
      <p:pic>
        <p:nvPicPr>
          <p:cNvPr id="1150028" name="Picture 76" descr="The judgment of Solomon - Free Picture"/>
          <p:cNvPicPr>
            <a:picLocks noChangeAspect="1" noChangeArrowheads="1"/>
          </p:cNvPicPr>
          <p:nvPr/>
        </p:nvPicPr>
        <p:blipFill>
          <a:blip r:embed="rId6" cstate="print"/>
          <a:srcRect l="8458" t="7784" r="8244" b="-6134"/>
          <a:stretch>
            <a:fillRect/>
          </a:stretch>
        </p:blipFill>
        <p:spPr bwMode="auto">
          <a:xfrm>
            <a:off x="6096000" y="3200400"/>
            <a:ext cx="3048000" cy="25463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4995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0004" name="Text Box 52"/>
          <p:cNvSpPr txBox="1">
            <a:spLocks noChangeArrowheads="1"/>
          </p:cNvSpPr>
          <p:nvPr/>
        </p:nvSpPr>
        <p:spPr bwMode="auto">
          <a:xfrm>
            <a:off x="990600" y="5654675"/>
            <a:ext cx="73152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Forty years of King David’s reign and forty years of King Solomon’s reign would pass before the foundation of faith was laid and the Temple built. </a:t>
            </a:r>
            <a:endParaRPr lang="en-US" sz="1800" b="0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1150048" name="Group 96"/>
          <p:cNvGrpSpPr>
            <a:grpSpLocks/>
          </p:cNvGrpSpPr>
          <p:nvPr/>
        </p:nvGrpSpPr>
        <p:grpSpPr bwMode="auto">
          <a:xfrm>
            <a:off x="1727200" y="1828800"/>
            <a:ext cx="558800" cy="509588"/>
            <a:chOff x="1088" y="1152"/>
            <a:chExt cx="352" cy="321"/>
          </a:xfrm>
        </p:grpSpPr>
        <p:sp>
          <p:nvSpPr>
            <p:cNvPr id="1150049" name="Oval 97"/>
            <p:cNvSpPr>
              <a:spLocks noChangeArrowheads="1"/>
            </p:cNvSpPr>
            <p:nvPr/>
          </p:nvSpPr>
          <p:spPr bwMode="auto">
            <a:xfrm>
              <a:off x="1088" y="1152"/>
              <a:ext cx="352" cy="32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150050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1129" y="1236"/>
              <a:ext cx="270" cy="1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1150051" name="AutoShape 99"/>
          <p:cNvSpPr>
            <a:spLocks noChangeArrowheads="1"/>
          </p:cNvSpPr>
          <p:nvPr/>
        </p:nvSpPr>
        <p:spPr bwMode="auto">
          <a:xfrm rot="10800000">
            <a:off x="1930400" y="2362200"/>
            <a:ext cx="152400" cy="228600"/>
          </a:xfrm>
          <a:prstGeom prst="downArrow">
            <a:avLst>
              <a:gd name="adj1" fmla="val 52417"/>
              <a:gd name="adj2" fmla="val 71097"/>
            </a:avLst>
          </a:prstGeom>
          <a:gradFill rotWithShape="1">
            <a:gsLst>
              <a:gs pos="0">
                <a:srgbClr val="480024"/>
              </a:gs>
              <a:gs pos="100000">
                <a:srgbClr val="6600CC"/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>
              <a:lnSpc>
                <a:spcPct val="100000"/>
              </a:lnSpc>
            </a:pPr>
            <a:endParaRPr lang="en-US" sz="10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grpSp>
        <p:nvGrpSpPr>
          <p:cNvPr id="1150052" name="Group 100"/>
          <p:cNvGrpSpPr>
            <a:grpSpLocks/>
          </p:cNvGrpSpPr>
          <p:nvPr/>
        </p:nvGrpSpPr>
        <p:grpSpPr bwMode="auto">
          <a:xfrm>
            <a:off x="1522413" y="2627313"/>
            <a:ext cx="968375" cy="381000"/>
            <a:chOff x="959" y="1655"/>
            <a:chExt cx="610" cy="240"/>
          </a:xfrm>
        </p:grpSpPr>
        <p:sp>
          <p:nvSpPr>
            <p:cNvPr id="1150053" name="Oval 101" descr="Saul Gains His Kingdom, by C"/>
            <p:cNvSpPr>
              <a:spLocks noChangeArrowheads="1"/>
            </p:cNvSpPr>
            <p:nvPr/>
          </p:nvSpPr>
          <p:spPr bwMode="auto">
            <a:xfrm>
              <a:off x="959" y="1655"/>
              <a:ext cx="610" cy="240"/>
            </a:xfrm>
            <a:prstGeom prst="ellipse">
              <a:avLst/>
            </a:prstGeom>
            <a:blipFill dpi="0" rotWithShape="1">
              <a:blip r:embed="rId7" cstate="print"/>
              <a:srcRect/>
              <a:stretch>
                <a:fillRect b="-17171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0054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1096" y="1776"/>
              <a:ext cx="336" cy="96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428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Saul</a:t>
              </a:r>
            </a:p>
          </p:txBody>
        </p:sp>
      </p:grpSp>
      <p:grpSp>
        <p:nvGrpSpPr>
          <p:cNvPr id="1150055" name="Group 103"/>
          <p:cNvGrpSpPr>
            <a:grpSpLocks/>
          </p:cNvGrpSpPr>
          <p:nvPr/>
        </p:nvGrpSpPr>
        <p:grpSpPr bwMode="auto">
          <a:xfrm>
            <a:off x="1522413" y="3084513"/>
            <a:ext cx="968375" cy="381000"/>
            <a:chOff x="959" y="1943"/>
            <a:chExt cx="610" cy="240"/>
          </a:xfrm>
        </p:grpSpPr>
        <p:sp>
          <p:nvSpPr>
            <p:cNvPr id="1150056" name="Oval 104" descr="David King over Israel_2, by C"/>
            <p:cNvSpPr>
              <a:spLocks noChangeArrowheads="1"/>
            </p:cNvSpPr>
            <p:nvPr/>
          </p:nvSpPr>
          <p:spPr bwMode="auto">
            <a:xfrm>
              <a:off x="959" y="1943"/>
              <a:ext cx="610" cy="240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21362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0057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1072" y="2016"/>
              <a:ext cx="384" cy="96"/>
            </a:xfrm>
            <a:prstGeom prst="rect">
              <a:avLst/>
            </a:prstGeom>
          </p:spPr>
          <p:txBody>
            <a:bodyPr wrap="none" fromWordArt="1">
              <a:prstTxWarp prst="textDeflateTop">
                <a:avLst>
                  <a:gd name="adj" fmla="val 46875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David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5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150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5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50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50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50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150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0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150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000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00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2009" name="AutoShape 9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152010" name="Oval 10"/>
          <p:cNvSpPr>
            <a:spLocks noChangeArrowheads="1"/>
          </p:cNvSpPr>
          <p:nvPr/>
        </p:nvSpPr>
        <p:spPr bwMode="auto">
          <a:xfrm>
            <a:off x="1066800" y="1828800"/>
            <a:ext cx="381000" cy="381000"/>
          </a:xfrm>
          <a:prstGeom prst="ellipse">
            <a:avLst/>
          </a:prstGeom>
          <a:noFill/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152025" name="Text Box 25"/>
          <p:cNvSpPr txBox="1">
            <a:spLocks noChangeArrowheads="1"/>
          </p:cNvSpPr>
          <p:nvPr/>
        </p:nvSpPr>
        <p:spPr bwMode="auto">
          <a:xfrm>
            <a:off x="1447800" y="2590800"/>
            <a:ext cx="1066800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  <a:effectLst/>
                <a:latin typeface="Arial Narrow" pitchFamily="34" charset="0"/>
              </a:rPr>
              <a:t>Saul</a:t>
            </a:r>
          </a:p>
        </p:txBody>
      </p:sp>
      <p:sp>
        <p:nvSpPr>
          <p:cNvPr id="1152050" name="Text Box 50"/>
          <p:cNvSpPr txBox="1">
            <a:spLocks noChangeArrowheads="1"/>
          </p:cNvSpPr>
          <p:nvPr/>
        </p:nvSpPr>
        <p:spPr bwMode="auto">
          <a:xfrm>
            <a:off x="762000" y="5638800"/>
            <a:ext cx="76962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Nevertheless,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King Solomon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left the position of Abel for the substantial offering when he fell into lust. Hence, there was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no way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for Israel to establish the foundation of substance or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foundation for the Messiah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1800" b="0">
                <a:solidFill>
                  <a:schemeClr val="bg1"/>
                </a:solidFill>
                <a:effectLst/>
                <a:latin typeface="Arial Narrow" pitchFamily="34" charset="0"/>
              </a:rPr>
              <a:t>(p. 320).</a:t>
            </a:r>
          </a:p>
        </p:txBody>
      </p:sp>
      <p:pic>
        <p:nvPicPr>
          <p:cNvPr id="1152051" name="Picture 51" descr="The dedication of the temple"/>
          <p:cNvPicPr>
            <a:picLocks noChangeAspect="1" noChangeArrowheads="1"/>
          </p:cNvPicPr>
          <p:nvPr/>
        </p:nvPicPr>
        <p:blipFill>
          <a:blip r:embed="rId3" cstate="print"/>
          <a:srcRect l="1250" t="1727" r="1250" b="1512"/>
          <a:stretch>
            <a:fillRect/>
          </a:stretch>
        </p:blipFill>
        <p:spPr bwMode="auto">
          <a:xfrm>
            <a:off x="4572000" y="1371600"/>
            <a:ext cx="4572000" cy="328295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152065" name="Group 65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152066" name="AutoShape 66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52067" name="Text Box 67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grpSp>
        <p:nvGrpSpPr>
          <p:cNvPr id="1152069" name="Group 69"/>
          <p:cNvGrpSpPr>
            <a:grpSpLocks/>
          </p:cNvGrpSpPr>
          <p:nvPr/>
        </p:nvGrpSpPr>
        <p:grpSpPr bwMode="auto">
          <a:xfrm>
            <a:off x="1522413" y="2627313"/>
            <a:ext cx="968375" cy="381000"/>
            <a:chOff x="959" y="1655"/>
            <a:chExt cx="610" cy="240"/>
          </a:xfrm>
        </p:grpSpPr>
        <p:sp>
          <p:nvSpPr>
            <p:cNvPr id="1152070" name="Oval 70" descr="Saul Gains His Kingdom, by C"/>
            <p:cNvSpPr>
              <a:spLocks noChangeArrowheads="1"/>
            </p:cNvSpPr>
            <p:nvPr/>
          </p:nvSpPr>
          <p:spPr bwMode="auto">
            <a:xfrm>
              <a:off x="959" y="1655"/>
              <a:ext cx="610" cy="240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17171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2071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1096" y="1776"/>
              <a:ext cx="336" cy="96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428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Saul</a:t>
              </a:r>
            </a:p>
          </p:txBody>
        </p:sp>
      </p:grpSp>
      <p:grpSp>
        <p:nvGrpSpPr>
          <p:cNvPr id="1152072" name="Group 72"/>
          <p:cNvGrpSpPr>
            <a:grpSpLocks/>
          </p:cNvGrpSpPr>
          <p:nvPr/>
        </p:nvGrpSpPr>
        <p:grpSpPr bwMode="auto">
          <a:xfrm>
            <a:off x="1522413" y="3084513"/>
            <a:ext cx="968375" cy="381000"/>
            <a:chOff x="959" y="1943"/>
            <a:chExt cx="610" cy="240"/>
          </a:xfrm>
        </p:grpSpPr>
        <p:sp>
          <p:nvSpPr>
            <p:cNvPr id="1152073" name="Oval 73" descr="David King over Israel_2, by C"/>
            <p:cNvSpPr>
              <a:spLocks noChangeArrowheads="1"/>
            </p:cNvSpPr>
            <p:nvPr/>
          </p:nvSpPr>
          <p:spPr bwMode="auto">
            <a:xfrm>
              <a:off x="959" y="1943"/>
              <a:ext cx="610" cy="240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21362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2074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1072" y="2016"/>
              <a:ext cx="384" cy="96"/>
            </a:xfrm>
            <a:prstGeom prst="rect">
              <a:avLst/>
            </a:prstGeom>
          </p:spPr>
          <p:txBody>
            <a:bodyPr wrap="none" fromWordArt="1">
              <a:prstTxWarp prst="textDeflateTop">
                <a:avLst>
                  <a:gd name="adj" fmla="val 46875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David</a:t>
              </a:r>
            </a:p>
          </p:txBody>
        </p:sp>
      </p:grpSp>
      <p:grpSp>
        <p:nvGrpSpPr>
          <p:cNvPr id="1152079" name="Group 79"/>
          <p:cNvGrpSpPr>
            <a:grpSpLocks/>
          </p:cNvGrpSpPr>
          <p:nvPr/>
        </p:nvGrpSpPr>
        <p:grpSpPr bwMode="auto">
          <a:xfrm>
            <a:off x="2514600" y="3648075"/>
            <a:ext cx="762000" cy="173038"/>
            <a:chOff x="1584" y="2298"/>
            <a:chExt cx="480" cy="109"/>
          </a:xfrm>
        </p:grpSpPr>
        <p:sp>
          <p:nvSpPr>
            <p:cNvPr id="1152080" name="Line 80"/>
            <p:cNvSpPr>
              <a:spLocks noChangeShapeType="1"/>
            </p:cNvSpPr>
            <p:nvPr/>
          </p:nvSpPr>
          <p:spPr bwMode="auto">
            <a:xfrm rot="-10800000">
              <a:off x="1584" y="2352"/>
              <a:ext cx="480" cy="0"/>
            </a:xfrm>
            <a:prstGeom prst="line">
              <a:avLst/>
            </a:prstGeom>
            <a:noFill/>
            <a:ln w="57150">
              <a:solidFill>
                <a:srgbClr val="480024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152081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1776" y="2298"/>
              <a:ext cx="14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Rounded MT Bold"/>
                </a:rPr>
                <a:t>X</a:t>
              </a:r>
            </a:p>
          </p:txBody>
        </p:sp>
      </p:grpSp>
      <p:grpSp>
        <p:nvGrpSpPr>
          <p:cNvPr id="1152082" name="Group 82"/>
          <p:cNvGrpSpPr>
            <a:grpSpLocks/>
          </p:cNvGrpSpPr>
          <p:nvPr/>
        </p:nvGrpSpPr>
        <p:grpSpPr bwMode="auto">
          <a:xfrm>
            <a:off x="3209925" y="3373438"/>
            <a:ext cx="1028700" cy="722312"/>
            <a:chOff x="2022" y="2125"/>
            <a:chExt cx="648" cy="455"/>
          </a:xfrm>
        </p:grpSpPr>
        <p:sp>
          <p:nvSpPr>
            <p:cNvPr id="1152083" name="Oval 83" descr="Jewish noblemen in ancient Judah_PD 1 s"/>
            <p:cNvSpPr>
              <a:spLocks noChangeArrowheads="1"/>
            </p:cNvSpPr>
            <p:nvPr/>
          </p:nvSpPr>
          <p:spPr bwMode="auto">
            <a:xfrm>
              <a:off x="2022" y="2125"/>
              <a:ext cx="648" cy="455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 b="-50963"/>
              </a:stretch>
            </a:blipFill>
            <a:ln w="19050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152084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154" y="2352"/>
              <a:ext cx="384" cy="47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Jewish</a:t>
              </a:r>
            </a:p>
          </p:txBody>
        </p:sp>
        <p:sp>
          <p:nvSpPr>
            <p:cNvPr id="1152085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2154" y="2448"/>
              <a:ext cx="384" cy="48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people</a:t>
              </a:r>
            </a:p>
          </p:txBody>
        </p:sp>
      </p:grpSp>
      <p:grpSp>
        <p:nvGrpSpPr>
          <p:cNvPr id="1152095" name="Group 95"/>
          <p:cNvGrpSpPr>
            <a:grpSpLocks/>
          </p:cNvGrpSpPr>
          <p:nvPr/>
        </p:nvGrpSpPr>
        <p:grpSpPr bwMode="auto">
          <a:xfrm>
            <a:off x="1727200" y="1828800"/>
            <a:ext cx="558800" cy="509588"/>
            <a:chOff x="1088" y="1152"/>
            <a:chExt cx="352" cy="321"/>
          </a:xfrm>
        </p:grpSpPr>
        <p:sp>
          <p:nvSpPr>
            <p:cNvPr id="1152096" name="Oval 96"/>
            <p:cNvSpPr>
              <a:spLocks noChangeArrowheads="1"/>
            </p:cNvSpPr>
            <p:nvPr/>
          </p:nvSpPr>
          <p:spPr bwMode="auto">
            <a:xfrm>
              <a:off x="1088" y="1152"/>
              <a:ext cx="352" cy="32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152097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1129" y="1236"/>
              <a:ext cx="270" cy="1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1152098" name="AutoShape 98"/>
          <p:cNvSpPr>
            <a:spLocks noChangeArrowheads="1"/>
          </p:cNvSpPr>
          <p:nvPr/>
        </p:nvSpPr>
        <p:spPr bwMode="auto">
          <a:xfrm rot="10800000">
            <a:off x="1930400" y="2362200"/>
            <a:ext cx="152400" cy="228600"/>
          </a:xfrm>
          <a:prstGeom prst="downArrow">
            <a:avLst>
              <a:gd name="adj1" fmla="val 52417"/>
              <a:gd name="adj2" fmla="val 71097"/>
            </a:avLst>
          </a:prstGeom>
          <a:gradFill rotWithShape="1">
            <a:gsLst>
              <a:gs pos="0">
                <a:srgbClr val="480024"/>
              </a:gs>
              <a:gs pos="100000">
                <a:srgbClr val="6600CC"/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>
              <a:lnSpc>
                <a:spcPct val="100000"/>
              </a:lnSpc>
            </a:pPr>
            <a:endParaRPr lang="en-US" sz="10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grpSp>
        <p:nvGrpSpPr>
          <p:cNvPr id="1152099" name="Group 99"/>
          <p:cNvGrpSpPr>
            <a:grpSpLocks/>
          </p:cNvGrpSpPr>
          <p:nvPr/>
        </p:nvGrpSpPr>
        <p:grpSpPr bwMode="auto">
          <a:xfrm>
            <a:off x="1522413" y="3541713"/>
            <a:ext cx="968375" cy="381000"/>
            <a:chOff x="959" y="2231"/>
            <a:chExt cx="610" cy="240"/>
          </a:xfrm>
        </p:grpSpPr>
        <p:sp>
          <p:nvSpPr>
            <p:cNvPr id="1152100" name="Oval 100" descr="Solomon reduced copy 2"/>
            <p:cNvSpPr>
              <a:spLocks noChangeArrowheads="1"/>
            </p:cNvSpPr>
            <p:nvPr/>
          </p:nvSpPr>
          <p:spPr bwMode="auto">
            <a:xfrm>
              <a:off x="959" y="2231"/>
              <a:ext cx="610" cy="240"/>
            </a:xfrm>
            <a:prstGeom prst="ellipse">
              <a:avLst/>
            </a:prstGeom>
            <a:blipFill dpi="0" rotWithShape="1">
              <a:blip r:embed="rId7" cstate="screen"/>
              <a:srcRect/>
              <a:stretch>
                <a:fillRect b="-75906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2101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1072" y="2279"/>
              <a:ext cx="368" cy="144"/>
            </a:xfrm>
            <a:prstGeom prst="rect">
              <a:avLst/>
            </a:prstGeom>
          </p:spPr>
          <p:txBody>
            <a:bodyPr wrap="none" fromWordArt="1">
              <a:prstTxWarp prst="textDeflateTop">
                <a:avLst>
                  <a:gd name="adj" fmla="val 46875"/>
                </a:avLst>
              </a:prstTxWarp>
            </a:bodyPr>
            <a:lstStyle/>
            <a:p>
              <a:r>
                <a:rPr lang="en-US" sz="3600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Black"/>
                </a:rPr>
                <a:t>Solomon</a:t>
              </a:r>
            </a:p>
          </p:txBody>
        </p:sp>
      </p:grpSp>
      <p:grpSp>
        <p:nvGrpSpPr>
          <p:cNvPr id="1152108" name="Group 108"/>
          <p:cNvGrpSpPr>
            <a:grpSpLocks/>
          </p:cNvGrpSpPr>
          <p:nvPr/>
        </p:nvGrpSpPr>
        <p:grpSpPr bwMode="auto">
          <a:xfrm>
            <a:off x="1143000" y="4144963"/>
            <a:ext cx="3136900" cy="350837"/>
            <a:chOff x="720" y="2611"/>
            <a:chExt cx="1976" cy="221"/>
          </a:xfrm>
        </p:grpSpPr>
        <p:sp>
          <p:nvSpPr>
            <p:cNvPr id="1152109" name="Rectangle 109" descr="479031"/>
            <p:cNvSpPr>
              <a:spLocks noChangeArrowheads="1"/>
            </p:cNvSpPr>
            <p:nvPr/>
          </p:nvSpPr>
          <p:spPr bwMode="auto">
            <a:xfrm>
              <a:off x="728" y="2624"/>
              <a:ext cx="1968" cy="196"/>
            </a:xfrm>
            <a:prstGeom prst="rect">
              <a:avLst/>
            </a:prstGeom>
            <a:blipFill dpi="0" rotWithShape="1">
              <a:blip r:embed="rId8" cstate="screen">
                <a:lum bright="-6000" contrast="6000"/>
              </a:blip>
              <a:srcRect/>
              <a:stretch>
                <a:fillRect b="-569388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2110" name="Text Box 110"/>
            <p:cNvSpPr txBox="1">
              <a:spLocks noChangeArrowheads="1"/>
            </p:cNvSpPr>
            <p:nvPr/>
          </p:nvSpPr>
          <p:spPr bwMode="auto">
            <a:xfrm>
              <a:off x="720" y="2611"/>
              <a:ext cx="1872" cy="22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1700" b="0" dirty="0">
                  <a:solidFill>
                    <a:schemeClr val="bg1"/>
                  </a:solidFill>
                  <a:effectLst>
                    <a:outerShdw dist="50800" dir="1800000" algn="ctr" rotWithShape="0">
                      <a:schemeClr val="tx1"/>
                    </a:outerShdw>
                  </a:effectLst>
                  <a:latin typeface="Arial" charset="0"/>
                </a:rPr>
                <a:t>Foundation for the Messiah</a:t>
              </a:r>
              <a:endParaRPr lang="en-US" sz="1700" u="sng" dirty="0">
                <a:solidFill>
                  <a:schemeClr val="bg1"/>
                </a:solidFill>
                <a:effectLst>
                  <a:outerShdw dist="50800" dir="1800000" algn="ctr" rotWithShape="0">
                    <a:schemeClr val="tx1"/>
                  </a:outerShdw>
                </a:effectLst>
                <a:latin typeface="Arial" charset="0"/>
              </a:endParaRPr>
            </a:p>
          </p:txBody>
        </p:sp>
        <p:sp>
          <p:nvSpPr>
            <p:cNvPr id="1152111" name="Text Box 111"/>
            <p:cNvSpPr txBox="1">
              <a:spLocks noChangeArrowheads="1"/>
            </p:cNvSpPr>
            <p:nvPr/>
          </p:nvSpPr>
          <p:spPr bwMode="auto">
            <a:xfrm>
              <a:off x="2360" y="2611"/>
              <a:ext cx="20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700">
                  <a:solidFill>
                    <a:schemeClr val="bg1"/>
                  </a:solidFill>
                  <a:effectLst/>
                  <a:latin typeface="Arial" charset="0"/>
                </a:rPr>
                <a:t>:</a:t>
              </a:r>
            </a:p>
          </p:txBody>
        </p:sp>
        <p:sp>
          <p:nvSpPr>
            <p:cNvPr id="1152112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2504" y="2668"/>
              <a:ext cx="14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Rounded MT Bold"/>
                </a:rPr>
                <a:t>X</a:t>
              </a:r>
            </a:p>
          </p:txBody>
        </p:sp>
      </p:grpSp>
      <p:pic>
        <p:nvPicPr>
          <p:cNvPr id="1152117" name="Picture 117" descr="The Queen of Sheba at the court of Solomon"/>
          <p:cNvPicPr>
            <a:picLocks noChangeAspect="1" noChangeArrowheads="1"/>
          </p:cNvPicPr>
          <p:nvPr/>
        </p:nvPicPr>
        <p:blipFill>
          <a:blip r:embed="rId9" cstate="print"/>
          <a:srcRect l="1852" t="2965" r="1852" b="2156"/>
          <a:stretch>
            <a:fillRect/>
          </a:stretch>
        </p:blipFill>
        <p:spPr bwMode="auto">
          <a:xfrm>
            <a:off x="4572000" y="1295400"/>
            <a:ext cx="3962400" cy="33528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5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52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52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15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5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5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5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5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5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52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52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5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05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1954" name="Group 2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1661955" name="AutoShape 3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61956" name="Text Box 4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sp>
        <p:nvSpPr>
          <p:cNvPr id="1662039" name="Rectangle 87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EC9D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AutoShape 9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61" name="Oval 10"/>
          <p:cNvSpPr>
            <a:spLocks noChangeArrowheads="1"/>
          </p:cNvSpPr>
          <p:nvPr/>
        </p:nvSpPr>
        <p:spPr bwMode="auto">
          <a:xfrm>
            <a:off x="1066800" y="1828800"/>
            <a:ext cx="381000" cy="381000"/>
          </a:xfrm>
          <a:prstGeom prst="ellipse">
            <a:avLst/>
          </a:prstGeom>
          <a:noFill/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62" name="Text Box 25"/>
          <p:cNvSpPr txBox="1">
            <a:spLocks noChangeArrowheads="1"/>
          </p:cNvSpPr>
          <p:nvPr/>
        </p:nvSpPr>
        <p:spPr bwMode="auto">
          <a:xfrm>
            <a:off x="1447800" y="2590800"/>
            <a:ext cx="1066800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  <a:effectLst/>
                <a:latin typeface="Arial Narrow" pitchFamily="34" charset="0"/>
              </a:rPr>
              <a:t>Saul</a:t>
            </a:r>
          </a:p>
        </p:txBody>
      </p:sp>
      <p:grpSp>
        <p:nvGrpSpPr>
          <p:cNvPr id="63" name="Group 69"/>
          <p:cNvGrpSpPr>
            <a:grpSpLocks/>
          </p:cNvGrpSpPr>
          <p:nvPr/>
        </p:nvGrpSpPr>
        <p:grpSpPr bwMode="auto">
          <a:xfrm>
            <a:off x="1522413" y="2627313"/>
            <a:ext cx="968375" cy="381000"/>
            <a:chOff x="959" y="1655"/>
            <a:chExt cx="610" cy="240"/>
          </a:xfrm>
        </p:grpSpPr>
        <p:sp>
          <p:nvSpPr>
            <p:cNvPr id="64" name="Oval 70" descr="Saul Gains His Kingdom, by C"/>
            <p:cNvSpPr>
              <a:spLocks noChangeArrowheads="1"/>
            </p:cNvSpPr>
            <p:nvPr/>
          </p:nvSpPr>
          <p:spPr bwMode="auto">
            <a:xfrm>
              <a:off x="959" y="1655"/>
              <a:ext cx="610" cy="24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b="-17171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1096" y="1776"/>
              <a:ext cx="336" cy="96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428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Saul</a:t>
              </a:r>
            </a:p>
          </p:txBody>
        </p:sp>
      </p:grpSp>
      <p:grpSp>
        <p:nvGrpSpPr>
          <p:cNvPr id="66" name="Group 72"/>
          <p:cNvGrpSpPr>
            <a:grpSpLocks/>
          </p:cNvGrpSpPr>
          <p:nvPr/>
        </p:nvGrpSpPr>
        <p:grpSpPr bwMode="auto">
          <a:xfrm>
            <a:off x="1522413" y="3084513"/>
            <a:ext cx="968375" cy="381000"/>
            <a:chOff x="959" y="1943"/>
            <a:chExt cx="610" cy="240"/>
          </a:xfrm>
        </p:grpSpPr>
        <p:sp>
          <p:nvSpPr>
            <p:cNvPr id="67" name="Oval 73" descr="David King over Israel_2, by C"/>
            <p:cNvSpPr>
              <a:spLocks noChangeArrowheads="1"/>
            </p:cNvSpPr>
            <p:nvPr/>
          </p:nvSpPr>
          <p:spPr bwMode="auto">
            <a:xfrm>
              <a:off x="959" y="1943"/>
              <a:ext cx="610" cy="240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21362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1072" y="2016"/>
              <a:ext cx="384" cy="96"/>
            </a:xfrm>
            <a:prstGeom prst="rect">
              <a:avLst/>
            </a:prstGeom>
          </p:spPr>
          <p:txBody>
            <a:bodyPr wrap="none" fromWordArt="1">
              <a:prstTxWarp prst="textDeflateTop">
                <a:avLst>
                  <a:gd name="adj" fmla="val 46875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David</a:t>
              </a:r>
            </a:p>
          </p:txBody>
        </p:sp>
      </p:grpSp>
      <p:grpSp>
        <p:nvGrpSpPr>
          <p:cNvPr id="69" name="Group 79"/>
          <p:cNvGrpSpPr>
            <a:grpSpLocks/>
          </p:cNvGrpSpPr>
          <p:nvPr/>
        </p:nvGrpSpPr>
        <p:grpSpPr bwMode="auto">
          <a:xfrm>
            <a:off x="2514600" y="3648075"/>
            <a:ext cx="762000" cy="173038"/>
            <a:chOff x="1584" y="2298"/>
            <a:chExt cx="480" cy="109"/>
          </a:xfrm>
        </p:grpSpPr>
        <p:sp>
          <p:nvSpPr>
            <p:cNvPr id="70" name="Line 80"/>
            <p:cNvSpPr>
              <a:spLocks noChangeShapeType="1"/>
            </p:cNvSpPr>
            <p:nvPr/>
          </p:nvSpPr>
          <p:spPr bwMode="auto">
            <a:xfrm rot="-10800000">
              <a:off x="1584" y="2352"/>
              <a:ext cx="480" cy="0"/>
            </a:xfrm>
            <a:prstGeom prst="line">
              <a:avLst/>
            </a:prstGeom>
            <a:noFill/>
            <a:ln w="57150">
              <a:solidFill>
                <a:srgbClr val="480024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1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1776" y="2298"/>
              <a:ext cx="14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Rounded MT Bold"/>
                </a:rPr>
                <a:t>X</a:t>
              </a:r>
            </a:p>
          </p:txBody>
        </p:sp>
      </p:grpSp>
      <p:grpSp>
        <p:nvGrpSpPr>
          <p:cNvPr id="72" name="Group 82"/>
          <p:cNvGrpSpPr>
            <a:grpSpLocks/>
          </p:cNvGrpSpPr>
          <p:nvPr/>
        </p:nvGrpSpPr>
        <p:grpSpPr bwMode="auto">
          <a:xfrm>
            <a:off x="3209925" y="3373438"/>
            <a:ext cx="1028700" cy="722312"/>
            <a:chOff x="2022" y="2125"/>
            <a:chExt cx="648" cy="455"/>
          </a:xfrm>
        </p:grpSpPr>
        <p:sp>
          <p:nvSpPr>
            <p:cNvPr id="73" name="Oval 83" descr="Jewish noblemen in ancient Judah_PD 1 s"/>
            <p:cNvSpPr>
              <a:spLocks noChangeArrowheads="1"/>
            </p:cNvSpPr>
            <p:nvPr/>
          </p:nvSpPr>
          <p:spPr bwMode="auto">
            <a:xfrm>
              <a:off x="2022" y="2125"/>
              <a:ext cx="648" cy="455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50963"/>
              </a:stretch>
            </a:blipFill>
            <a:ln w="19050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74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154" y="2352"/>
              <a:ext cx="384" cy="47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Jewish</a:t>
              </a:r>
            </a:p>
          </p:txBody>
        </p:sp>
        <p:sp>
          <p:nvSpPr>
            <p:cNvPr id="75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2154" y="2448"/>
              <a:ext cx="384" cy="48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people</a:t>
              </a:r>
            </a:p>
          </p:txBody>
        </p:sp>
      </p:grpSp>
      <p:grpSp>
        <p:nvGrpSpPr>
          <p:cNvPr id="76" name="Group 95"/>
          <p:cNvGrpSpPr>
            <a:grpSpLocks/>
          </p:cNvGrpSpPr>
          <p:nvPr/>
        </p:nvGrpSpPr>
        <p:grpSpPr bwMode="auto">
          <a:xfrm>
            <a:off x="1727200" y="1828800"/>
            <a:ext cx="558800" cy="509588"/>
            <a:chOff x="1088" y="1152"/>
            <a:chExt cx="352" cy="321"/>
          </a:xfrm>
        </p:grpSpPr>
        <p:sp>
          <p:nvSpPr>
            <p:cNvPr id="77" name="Oval 96"/>
            <p:cNvSpPr>
              <a:spLocks noChangeArrowheads="1"/>
            </p:cNvSpPr>
            <p:nvPr/>
          </p:nvSpPr>
          <p:spPr bwMode="auto">
            <a:xfrm>
              <a:off x="1088" y="1152"/>
              <a:ext cx="352" cy="32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78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1129" y="1236"/>
              <a:ext cx="270" cy="1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79" name="AutoShape 98"/>
          <p:cNvSpPr>
            <a:spLocks noChangeArrowheads="1"/>
          </p:cNvSpPr>
          <p:nvPr/>
        </p:nvSpPr>
        <p:spPr bwMode="auto">
          <a:xfrm rot="10800000">
            <a:off x="1930400" y="2362200"/>
            <a:ext cx="152400" cy="228600"/>
          </a:xfrm>
          <a:prstGeom prst="downArrow">
            <a:avLst>
              <a:gd name="adj1" fmla="val 52417"/>
              <a:gd name="adj2" fmla="val 71097"/>
            </a:avLst>
          </a:prstGeom>
          <a:gradFill rotWithShape="1">
            <a:gsLst>
              <a:gs pos="0">
                <a:srgbClr val="480024"/>
              </a:gs>
              <a:gs pos="100000">
                <a:srgbClr val="6600CC"/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>
              <a:lnSpc>
                <a:spcPct val="100000"/>
              </a:lnSpc>
            </a:pPr>
            <a:endParaRPr lang="en-US" sz="10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grpSp>
        <p:nvGrpSpPr>
          <p:cNvPr id="80" name="Group 99"/>
          <p:cNvGrpSpPr>
            <a:grpSpLocks/>
          </p:cNvGrpSpPr>
          <p:nvPr/>
        </p:nvGrpSpPr>
        <p:grpSpPr bwMode="auto">
          <a:xfrm>
            <a:off x="1522413" y="3541713"/>
            <a:ext cx="968375" cy="381000"/>
            <a:chOff x="959" y="2231"/>
            <a:chExt cx="610" cy="240"/>
          </a:xfrm>
        </p:grpSpPr>
        <p:sp>
          <p:nvSpPr>
            <p:cNvPr id="81" name="Oval 100" descr="Solomon reduced copy 2"/>
            <p:cNvSpPr>
              <a:spLocks noChangeArrowheads="1"/>
            </p:cNvSpPr>
            <p:nvPr/>
          </p:nvSpPr>
          <p:spPr bwMode="auto">
            <a:xfrm>
              <a:off x="959" y="2231"/>
              <a:ext cx="610" cy="240"/>
            </a:xfrm>
            <a:prstGeom prst="ellipse">
              <a:avLst/>
            </a:prstGeom>
            <a:blipFill dpi="0" rotWithShape="1">
              <a:blip r:embed="rId6" cstate="screen"/>
              <a:srcRect/>
              <a:stretch>
                <a:fillRect b="-75906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1072" y="2279"/>
              <a:ext cx="368" cy="144"/>
            </a:xfrm>
            <a:prstGeom prst="rect">
              <a:avLst/>
            </a:prstGeom>
          </p:spPr>
          <p:txBody>
            <a:bodyPr wrap="none" fromWordArt="1">
              <a:prstTxWarp prst="textDeflateTop">
                <a:avLst>
                  <a:gd name="adj" fmla="val 46875"/>
                </a:avLst>
              </a:prstTxWarp>
            </a:bodyPr>
            <a:lstStyle/>
            <a:p>
              <a:r>
                <a:rPr lang="en-US" sz="3600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Black"/>
                </a:rPr>
                <a:t>Solomon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143000" y="4144963"/>
            <a:ext cx="3136900" cy="350837"/>
            <a:chOff x="1143000" y="4144963"/>
            <a:chExt cx="3136900" cy="350837"/>
          </a:xfrm>
        </p:grpSpPr>
        <p:sp>
          <p:nvSpPr>
            <p:cNvPr id="84" name="Rectangle 109" descr="479031"/>
            <p:cNvSpPr>
              <a:spLocks noChangeArrowheads="1"/>
            </p:cNvSpPr>
            <p:nvPr/>
          </p:nvSpPr>
          <p:spPr bwMode="auto">
            <a:xfrm>
              <a:off x="1155700" y="4165600"/>
              <a:ext cx="3124200" cy="311150"/>
            </a:xfrm>
            <a:prstGeom prst="rect">
              <a:avLst/>
            </a:prstGeom>
            <a:blipFill dpi="0" rotWithShape="1">
              <a:blip r:embed="rId7" cstate="screen">
                <a:lum bright="-6000" contrast="6000"/>
              </a:blip>
              <a:srcRect/>
              <a:stretch>
                <a:fillRect b="-569388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Text Box 110"/>
            <p:cNvSpPr txBox="1">
              <a:spLocks noChangeArrowheads="1"/>
            </p:cNvSpPr>
            <p:nvPr/>
          </p:nvSpPr>
          <p:spPr bwMode="auto">
            <a:xfrm>
              <a:off x="1143000" y="4144963"/>
              <a:ext cx="2971800" cy="35083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1700" b="0" dirty="0">
                  <a:solidFill>
                    <a:schemeClr val="bg1"/>
                  </a:solidFill>
                  <a:effectLst>
                    <a:outerShdw dist="50800" dir="1800000" algn="ctr" rotWithShape="0">
                      <a:schemeClr val="tx1"/>
                    </a:outerShdw>
                  </a:effectLst>
                  <a:latin typeface="Arial" charset="0"/>
                </a:rPr>
                <a:t>Foundation for the Messiah</a:t>
              </a:r>
              <a:endParaRPr lang="en-US" sz="1700" u="sng" dirty="0">
                <a:solidFill>
                  <a:schemeClr val="bg1"/>
                </a:solidFill>
                <a:effectLst>
                  <a:outerShdw dist="50800" dir="1800000" algn="ctr" rotWithShape="0">
                    <a:schemeClr val="tx1"/>
                  </a:outerShdw>
                </a:effectLst>
                <a:latin typeface="Arial" charset="0"/>
              </a:endParaRPr>
            </a:p>
          </p:txBody>
        </p:sp>
        <p:sp>
          <p:nvSpPr>
            <p:cNvPr id="86" name="Text Box 111"/>
            <p:cNvSpPr txBox="1">
              <a:spLocks noChangeArrowheads="1"/>
            </p:cNvSpPr>
            <p:nvPr/>
          </p:nvSpPr>
          <p:spPr bwMode="auto">
            <a:xfrm>
              <a:off x="3746500" y="4144963"/>
              <a:ext cx="322263" cy="350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700">
                  <a:solidFill>
                    <a:schemeClr val="bg1"/>
                  </a:solidFill>
                  <a:effectLst/>
                  <a:latin typeface="Arial" charset="0"/>
                </a:rPr>
                <a:t>:</a:t>
              </a:r>
            </a:p>
          </p:txBody>
        </p:sp>
        <p:sp>
          <p:nvSpPr>
            <p:cNvPr id="87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3975100" y="4235450"/>
              <a:ext cx="228600" cy="173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Rounded MT Bold"/>
                </a:rPr>
                <a:t>X</a:t>
              </a:r>
            </a:p>
          </p:txBody>
        </p:sp>
      </p:grpSp>
      <p:pic>
        <p:nvPicPr>
          <p:cNvPr id="1662124" name="Picture 172" descr="The Queen of Sheba at the court of Solomon"/>
          <p:cNvPicPr>
            <a:picLocks noChangeAspect="1" noChangeArrowheads="1"/>
          </p:cNvPicPr>
          <p:nvPr/>
        </p:nvPicPr>
        <p:blipFill>
          <a:blip r:embed="rId8" cstate="print"/>
          <a:srcRect l="1852" t="2965" r="1852" b="2156"/>
          <a:stretch>
            <a:fillRect/>
          </a:stretch>
        </p:blipFill>
        <p:spPr bwMode="auto">
          <a:xfrm>
            <a:off x="4572000" y="1295400"/>
            <a:ext cx="3962400" cy="3352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661960" name="AutoShape 8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661961" name="Oval 9"/>
          <p:cNvSpPr>
            <a:spLocks noChangeArrowheads="1"/>
          </p:cNvSpPr>
          <p:nvPr/>
        </p:nvSpPr>
        <p:spPr bwMode="auto">
          <a:xfrm>
            <a:off x="4800600" y="1828800"/>
            <a:ext cx="381000" cy="381000"/>
          </a:xfrm>
          <a:prstGeom prst="ellipse">
            <a:avLst/>
          </a:prstGeom>
          <a:noFill/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grpSp>
        <p:nvGrpSpPr>
          <p:cNvPr id="1661998" name="Group 46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1661999" name="AutoShape 47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62000" name="Text Box 48"/>
            <p:cNvSpPr txBox="1">
              <a:spLocks noChangeArrowheads="1"/>
            </p:cNvSpPr>
            <p:nvPr/>
          </p:nvSpPr>
          <p:spPr bwMode="auto">
            <a:xfrm>
              <a:off x="3171" y="562"/>
              <a:ext cx="177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Christian empire</a:t>
              </a:r>
            </a:p>
          </p:txBody>
        </p:sp>
      </p:grpSp>
      <p:grpSp>
        <p:nvGrpSpPr>
          <p:cNvPr id="1662096" name="Group 144"/>
          <p:cNvGrpSpPr>
            <a:grpSpLocks/>
          </p:cNvGrpSpPr>
          <p:nvPr/>
        </p:nvGrpSpPr>
        <p:grpSpPr bwMode="auto">
          <a:xfrm>
            <a:off x="5457825" y="1839913"/>
            <a:ext cx="565150" cy="498475"/>
            <a:chOff x="3438" y="1159"/>
            <a:chExt cx="356" cy="314"/>
          </a:xfrm>
        </p:grpSpPr>
        <p:sp>
          <p:nvSpPr>
            <p:cNvPr id="1661978" name="Oval 26"/>
            <p:cNvSpPr>
              <a:spLocks noChangeArrowheads="1"/>
            </p:cNvSpPr>
            <p:nvPr/>
          </p:nvSpPr>
          <p:spPr bwMode="auto">
            <a:xfrm>
              <a:off x="3438" y="1159"/>
              <a:ext cx="356" cy="31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661979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479" y="1241"/>
              <a:ext cx="274" cy="1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1662022" name="Oval 70" descr="Crown 1 copy"/>
          <p:cNvSpPr>
            <a:spLocks noChangeArrowheads="1"/>
          </p:cNvSpPr>
          <p:nvPr/>
        </p:nvSpPr>
        <p:spPr bwMode="auto">
          <a:xfrm>
            <a:off x="5256213" y="3136900"/>
            <a:ext cx="968375" cy="381000"/>
          </a:xfrm>
          <a:prstGeom prst="ellipse">
            <a:avLst/>
          </a:prstGeom>
          <a:blipFill dpi="0" rotWithShape="1">
            <a:blip r:embed="rId9" cstate="screen"/>
            <a:srcRect/>
            <a:stretch>
              <a:fillRect/>
            </a:stretch>
          </a:blipFill>
          <a:ln w="19050" algn="ctr">
            <a:solidFill>
              <a:srgbClr val="48002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62024" name="Oval 72" descr="Crown 1 copy"/>
          <p:cNvSpPr>
            <a:spLocks noChangeArrowheads="1"/>
          </p:cNvSpPr>
          <p:nvPr/>
        </p:nvSpPr>
        <p:spPr bwMode="auto">
          <a:xfrm>
            <a:off x="5256213" y="3581400"/>
            <a:ext cx="968375" cy="381000"/>
          </a:xfrm>
          <a:prstGeom prst="ellipse">
            <a:avLst/>
          </a:prstGeom>
          <a:blipFill dpi="0" rotWithShape="1">
            <a:blip r:embed="rId9" cstate="screen"/>
            <a:srcRect/>
            <a:stretch>
              <a:fillRect/>
            </a:stretch>
          </a:blipFill>
          <a:ln w="19050" algn="ctr">
            <a:solidFill>
              <a:srgbClr val="48002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62023" name="Oval 71" descr="Crown 1 copy"/>
          <p:cNvSpPr>
            <a:spLocks noChangeArrowheads="1"/>
          </p:cNvSpPr>
          <p:nvPr/>
        </p:nvSpPr>
        <p:spPr bwMode="auto">
          <a:xfrm>
            <a:off x="5081588" y="2627313"/>
            <a:ext cx="1317625" cy="444500"/>
          </a:xfrm>
          <a:prstGeom prst="ellipse">
            <a:avLst/>
          </a:prstGeom>
          <a:blipFill dpi="0" rotWithShape="1">
            <a:blip r:embed="rId10" cstate="screen"/>
            <a:srcRect/>
            <a:stretch>
              <a:fillRect/>
            </a:stretch>
          </a:blipFill>
          <a:ln w="19050" algn="ctr">
            <a:solidFill>
              <a:srgbClr val="48002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62070" name="AutoShape 118"/>
          <p:cNvSpPr>
            <a:spLocks noChangeArrowheads="1"/>
          </p:cNvSpPr>
          <p:nvPr/>
        </p:nvSpPr>
        <p:spPr bwMode="auto">
          <a:xfrm rot="10800000">
            <a:off x="5664200" y="2362200"/>
            <a:ext cx="152400" cy="228600"/>
          </a:xfrm>
          <a:prstGeom prst="downArrow">
            <a:avLst>
              <a:gd name="adj1" fmla="val 52417"/>
              <a:gd name="adj2" fmla="val 71097"/>
            </a:avLst>
          </a:prstGeom>
          <a:gradFill rotWithShape="1">
            <a:gsLst>
              <a:gs pos="0">
                <a:srgbClr val="480024"/>
              </a:gs>
              <a:gs pos="100000">
                <a:srgbClr val="6600CC"/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>
              <a:lnSpc>
                <a:spcPct val="100000"/>
              </a:lnSpc>
            </a:pPr>
            <a:endParaRPr lang="en-US" sz="10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1662072" name="WordArt 120"/>
          <p:cNvSpPr>
            <a:spLocks noChangeArrowheads="1" noChangeShapeType="1" noTextEdit="1"/>
          </p:cNvSpPr>
          <p:nvPr/>
        </p:nvSpPr>
        <p:spPr bwMode="auto">
          <a:xfrm>
            <a:off x="5181600" y="2819400"/>
            <a:ext cx="1066800" cy="2286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Charlemagne</a:t>
            </a:r>
          </a:p>
        </p:txBody>
      </p:sp>
      <p:grpSp>
        <p:nvGrpSpPr>
          <p:cNvPr id="1662108" name="Group 156"/>
          <p:cNvGrpSpPr>
            <a:grpSpLocks/>
          </p:cNvGrpSpPr>
          <p:nvPr/>
        </p:nvGrpSpPr>
        <p:grpSpPr bwMode="auto">
          <a:xfrm>
            <a:off x="6454775" y="2590800"/>
            <a:ext cx="1698625" cy="496888"/>
            <a:chOff x="4066" y="1632"/>
            <a:chExt cx="1070" cy="313"/>
          </a:xfrm>
        </p:grpSpPr>
        <p:grpSp>
          <p:nvGrpSpPr>
            <p:cNvPr id="1662104" name="Group 152"/>
            <p:cNvGrpSpPr>
              <a:grpSpLocks/>
            </p:cNvGrpSpPr>
            <p:nvPr/>
          </p:nvGrpSpPr>
          <p:grpSpPr bwMode="auto">
            <a:xfrm>
              <a:off x="4066" y="1738"/>
              <a:ext cx="447" cy="102"/>
              <a:chOff x="3984" y="1853"/>
              <a:chExt cx="480" cy="109"/>
            </a:xfrm>
          </p:grpSpPr>
          <p:sp>
            <p:nvSpPr>
              <p:cNvPr id="1662105" name="Line 153"/>
              <p:cNvSpPr>
                <a:spLocks noChangeShapeType="1"/>
              </p:cNvSpPr>
              <p:nvPr/>
            </p:nvSpPr>
            <p:spPr bwMode="auto">
              <a:xfrm rot="-10800000">
                <a:off x="3984" y="1907"/>
                <a:ext cx="480" cy="0"/>
              </a:xfrm>
              <a:prstGeom prst="line">
                <a:avLst/>
              </a:prstGeom>
              <a:noFill/>
              <a:ln w="57150">
                <a:solidFill>
                  <a:srgbClr val="480024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662106" name="WordArt 1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4176" y="1853"/>
                <a:ext cx="144" cy="10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/>
                    <a:latin typeface="Arial Rounded MT Bold"/>
                  </a:rPr>
                  <a:t>X</a:t>
                </a:r>
              </a:p>
            </p:txBody>
          </p:sp>
        </p:grpSp>
        <p:grpSp>
          <p:nvGrpSpPr>
            <p:cNvPr id="1662057" name="Group 105"/>
            <p:cNvGrpSpPr>
              <a:grpSpLocks/>
            </p:cNvGrpSpPr>
            <p:nvPr/>
          </p:nvGrpSpPr>
          <p:grpSpPr bwMode="auto">
            <a:xfrm>
              <a:off x="4417" y="1632"/>
              <a:ext cx="719" cy="313"/>
              <a:chOff x="4380" y="1728"/>
              <a:chExt cx="756" cy="336"/>
            </a:xfrm>
          </p:grpSpPr>
          <p:sp>
            <p:nvSpPr>
              <p:cNvPr id="1661996" name="Oval 44" descr="710190"/>
              <p:cNvSpPr>
                <a:spLocks noChangeArrowheads="1"/>
              </p:cNvSpPr>
              <p:nvPr/>
            </p:nvSpPr>
            <p:spPr bwMode="auto">
              <a:xfrm>
                <a:off x="4425" y="1728"/>
                <a:ext cx="666" cy="336"/>
              </a:xfrm>
              <a:prstGeom prst="ellipse">
                <a:avLst/>
              </a:prstGeom>
              <a:blipFill dpi="0" rotWithShape="1">
                <a:blip r:embed="rId11" cstate="screen"/>
                <a:srcRect/>
                <a:stretch>
                  <a:fillRect b="-10465"/>
                </a:stretch>
              </a:blipFill>
              <a:ln w="12700">
                <a:solidFill>
                  <a:srgbClr val="480024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1661997" name="Text Box 45"/>
              <p:cNvSpPr txBox="1">
                <a:spLocks noChangeArrowheads="1"/>
              </p:cNvSpPr>
              <p:nvPr/>
            </p:nvSpPr>
            <p:spPr bwMode="auto">
              <a:xfrm>
                <a:off x="4380" y="1781"/>
                <a:ext cx="756" cy="24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8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Christians</a:t>
                </a:r>
              </a:p>
            </p:txBody>
          </p:sp>
        </p:grpSp>
      </p:grpSp>
      <p:grpSp>
        <p:nvGrpSpPr>
          <p:cNvPr id="1662040" name="Group 88"/>
          <p:cNvGrpSpPr>
            <a:grpSpLocks/>
          </p:cNvGrpSpPr>
          <p:nvPr/>
        </p:nvGrpSpPr>
        <p:grpSpPr bwMode="auto">
          <a:xfrm>
            <a:off x="0" y="1381125"/>
            <a:ext cx="4572000" cy="3267075"/>
            <a:chOff x="0" y="870"/>
            <a:chExt cx="2880" cy="2058"/>
          </a:xfrm>
        </p:grpSpPr>
        <p:pic>
          <p:nvPicPr>
            <p:cNvPr id="1662033" name="Picture 81" descr="King of the Franks, in the midst of the Military Chiefs who formed his Treuste, or armed Court, dictates the Salic Law_PD"/>
            <p:cNvPicPr>
              <a:picLocks noChangeAspect="1"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0" y="870"/>
              <a:ext cx="1967" cy="2058"/>
            </a:xfrm>
            <a:prstGeom prst="rect">
              <a:avLst/>
            </a:prstGeom>
            <a:noFill/>
          </p:spPr>
        </p:pic>
        <p:pic>
          <p:nvPicPr>
            <p:cNvPr id="1662030" name="Picture 78" descr="Charlemagne-by-Durer_Public Domain"/>
            <p:cNvPicPr>
              <a:picLocks noChangeAspect="1" noChangeArrowheads="1"/>
            </p:cNvPicPr>
            <p:nvPr/>
          </p:nvPicPr>
          <p:blipFill>
            <a:blip r:embed="rId13" cstate="screen"/>
            <a:srcRect/>
            <a:stretch>
              <a:fillRect/>
            </a:stretch>
          </p:blipFill>
          <p:spPr bwMode="auto">
            <a:xfrm>
              <a:off x="1954" y="870"/>
              <a:ext cx="926" cy="2058"/>
            </a:xfrm>
            <a:prstGeom prst="rect">
              <a:avLst/>
            </a:prstGeom>
            <a:noFill/>
          </p:spPr>
        </p:pic>
      </p:grpSp>
      <p:sp>
        <p:nvSpPr>
          <p:cNvPr id="1662004" name="Rectangle 5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662005" name="Group 53"/>
          <p:cNvGrpSpPr>
            <a:grpSpLocks/>
          </p:cNvGrpSpPr>
          <p:nvPr/>
        </p:nvGrpSpPr>
        <p:grpSpPr bwMode="auto">
          <a:xfrm>
            <a:off x="1295400" y="5715000"/>
            <a:ext cx="6858000" cy="958850"/>
            <a:chOff x="768" y="3552"/>
            <a:chExt cx="4320" cy="604"/>
          </a:xfrm>
        </p:grpSpPr>
        <p:sp>
          <p:nvSpPr>
            <p:cNvPr id="1662006" name="Text Box 54"/>
            <p:cNvSpPr txBox="1">
              <a:spLocks noChangeArrowheads="1"/>
            </p:cNvSpPr>
            <p:nvPr/>
          </p:nvSpPr>
          <p:spPr bwMode="auto">
            <a:xfrm>
              <a:off x="1008" y="3552"/>
              <a:ext cx="4080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period of the Christian empire,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emperors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did not remain obedient to God’s Will and left the position of Abel for the substantial offering. 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662007" name="Oval 55"/>
            <p:cNvSpPr>
              <a:spLocks noChangeArrowheads="1"/>
            </p:cNvSpPr>
            <p:nvPr/>
          </p:nvSpPr>
          <p:spPr bwMode="auto">
            <a:xfrm>
              <a:off x="768" y="3554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6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662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6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6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62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62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6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66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62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62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6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2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2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66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61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61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6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66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6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66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2039" grpId="0" animBg="1"/>
      <p:bldP spid="1661960" grpId="0" animBg="1"/>
      <p:bldP spid="1661961" grpId="0" animBg="1"/>
      <p:bldP spid="1662022" grpId="0" animBg="1"/>
      <p:bldP spid="1662024" grpId="0" animBg="1"/>
      <p:bldP spid="1662023" grpId="0" animBg="1"/>
      <p:bldP spid="1662070" grpId="0" animBg="1"/>
      <p:bldP spid="166207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5170" name="Group 2"/>
          <p:cNvGrpSpPr>
            <a:grpSpLocks/>
          </p:cNvGrpSpPr>
          <p:nvPr/>
        </p:nvGrpSpPr>
        <p:grpSpPr bwMode="auto">
          <a:xfrm>
            <a:off x="914400" y="762000"/>
            <a:ext cx="3581400" cy="838200"/>
            <a:chOff x="576" y="480"/>
            <a:chExt cx="2256" cy="528"/>
          </a:xfrm>
        </p:grpSpPr>
        <p:sp>
          <p:nvSpPr>
            <p:cNvPr id="2055171" name="AutoShape 3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55172" name="Text Box 4"/>
            <p:cNvSpPr txBox="1">
              <a:spLocks noChangeArrowheads="1"/>
            </p:cNvSpPr>
            <p:nvPr/>
          </p:nvSpPr>
          <p:spPr bwMode="auto">
            <a:xfrm>
              <a:off x="834" y="565"/>
              <a:ext cx="174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United kingdom</a:t>
              </a:r>
            </a:p>
          </p:txBody>
        </p:sp>
      </p:grpSp>
      <p:sp>
        <p:nvSpPr>
          <p:cNvPr id="2055262" name="Rectangle 94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EC9D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" name="AutoShape 9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65" name="Oval 10"/>
          <p:cNvSpPr>
            <a:spLocks noChangeArrowheads="1"/>
          </p:cNvSpPr>
          <p:nvPr/>
        </p:nvSpPr>
        <p:spPr bwMode="auto">
          <a:xfrm>
            <a:off x="1066800" y="1828800"/>
            <a:ext cx="381000" cy="381000"/>
          </a:xfrm>
          <a:prstGeom prst="ellipse">
            <a:avLst/>
          </a:prstGeom>
          <a:noFill/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66" name="Text Box 25"/>
          <p:cNvSpPr txBox="1">
            <a:spLocks noChangeArrowheads="1"/>
          </p:cNvSpPr>
          <p:nvPr/>
        </p:nvSpPr>
        <p:spPr bwMode="auto">
          <a:xfrm>
            <a:off x="1447800" y="2590800"/>
            <a:ext cx="1066800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bg1"/>
                </a:solidFill>
                <a:effectLst/>
                <a:latin typeface="Arial Narrow" pitchFamily="34" charset="0"/>
              </a:rPr>
              <a:t>Saul</a:t>
            </a:r>
          </a:p>
        </p:txBody>
      </p:sp>
      <p:grpSp>
        <p:nvGrpSpPr>
          <p:cNvPr id="67" name="Group 69"/>
          <p:cNvGrpSpPr>
            <a:grpSpLocks/>
          </p:cNvGrpSpPr>
          <p:nvPr/>
        </p:nvGrpSpPr>
        <p:grpSpPr bwMode="auto">
          <a:xfrm>
            <a:off x="1522413" y="2627313"/>
            <a:ext cx="968375" cy="381000"/>
            <a:chOff x="959" y="1655"/>
            <a:chExt cx="610" cy="240"/>
          </a:xfrm>
        </p:grpSpPr>
        <p:sp>
          <p:nvSpPr>
            <p:cNvPr id="68" name="Oval 70" descr="Saul Gains His Kingdom, by C"/>
            <p:cNvSpPr>
              <a:spLocks noChangeArrowheads="1"/>
            </p:cNvSpPr>
            <p:nvPr/>
          </p:nvSpPr>
          <p:spPr bwMode="auto">
            <a:xfrm>
              <a:off x="959" y="1655"/>
              <a:ext cx="610" cy="24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b="-17171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1096" y="1776"/>
              <a:ext cx="336" cy="96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4287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Saul</a:t>
              </a:r>
            </a:p>
          </p:txBody>
        </p:sp>
      </p:grpSp>
      <p:grpSp>
        <p:nvGrpSpPr>
          <p:cNvPr id="70" name="Group 72"/>
          <p:cNvGrpSpPr>
            <a:grpSpLocks/>
          </p:cNvGrpSpPr>
          <p:nvPr/>
        </p:nvGrpSpPr>
        <p:grpSpPr bwMode="auto">
          <a:xfrm>
            <a:off x="1522413" y="3084513"/>
            <a:ext cx="968375" cy="381000"/>
            <a:chOff x="959" y="1943"/>
            <a:chExt cx="610" cy="240"/>
          </a:xfrm>
        </p:grpSpPr>
        <p:sp>
          <p:nvSpPr>
            <p:cNvPr id="71" name="Oval 73" descr="David King over Israel_2, by C"/>
            <p:cNvSpPr>
              <a:spLocks noChangeArrowheads="1"/>
            </p:cNvSpPr>
            <p:nvPr/>
          </p:nvSpPr>
          <p:spPr bwMode="auto">
            <a:xfrm>
              <a:off x="959" y="1943"/>
              <a:ext cx="610" cy="240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213625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1072" y="2016"/>
              <a:ext cx="384" cy="96"/>
            </a:xfrm>
            <a:prstGeom prst="rect">
              <a:avLst/>
            </a:prstGeom>
          </p:spPr>
          <p:txBody>
            <a:bodyPr wrap="none" fromWordArt="1">
              <a:prstTxWarp prst="textDeflateTop">
                <a:avLst>
                  <a:gd name="adj" fmla="val 46875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David</a:t>
              </a:r>
            </a:p>
          </p:txBody>
        </p:sp>
      </p:grpSp>
      <p:grpSp>
        <p:nvGrpSpPr>
          <p:cNvPr id="73" name="Group 79"/>
          <p:cNvGrpSpPr>
            <a:grpSpLocks/>
          </p:cNvGrpSpPr>
          <p:nvPr/>
        </p:nvGrpSpPr>
        <p:grpSpPr bwMode="auto">
          <a:xfrm>
            <a:off x="2514600" y="3648075"/>
            <a:ext cx="762000" cy="173038"/>
            <a:chOff x="1584" y="2298"/>
            <a:chExt cx="480" cy="109"/>
          </a:xfrm>
        </p:grpSpPr>
        <p:sp>
          <p:nvSpPr>
            <p:cNvPr id="74" name="Line 80"/>
            <p:cNvSpPr>
              <a:spLocks noChangeShapeType="1"/>
            </p:cNvSpPr>
            <p:nvPr/>
          </p:nvSpPr>
          <p:spPr bwMode="auto">
            <a:xfrm rot="-10800000">
              <a:off x="1584" y="2352"/>
              <a:ext cx="480" cy="0"/>
            </a:xfrm>
            <a:prstGeom prst="line">
              <a:avLst/>
            </a:prstGeom>
            <a:noFill/>
            <a:ln w="57150">
              <a:solidFill>
                <a:srgbClr val="480024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5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1776" y="2298"/>
              <a:ext cx="14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Rounded MT Bold"/>
                </a:rPr>
                <a:t>X</a:t>
              </a:r>
            </a:p>
          </p:txBody>
        </p:sp>
      </p:grpSp>
      <p:grpSp>
        <p:nvGrpSpPr>
          <p:cNvPr id="76" name="Group 82"/>
          <p:cNvGrpSpPr>
            <a:grpSpLocks/>
          </p:cNvGrpSpPr>
          <p:nvPr/>
        </p:nvGrpSpPr>
        <p:grpSpPr bwMode="auto">
          <a:xfrm>
            <a:off x="3209925" y="3373438"/>
            <a:ext cx="1028700" cy="722312"/>
            <a:chOff x="2022" y="2125"/>
            <a:chExt cx="648" cy="455"/>
          </a:xfrm>
        </p:grpSpPr>
        <p:sp>
          <p:nvSpPr>
            <p:cNvPr id="77" name="Oval 83" descr="Jewish noblemen in ancient Judah_PD 1 s"/>
            <p:cNvSpPr>
              <a:spLocks noChangeArrowheads="1"/>
            </p:cNvSpPr>
            <p:nvPr/>
          </p:nvSpPr>
          <p:spPr bwMode="auto">
            <a:xfrm>
              <a:off x="2022" y="2125"/>
              <a:ext cx="648" cy="455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50963"/>
              </a:stretch>
            </a:blipFill>
            <a:ln w="19050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78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154" y="2352"/>
              <a:ext cx="384" cy="47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Jewish</a:t>
              </a:r>
            </a:p>
          </p:txBody>
        </p:sp>
        <p:sp>
          <p:nvSpPr>
            <p:cNvPr id="79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2154" y="2448"/>
              <a:ext cx="384" cy="48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Black"/>
                </a:rPr>
                <a:t>people</a:t>
              </a:r>
            </a:p>
          </p:txBody>
        </p:sp>
      </p:grpSp>
      <p:grpSp>
        <p:nvGrpSpPr>
          <p:cNvPr id="80" name="Group 95"/>
          <p:cNvGrpSpPr>
            <a:grpSpLocks/>
          </p:cNvGrpSpPr>
          <p:nvPr/>
        </p:nvGrpSpPr>
        <p:grpSpPr bwMode="auto">
          <a:xfrm>
            <a:off x="1727200" y="1828800"/>
            <a:ext cx="558800" cy="509588"/>
            <a:chOff x="1088" y="1152"/>
            <a:chExt cx="352" cy="321"/>
          </a:xfrm>
        </p:grpSpPr>
        <p:sp>
          <p:nvSpPr>
            <p:cNvPr id="81" name="Oval 96"/>
            <p:cNvSpPr>
              <a:spLocks noChangeArrowheads="1"/>
            </p:cNvSpPr>
            <p:nvPr/>
          </p:nvSpPr>
          <p:spPr bwMode="auto">
            <a:xfrm>
              <a:off x="1088" y="1152"/>
              <a:ext cx="352" cy="32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2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1129" y="1236"/>
              <a:ext cx="270" cy="1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83" name="AutoShape 98"/>
          <p:cNvSpPr>
            <a:spLocks noChangeArrowheads="1"/>
          </p:cNvSpPr>
          <p:nvPr/>
        </p:nvSpPr>
        <p:spPr bwMode="auto">
          <a:xfrm rot="10800000">
            <a:off x="1930400" y="2362200"/>
            <a:ext cx="152400" cy="228600"/>
          </a:xfrm>
          <a:prstGeom prst="downArrow">
            <a:avLst>
              <a:gd name="adj1" fmla="val 52417"/>
              <a:gd name="adj2" fmla="val 71097"/>
            </a:avLst>
          </a:prstGeom>
          <a:gradFill rotWithShape="1">
            <a:gsLst>
              <a:gs pos="0">
                <a:srgbClr val="480024"/>
              </a:gs>
              <a:gs pos="100000">
                <a:srgbClr val="6600CC"/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>
              <a:lnSpc>
                <a:spcPct val="100000"/>
              </a:lnSpc>
            </a:pPr>
            <a:endParaRPr lang="en-US" sz="10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grpSp>
        <p:nvGrpSpPr>
          <p:cNvPr id="84" name="Group 99"/>
          <p:cNvGrpSpPr>
            <a:grpSpLocks/>
          </p:cNvGrpSpPr>
          <p:nvPr/>
        </p:nvGrpSpPr>
        <p:grpSpPr bwMode="auto">
          <a:xfrm>
            <a:off x="1522413" y="3541713"/>
            <a:ext cx="968375" cy="381000"/>
            <a:chOff x="959" y="2231"/>
            <a:chExt cx="610" cy="240"/>
          </a:xfrm>
        </p:grpSpPr>
        <p:sp>
          <p:nvSpPr>
            <p:cNvPr id="85" name="Oval 100" descr="Solomon reduced copy 2"/>
            <p:cNvSpPr>
              <a:spLocks noChangeArrowheads="1"/>
            </p:cNvSpPr>
            <p:nvPr/>
          </p:nvSpPr>
          <p:spPr bwMode="auto">
            <a:xfrm>
              <a:off x="959" y="2231"/>
              <a:ext cx="610" cy="240"/>
            </a:xfrm>
            <a:prstGeom prst="ellipse">
              <a:avLst/>
            </a:prstGeom>
            <a:blipFill dpi="0" rotWithShape="1">
              <a:blip r:embed="rId6" cstate="screen"/>
              <a:srcRect/>
              <a:stretch>
                <a:fillRect b="-75906"/>
              </a:stretch>
            </a:blipFill>
            <a:ln w="12700" algn="ctr">
              <a:solidFill>
                <a:srgbClr val="48002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1072" y="2279"/>
              <a:ext cx="368" cy="144"/>
            </a:xfrm>
            <a:prstGeom prst="rect">
              <a:avLst/>
            </a:prstGeom>
          </p:spPr>
          <p:txBody>
            <a:bodyPr wrap="none" fromWordArt="1">
              <a:prstTxWarp prst="textDeflateTop">
                <a:avLst>
                  <a:gd name="adj" fmla="val 46875"/>
                </a:avLst>
              </a:prstTxWarp>
            </a:bodyPr>
            <a:lstStyle/>
            <a:p>
              <a:r>
                <a:rPr lang="en-US" sz="3600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Black"/>
                </a:rPr>
                <a:t>Solomon</a:t>
              </a:r>
            </a:p>
          </p:txBody>
        </p:sp>
      </p:grpSp>
      <p:sp>
        <p:nvSpPr>
          <p:cNvPr id="88" name="Rectangle 109" descr="479031"/>
          <p:cNvSpPr>
            <a:spLocks noChangeArrowheads="1"/>
          </p:cNvSpPr>
          <p:nvPr/>
        </p:nvSpPr>
        <p:spPr bwMode="auto">
          <a:xfrm>
            <a:off x="1155700" y="4165600"/>
            <a:ext cx="3124200" cy="311150"/>
          </a:xfrm>
          <a:prstGeom prst="rect">
            <a:avLst/>
          </a:prstGeom>
          <a:blipFill dpi="0" rotWithShape="1">
            <a:blip r:embed="rId7" cstate="screen">
              <a:lum bright="-6000" contrast="6000"/>
            </a:blip>
            <a:srcRect/>
            <a:stretch>
              <a:fillRect b="-569388"/>
            </a:stretch>
          </a:blip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Text Box 110"/>
          <p:cNvSpPr txBox="1">
            <a:spLocks noChangeArrowheads="1"/>
          </p:cNvSpPr>
          <p:nvPr/>
        </p:nvSpPr>
        <p:spPr bwMode="auto">
          <a:xfrm>
            <a:off x="1143000" y="4144963"/>
            <a:ext cx="2971800" cy="3508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1700" b="0" dirty="0">
                <a:solidFill>
                  <a:schemeClr val="bg1"/>
                </a:solidFill>
                <a:effectLst>
                  <a:outerShdw dist="50800" dir="1800000" algn="ctr" rotWithShape="0">
                    <a:schemeClr val="tx1"/>
                  </a:outerShdw>
                </a:effectLst>
                <a:latin typeface="Arial" charset="0"/>
              </a:rPr>
              <a:t>Foundation for the Messiah</a:t>
            </a:r>
            <a:endParaRPr lang="en-US" sz="1700" u="sng" dirty="0">
              <a:solidFill>
                <a:schemeClr val="bg1"/>
              </a:solidFill>
              <a:effectLst>
                <a:outerShdw dist="50800" dir="1800000" algn="ctr" rotWithShape="0">
                  <a:schemeClr val="tx1"/>
                </a:outerShdw>
              </a:effectLst>
              <a:latin typeface="Arial" charset="0"/>
            </a:endParaRPr>
          </a:p>
        </p:txBody>
      </p:sp>
      <p:sp>
        <p:nvSpPr>
          <p:cNvPr id="90" name="Text Box 111"/>
          <p:cNvSpPr txBox="1">
            <a:spLocks noChangeArrowheads="1"/>
          </p:cNvSpPr>
          <p:nvPr/>
        </p:nvSpPr>
        <p:spPr bwMode="auto">
          <a:xfrm>
            <a:off x="3746500" y="4144963"/>
            <a:ext cx="322263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1700">
                <a:solidFill>
                  <a:schemeClr val="bg1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91" name="WordArt 112"/>
          <p:cNvSpPr>
            <a:spLocks noChangeArrowheads="1" noChangeShapeType="1" noTextEdit="1"/>
          </p:cNvSpPr>
          <p:nvPr/>
        </p:nvSpPr>
        <p:spPr bwMode="auto">
          <a:xfrm>
            <a:off x="3975100" y="4235450"/>
            <a:ext cx="228600" cy="173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Arial Rounded MT Bold"/>
              </a:rPr>
              <a:t>X</a:t>
            </a:r>
          </a:p>
        </p:txBody>
      </p:sp>
      <p:sp>
        <p:nvSpPr>
          <p:cNvPr id="2055175" name="AutoShape 7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2055176" name="Oval 8"/>
          <p:cNvSpPr>
            <a:spLocks noChangeArrowheads="1"/>
          </p:cNvSpPr>
          <p:nvPr/>
        </p:nvSpPr>
        <p:spPr bwMode="auto">
          <a:xfrm>
            <a:off x="4800600" y="1828800"/>
            <a:ext cx="381000" cy="381000"/>
          </a:xfrm>
          <a:prstGeom prst="ellipse">
            <a:avLst/>
          </a:prstGeom>
          <a:noFill/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grpSp>
        <p:nvGrpSpPr>
          <p:cNvPr id="2055192" name="Group 24"/>
          <p:cNvGrpSpPr>
            <a:grpSpLocks/>
          </p:cNvGrpSpPr>
          <p:nvPr/>
        </p:nvGrpSpPr>
        <p:grpSpPr bwMode="auto">
          <a:xfrm>
            <a:off x="4876800" y="4144963"/>
            <a:ext cx="3136900" cy="354012"/>
            <a:chOff x="3072" y="2611"/>
            <a:chExt cx="1976" cy="223"/>
          </a:xfrm>
        </p:grpSpPr>
        <p:sp>
          <p:nvSpPr>
            <p:cNvPr id="2055193" name="Rectangle 25" descr="479031"/>
            <p:cNvSpPr>
              <a:spLocks noChangeArrowheads="1"/>
            </p:cNvSpPr>
            <p:nvPr/>
          </p:nvSpPr>
          <p:spPr bwMode="auto">
            <a:xfrm>
              <a:off x="3080" y="2624"/>
              <a:ext cx="1968" cy="196"/>
            </a:xfrm>
            <a:prstGeom prst="rect">
              <a:avLst/>
            </a:prstGeom>
            <a:blipFill dpi="0" rotWithShape="1">
              <a:blip r:embed="rId7" cstate="screen">
                <a:lum bright="-6000" contrast="6000"/>
              </a:blip>
              <a:srcRect/>
              <a:stretch>
                <a:fillRect b="-569388"/>
              </a:stretch>
            </a:blip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194" name="Text Box 26"/>
            <p:cNvSpPr txBox="1">
              <a:spLocks noChangeArrowheads="1"/>
            </p:cNvSpPr>
            <p:nvPr/>
          </p:nvSpPr>
          <p:spPr bwMode="auto">
            <a:xfrm>
              <a:off x="3072" y="2611"/>
              <a:ext cx="1872" cy="22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1700" b="0" dirty="0">
                  <a:solidFill>
                    <a:schemeClr val="bg1"/>
                  </a:solidFill>
                  <a:effectLst>
                    <a:outerShdw dist="50800" dir="1800000" algn="ctr" rotWithShape="0">
                      <a:schemeClr val="tx1"/>
                    </a:outerShdw>
                  </a:effectLst>
                  <a:latin typeface="Arial" charset="0"/>
                </a:rPr>
                <a:t>Foundation for the Messiah</a:t>
              </a:r>
              <a:endParaRPr lang="en-US" sz="1700" b="0" u="sng" dirty="0">
                <a:solidFill>
                  <a:schemeClr val="bg1"/>
                </a:solidFill>
                <a:effectLst>
                  <a:outerShdw dist="50800" dir="1800000" algn="ctr" rotWithShape="0">
                    <a:schemeClr val="tx1"/>
                  </a:outerShdw>
                </a:effectLst>
                <a:latin typeface="Arial" charset="0"/>
              </a:endParaRPr>
            </a:p>
          </p:txBody>
        </p:sp>
        <p:sp>
          <p:nvSpPr>
            <p:cNvPr id="2055195" name="Text Box 27"/>
            <p:cNvSpPr txBox="1">
              <a:spLocks noChangeArrowheads="1"/>
            </p:cNvSpPr>
            <p:nvPr/>
          </p:nvSpPr>
          <p:spPr bwMode="auto">
            <a:xfrm>
              <a:off x="4704" y="2611"/>
              <a:ext cx="20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700" dirty="0" smtClean="0">
                  <a:solidFill>
                    <a:schemeClr val="bg1"/>
                  </a:solidFill>
                  <a:effectLst/>
                  <a:latin typeface="Arial" charset="0"/>
                </a:rPr>
                <a:t> :</a:t>
              </a:r>
              <a:endParaRPr lang="en-US" sz="1700" dirty="0"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2055196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4856" y="2668"/>
              <a:ext cx="14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Rounded MT Bold"/>
                </a:rPr>
                <a:t>X</a:t>
              </a:r>
            </a:p>
          </p:txBody>
        </p:sp>
      </p:grpSp>
      <p:grpSp>
        <p:nvGrpSpPr>
          <p:cNvPr id="2055215" name="Group 47"/>
          <p:cNvGrpSpPr>
            <a:grpSpLocks/>
          </p:cNvGrpSpPr>
          <p:nvPr/>
        </p:nvGrpSpPr>
        <p:grpSpPr bwMode="auto">
          <a:xfrm>
            <a:off x="4648200" y="762000"/>
            <a:ext cx="3581400" cy="838200"/>
            <a:chOff x="2928" y="480"/>
            <a:chExt cx="2256" cy="528"/>
          </a:xfrm>
        </p:grpSpPr>
        <p:sp>
          <p:nvSpPr>
            <p:cNvPr id="2055216" name="AutoShape 48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55217" name="Text Box 49"/>
            <p:cNvSpPr txBox="1">
              <a:spLocks noChangeArrowheads="1"/>
            </p:cNvSpPr>
            <p:nvPr/>
          </p:nvSpPr>
          <p:spPr bwMode="auto">
            <a:xfrm>
              <a:off x="3171" y="562"/>
              <a:ext cx="177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3000">
                  <a:solidFill>
                    <a:srgbClr val="FFFFE9"/>
                  </a:solidFill>
                  <a:effectLst/>
                  <a:latin typeface="Arial Narrow" pitchFamily="34" charset="0"/>
                </a:rPr>
                <a:t>Christian empire</a:t>
              </a:r>
            </a:p>
          </p:txBody>
        </p:sp>
      </p:grpSp>
      <p:sp>
        <p:nvSpPr>
          <p:cNvPr id="2055223" name="Oval 55" descr="Crown 1 copy"/>
          <p:cNvSpPr>
            <a:spLocks noChangeArrowheads="1"/>
          </p:cNvSpPr>
          <p:nvPr/>
        </p:nvSpPr>
        <p:spPr bwMode="auto">
          <a:xfrm>
            <a:off x="5256213" y="3136900"/>
            <a:ext cx="968375" cy="381000"/>
          </a:xfrm>
          <a:prstGeom prst="ellipse">
            <a:avLst/>
          </a:prstGeom>
          <a:blipFill dpi="0" rotWithShape="1">
            <a:blip r:embed="rId8" cstate="screen"/>
            <a:srcRect/>
            <a:stretch>
              <a:fillRect/>
            </a:stretch>
          </a:blipFill>
          <a:ln w="19050" algn="ctr">
            <a:solidFill>
              <a:srgbClr val="48002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224" name="Oval 56" descr="Crown 1 copy"/>
          <p:cNvSpPr>
            <a:spLocks noChangeArrowheads="1"/>
          </p:cNvSpPr>
          <p:nvPr/>
        </p:nvSpPr>
        <p:spPr bwMode="auto">
          <a:xfrm>
            <a:off x="5256213" y="3581400"/>
            <a:ext cx="968375" cy="381000"/>
          </a:xfrm>
          <a:prstGeom prst="ellipse">
            <a:avLst/>
          </a:prstGeom>
          <a:blipFill dpi="0" rotWithShape="1">
            <a:blip r:embed="rId8" cstate="screen"/>
            <a:srcRect/>
            <a:stretch>
              <a:fillRect/>
            </a:stretch>
          </a:blipFill>
          <a:ln w="19050" algn="ctr">
            <a:solidFill>
              <a:srgbClr val="48002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225" name="Oval 57" descr="Crown 1 copy"/>
          <p:cNvSpPr>
            <a:spLocks noChangeArrowheads="1"/>
          </p:cNvSpPr>
          <p:nvPr/>
        </p:nvSpPr>
        <p:spPr bwMode="auto">
          <a:xfrm>
            <a:off x="5081588" y="2627313"/>
            <a:ext cx="1317625" cy="444500"/>
          </a:xfrm>
          <a:prstGeom prst="ellipse">
            <a:avLst/>
          </a:prstGeom>
          <a:blipFill dpi="0" rotWithShape="1">
            <a:blip r:embed="rId9" cstate="screen"/>
            <a:srcRect/>
            <a:stretch>
              <a:fillRect/>
            </a:stretch>
          </a:blipFill>
          <a:ln w="19050" algn="ctr">
            <a:solidFill>
              <a:srgbClr val="48002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227" name="WordArt 59"/>
          <p:cNvSpPr>
            <a:spLocks noChangeArrowheads="1" noChangeShapeType="1" noTextEdit="1"/>
          </p:cNvSpPr>
          <p:nvPr/>
        </p:nvSpPr>
        <p:spPr bwMode="auto">
          <a:xfrm>
            <a:off x="5522913" y="1970088"/>
            <a:ext cx="434975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6350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Impact"/>
              </a:rPr>
              <a:t>God</a:t>
            </a:r>
          </a:p>
        </p:txBody>
      </p:sp>
      <p:sp>
        <p:nvSpPr>
          <p:cNvPr id="2055228" name="AutoShape 60"/>
          <p:cNvSpPr>
            <a:spLocks noChangeArrowheads="1"/>
          </p:cNvSpPr>
          <p:nvPr/>
        </p:nvSpPr>
        <p:spPr bwMode="auto">
          <a:xfrm rot="10800000">
            <a:off x="5664200" y="2362200"/>
            <a:ext cx="152400" cy="228600"/>
          </a:xfrm>
          <a:prstGeom prst="downArrow">
            <a:avLst>
              <a:gd name="adj1" fmla="val 52417"/>
              <a:gd name="adj2" fmla="val 71097"/>
            </a:avLst>
          </a:prstGeom>
          <a:gradFill rotWithShape="1">
            <a:gsLst>
              <a:gs pos="0">
                <a:srgbClr val="480024"/>
              </a:gs>
              <a:gs pos="100000">
                <a:srgbClr val="6600CC"/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>
              <a:lnSpc>
                <a:spcPct val="100000"/>
              </a:lnSpc>
            </a:pPr>
            <a:endParaRPr lang="en-US" sz="1000" b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grpSp>
        <p:nvGrpSpPr>
          <p:cNvPr id="2055274" name="Group 106"/>
          <p:cNvGrpSpPr>
            <a:grpSpLocks/>
          </p:cNvGrpSpPr>
          <p:nvPr/>
        </p:nvGrpSpPr>
        <p:grpSpPr bwMode="auto">
          <a:xfrm>
            <a:off x="6454775" y="2590800"/>
            <a:ext cx="1698625" cy="496888"/>
            <a:chOff x="4066" y="1632"/>
            <a:chExt cx="1070" cy="313"/>
          </a:xfrm>
        </p:grpSpPr>
        <p:grpSp>
          <p:nvGrpSpPr>
            <p:cNvPr id="2055275" name="Group 107"/>
            <p:cNvGrpSpPr>
              <a:grpSpLocks/>
            </p:cNvGrpSpPr>
            <p:nvPr/>
          </p:nvGrpSpPr>
          <p:grpSpPr bwMode="auto">
            <a:xfrm>
              <a:off x="4066" y="1738"/>
              <a:ext cx="447" cy="102"/>
              <a:chOff x="3984" y="1853"/>
              <a:chExt cx="480" cy="109"/>
            </a:xfrm>
          </p:grpSpPr>
          <p:sp>
            <p:nvSpPr>
              <p:cNvPr id="2055276" name="Line 108"/>
              <p:cNvSpPr>
                <a:spLocks noChangeShapeType="1"/>
              </p:cNvSpPr>
              <p:nvPr/>
            </p:nvSpPr>
            <p:spPr bwMode="auto">
              <a:xfrm rot="-10800000">
                <a:off x="3984" y="1907"/>
                <a:ext cx="480" cy="0"/>
              </a:xfrm>
              <a:prstGeom prst="line">
                <a:avLst/>
              </a:prstGeom>
              <a:noFill/>
              <a:ln w="57150">
                <a:solidFill>
                  <a:srgbClr val="480024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55277" name="WordArt 109"/>
              <p:cNvSpPr>
                <a:spLocks noChangeArrowheads="1" noChangeShapeType="1" noTextEdit="1"/>
              </p:cNvSpPr>
              <p:nvPr/>
            </p:nvSpPr>
            <p:spPr bwMode="auto">
              <a:xfrm>
                <a:off x="4176" y="1853"/>
                <a:ext cx="144" cy="10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/>
                    <a:latin typeface="Arial Rounded MT Bold"/>
                  </a:rPr>
                  <a:t>X</a:t>
                </a:r>
              </a:p>
            </p:txBody>
          </p:sp>
        </p:grpSp>
        <p:grpSp>
          <p:nvGrpSpPr>
            <p:cNvPr id="2055278" name="Group 110"/>
            <p:cNvGrpSpPr>
              <a:grpSpLocks/>
            </p:cNvGrpSpPr>
            <p:nvPr/>
          </p:nvGrpSpPr>
          <p:grpSpPr bwMode="auto">
            <a:xfrm>
              <a:off x="4417" y="1632"/>
              <a:ext cx="719" cy="313"/>
              <a:chOff x="4380" y="1728"/>
              <a:chExt cx="756" cy="336"/>
            </a:xfrm>
          </p:grpSpPr>
          <p:sp>
            <p:nvSpPr>
              <p:cNvPr id="2055279" name="Oval 111" descr="710190"/>
              <p:cNvSpPr>
                <a:spLocks noChangeArrowheads="1"/>
              </p:cNvSpPr>
              <p:nvPr/>
            </p:nvSpPr>
            <p:spPr bwMode="auto">
              <a:xfrm>
                <a:off x="4425" y="1728"/>
                <a:ext cx="666" cy="336"/>
              </a:xfrm>
              <a:prstGeom prst="ellipse">
                <a:avLst/>
              </a:prstGeom>
              <a:blipFill dpi="0" rotWithShape="1">
                <a:blip r:embed="rId10" cstate="screen"/>
                <a:srcRect/>
                <a:stretch>
                  <a:fillRect b="-10465"/>
                </a:stretch>
              </a:blipFill>
              <a:ln w="12700">
                <a:solidFill>
                  <a:srgbClr val="480024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055280" name="Text Box 112"/>
              <p:cNvSpPr txBox="1">
                <a:spLocks noChangeArrowheads="1"/>
              </p:cNvSpPr>
              <p:nvPr/>
            </p:nvSpPr>
            <p:spPr bwMode="auto">
              <a:xfrm>
                <a:off x="4380" y="1781"/>
                <a:ext cx="756" cy="24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8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Christians</a:t>
                </a:r>
              </a:p>
            </p:txBody>
          </p:sp>
        </p:grpSp>
      </p:grpSp>
      <p:grpSp>
        <p:nvGrpSpPr>
          <p:cNvPr id="2055281" name="Group 113"/>
          <p:cNvGrpSpPr>
            <a:grpSpLocks/>
          </p:cNvGrpSpPr>
          <p:nvPr/>
        </p:nvGrpSpPr>
        <p:grpSpPr bwMode="auto">
          <a:xfrm>
            <a:off x="5457825" y="1839913"/>
            <a:ext cx="565150" cy="498475"/>
            <a:chOff x="3438" y="1159"/>
            <a:chExt cx="356" cy="314"/>
          </a:xfrm>
        </p:grpSpPr>
        <p:sp>
          <p:nvSpPr>
            <p:cNvPr id="2055282" name="Oval 114"/>
            <p:cNvSpPr>
              <a:spLocks noChangeArrowheads="1"/>
            </p:cNvSpPr>
            <p:nvPr/>
          </p:nvSpPr>
          <p:spPr bwMode="auto">
            <a:xfrm>
              <a:off x="3438" y="1159"/>
              <a:ext cx="356" cy="31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055283" name="WordArt 115"/>
            <p:cNvSpPr>
              <a:spLocks noChangeArrowheads="1" noChangeShapeType="1" noTextEdit="1"/>
            </p:cNvSpPr>
            <p:nvPr/>
          </p:nvSpPr>
          <p:spPr bwMode="auto">
            <a:xfrm>
              <a:off x="3479" y="1241"/>
              <a:ext cx="274" cy="1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2055292" name="WordArt 124"/>
          <p:cNvSpPr>
            <a:spLocks noChangeArrowheads="1" noChangeShapeType="1" noTextEdit="1"/>
          </p:cNvSpPr>
          <p:nvPr/>
        </p:nvSpPr>
        <p:spPr bwMode="auto">
          <a:xfrm>
            <a:off x="5181600" y="2819400"/>
            <a:ext cx="1066800" cy="2286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Black"/>
              </a:rPr>
              <a:t>Charlemagne</a:t>
            </a:r>
          </a:p>
        </p:txBody>
      </p:sp>
      <p:grpSp>
        <p:nvGrpSpPr>
          <p:cNvPr id="2055263" name="Group 95"/>
          <p:cNvGrpSpPr>
            <a:grpSpLocks/>
          </p:cNvGrpSpPr>
          <p:nvPr/>
        </p:nvGrpSpPr>
        <p:grpSpPr bwMode="auto">
          <a:xfrm>
            <a:off x="0" y="1381125"/>
            <a:ext cx="4572000" cy="3267075"/>
            <a:chOff x="0" y="870"/>
            <a:chExt cx="2880" cy="2058"/>
          </a:xfrm>
        </p:grpSpPr>
        <p:pic>
          <p:nvPicPr>
            <p:cNvPr id="2055264" name="Picture 96" descr="King of the Franks, in the midst of the Military Chiefs who formed his Treuste, or armed Court, dictates the Salic Law_PD"/>
            <p:cNvPicPr>
              <a:picLocks noChangeAspect="1" noChangeArrowheads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0" y="870"/>
              <a:ext cx="1967" cy="2058"/>
            </a:xfrm>
            <a:prstGeom prst="rect">
              <a:avLst/>
            </a:prstGeom>
            <a:noFill/>
          </p:spPr>
        </p:pic>
        <p:pic>
          <p:nvPicPr>
            <p:cNvPr id="2055265" name="Picture 97" descr="Charlemagne-by-Durer_Public Domain"/>
            <p:cNvPicPr>
              <a:picLocks noChangeAspect="1"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1954" y="870"/>
              <a:ext cx="926" cy="2058"/>
            </a:xfrm>
            <a:prstGeom prst="rect">
              <a:avLst/>
            </a:prstGeom>
            <a:noFill/>
          </p:spPr>
        </p:pic>
      </p:grpSp>
      <p:sp>
        <p:nvSpPr>
          <p:cNvPr id="2055221" name="Rectangle 5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222" name="Text Box 54"/>
          <p:cNvSpPr txBox="1">
            <a:spLocks noChangeArrowheads="1"/>
          </p:cNvSpPr>
          <p:nvPr/>
        </p:nvSpPr>
        <p:spPr bwMode="auto">
          <a:xfrm>
            <a:off x="1219200" y="5730875"/>
            <a:ext cx="67818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Hence, neither the foundation of substance nor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foundation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for the Second Advent of the Messiah was established.</a:t>
            </a:r>
            <a:endParaRPr lang="en-US" sz="18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5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055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055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5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5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5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262" grpId="0" animBg="1"/>
      <p:bldP spid="20552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650" name="WordArt 2"/>
          <p:cNvSpPr>
            <a:spLocks noChangeArrowheads="1" noChangeShapeType="1" noTextEdit="1"/>
          </p:cNvSpPr>
          <p:nvPr/>
        </p:nvSpPr>
        <p:spPr bwMode="auto">
          <a:xfrm>
            <a:off x="1219200" y="1828800"/>
            <a:ext cx="6705600" cy="4495800"/>
          </a:xfrm>
          <a:prstGeom prst="rect">
            <a:avLst/>
          </a:prstGeom>
          <a:effectLst>
            <a:outerShdw dist="25400" dir="126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the Divided Kingdoms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North and South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and 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the Divided Kingdoms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East and West</a:t>
            </a:r>
          </a:p>
        </p:txBody>
      </p:sp>
      <p:grpSp>
        <p:nvGrpSpPr>
          <p:cNvPr id="1947655" name="Group 7"/>
          <p:cNvGrpSpPr>
            <a:grpSpLocks/>
          </p:cNvGrpSpPr>
          <p:nvPr/>
        </p:nvGrpSpPr>
        <p:grpSpPr bwMode="auto">
          <a:xfrm>
            <a:off x="1295400" y="381000"/>
            <a:ext cx="6477000" cy="1066800"/>
            <a:chOff x="816" y="240"/>
            <a:chExt cx="4080" cy="672"/>
          </a:xfrm>
        </p:grpSpPr>
        <p:sp>
          <p:nvSpPr>
            <p:cNvPr id="1947652" name="AutoShape 4" descr="702181"/>
            <p:cNvSpPr>
              <a:spLocks noChangeArrowheads="1"/>
            </p:cNvSpPr>
            <p:nvPr/>
          </p:nvSpPr>
          <p:spPr bwMode="auto">
            <a:xfrm>
              <a:off x="816" y="240"/>
              <a:ext cx="4080" cy="67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 w="6350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947653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137" y="372"/>
              <a:ext cx="3438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  <a:latin typeface="Papyrus"/>
                </a:rPr>
                <a:t>Section 4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94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65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5011" name="Group 3"/>
          <p:cNvGrpSpPr>
            <a:grpSpLocks/>
          </p:cNvGrpSpPr>
          <p:nvPr/>
        </p:nvGrpSpPr>
        <p:grpSpPr bwMode="auto">
          <a:xfrm>
            <a:off x="838200" y="762000"/>
            <a:ext cx="3733800" cy="838200"/>
            <a:chOff x="528" y="480"/>
            <a:chExt cx="2352" cy="528"/>
          </a:xfrm>
        </p:grpSpPr>
        <p:sp>
          <p:nvSpPr>
            <p:cNvPr id="1195012" name="AutoShape 4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95013" name="Text Box 5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N-S</a:t>
              </a:r>
            </a:p>
          </p:txBody>
        </p:sp>
      </p:grpSp>
      <p:sp>
        <p:nvSpPr>
          <p:cNvPr id="1195019" name="AutoShape 11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F3F7F"/>
              </a:gs>
              <a:gs pos="100000">
                <a:srgbClr val="4C0026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195033" name="Oval 25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pic>
        <p:nvPicPr>
          <p:cNvPr id="1195048" name="Picture 40" descr="Solomon reduced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010400" cy="5721350"/>
          </a:xfrm>
          <a:prstGeom prst="rect">
            <a:avLst/>
          </a:prstGeom>
          <a:noFill/>
        </p:spPr>
      </p:pic>
      <p:pic>
        <p:nvPicPr>
          <p:cNvPr id="1195018" name="Picture 10" descr="Solomon_United Monarchy from Website"/>
          <p:cNvPicPr>
            <a:picLocks noChangeAspect="1" noChangeArrowheads="1"/>
          </p:cNvPicPr>
          <p:nvPr/>
        </p:nvPicPr>
        <p:blipFill>
          <a:blip r:embed="rId4" cstate="print"/>
          <a:srcRect r="1938"/>
          <a:stretch>
            <a:fillRect/>
          </a:stretch>
        </p:blipFill>
        <p:spPr bwMode="auto">
          <a:xfrm>
            <a:off x="5516563" y="0"/>
            <a:ext cx="3627437" cy="5486400"/>
          </a:xfrm>
          <a:prstGeom prst="rect">
            <a:avLst/>
          </a:prstGeom>
          <a:noFill/>
        </p:spPr>
      </p:pic>
      <p:sp>
        <p:nvSpPr>
          <p:cNvPr id="1195046" name="Text Box 38"/>
          <p:cNvSpPr txBox="1">
            <a:spLocks noChangeArrowheads="1"/>
          </p:cNvSpPr>
          <p:nvPr/>
        </p:nvSpPr>
        <p:spPr bwMode="auto">
          <a:xfrm>
            <a:off x="6464300" y="3830638"/>
            <a:ext cx="876300" cy="7302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>
                <a:solidFill>
                  <a:srgbClr val="3A001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Kingdom</a:t>
            </a:r>
          </a:p>
          <a:p>
            <a:pPr>
              <a:lnSpc>
                <a:spcPct val="100000"/>
              </a:lnSpc>
            </a:pPr>
            <a:r>
              <a:rPr lang="en-US" sz="1400">
                <a:solidFill>
                  <a:srgbClr val="3A001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</a:t>
            </a:r>
          </a:p>
          <a:p>
            <a:pPr>
              <a:lnSpc>
                <a:spcPct val="100000"/>
              </a:lnSpc>
            </a:pPr>
            <a:r>
              <a:rPr lang="en-US" sz="1400">
                <a:solidFill>
                  <a:srgbClr val="3A001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Judah</a:t>
            </a:r>
          </a:p>
        </p:txBody>
      </p:sp>
      <p:sp>
        <p:nvSpPr>
          <p:cNvPr id="1195047" name="Text Box 39"/>
          <p:cNvSpPr txBox="1">
            <a:spLocks noChangeArrowheads="1"/>
          </p:cNvSpPr>
          <p:nvPr/>
        </p:nvSpPr>
        <p:spPr bwMode="auto">
          <a:xfrm>
            <a:off x="7010400" y="2133600"/>
            <a:ext cx="1076325" cy="9159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Kingdom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of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Israel</a:t>
            </a:r>
          </a:p>
        </p:txBody>
      </p:sp>
      <p:sp>
        <p:nvSpPr>
          <p:cNvPr id="1195014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95015" name="Group 7"/>
          <p:cNvGrpSpPr>
            <a:grpSpLocks/>
          </p:cNvGrpSpPr>
          <p:nvPr/>
        </p:nvGrpSpPr>
        <p:grpSpPr bwMode="auto">
          <a:xfrm>
            <a:off x="914400" y="5638800"/>
            <a:ext cx="7162800" cy="974725"/>
            <a:chOff x="528" y="3552"/>
            <a:chExt cx="4512" cy="614"/>
          </a:xfrm>
        </p:grpSpPr>
        <p:sp>
          <p:nvSpPr>
            <p:cNvPr id="1195016" name="Text Box 8"/>
            <p:cNvSpPr txBox="1">
              <a:spLocks noChangeArrowheads="1"/>
            </p:cNvSpPr>
            <p:nvPr/>
          </p:nvSpPr>
          <p:spPr bwMode="auto">
            <a:xfrm>
              <a:off x="816" y="3562"/>
              <a:ext cx="4224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Because King Solomon worshipped idols,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united kingdom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Israel was divided upon his death, having lasted only three generations.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195017" name="Oval 9"/>
            <p:cNvSpPr>
              <a:spLocks noChangeArrowheads="1"/>
            </p:cNvSpPr>
            <p:nvPr/>
          </p:nvSpPr>
          <p:spPr bwMode="auto">
            <a:xfrm>
              <a:off x="528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195030" name="Group 22"/>
          <p:cNvGrpSpPr>
            <a:grpSpLocks/>
          </p:cNvGrpSpPr>
          <p:nvPr/>
        </p:nvGrpSpPr>
        <p:grpSpPr bwMode="auto">
          <a:xfrm>
            <a:off x="1866900" y="2057400"/>
            <a:ext cx="1638300" cy="685800"/>
            <a:chOff x="1176" y="1296"/>
            <a:chExt cx="1032" cy="432"/>
          </a:xfrm>
        </p:grpSpPr>
        <p:sp>
          <p:nvSpPr>
            <p:cNvPr id="1195031" name="Oval 23"/>
            <p:cNvSpPr>
              <a:spLocks noChangeArrowheads="1"/>
            </p:cNvSpPr>
            <p:nvPr/>
          </p:nvSpPr>
          <p:spPr bwMode="auto">
            <a:xfrm rot="5400000">
              <a:off x="1476" y="1039"/>
              <a:ext cx="432" cy="946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28575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660033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5032" name="Text Box 24"/>
            <p:cNvSpPr txBox="1">
              <a:spLocks noChangeArrowheads="1"/>
            </p:cNvSpPr>
            <p:nvPr/>
          </p:nvSpPr>
          <p:spPr bwMode="auto">
            <a:xfrm>
              <a:off x="1176" y="1344"/>
              <a:ext cx="1032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rgbClr val="660033"/>
                  </a:solidFill>
                  <a:effectLst/>
                  <a:latin typeface="Arial Narrow" pitchFamily="34" charset="0"/>
                </a:rPr>
                <a:t>United</a:t>
              </a:r>
            </a:p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rgbClr val="660033"/>
                  </a:solidFill>
                  <a:effectLst/>
                  <a:latin typeface="Arial Narrow" pitchFamily="34" charset="0"/>
                </a:rPr>
                <a:t>kingdom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95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95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95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95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5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9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95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95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95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95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9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5019" grpId="0" animBg="1"/>
      <p:bldP spid="1195033" grpId="0" animBg="1"/>
      <p:bldP spid="1195046" grpId="0"/>
      <p:bldP spid="119504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F3F7F"/>
              </a:gs>
              <a:gs pos="100000">
                <a:srgbClr val="4C0026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184800" name="Oval 32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1184808" name="Group 40"/>
          <p:cNvGrpSpPr>
            <a:grpSpLocks/>
          </p:cNvGrpSpPr>
          <p:nvPr/>
        </p:nvGrpSpPr>
        <p:grpSpPr bwMode="auto">
          <a:xfrm>
            <a:off x="838200" y="762000"/>
            <a:ext cx="3733800" cy="838200"/>
            <a:chOff x="528" y="480"/>
            <a:chExt cx="2352" cy="528"/>
          </a:xfrm>
        </p:grpSpPr>
        <p:sp>
          <p:nvSpPr>
            <p:cNvPr id="1184803" name="AutoShape 35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184804" name="Text Box 36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N-S</a:t>
              </a:r>
            </a:p>
          </p:txBody>
        </p:sp>
      </p:grpSp>
      <p:pic>
        <p:nvPicPr>
          <p:cNvPr id="1184839" name="Picture 71" descr="Solomon reduced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010400" cy="5721350"/>
          </a:xfrm>
          <a:prstGeom prst="rect">
            <a:avLst/>
          </a:prstGeom>
          <a:noFill/>
        </p:spPr>
      </p:pic>
      <p:pic>
        <p:nvPicPr>
          <p:cNvPr id="1184819" name="Picture 51" descr="Solomon_United Monarchy from Website"/>
          <p:cNvPicPr>
            <a:picLocks noChangeAspect="1" noChangeArrowheads="1"/>
          </p:cNvPicPr>
          <p:nvPr/>
        </p:nvPicPr>
        <p:blipFill>
          <a:blip r:embed="rId4" cstate="print"/>
          <a:srcRect r="1938"/>
          <a:stretch>
            <a:fillRect/>
          </a:stretch>
        </p:blipFill>
        <p:spPr bwMode="auto">
          <a:xfrm>
            <a:off x="5516563" y="0"/>
            <a:ext cx="3627437" cy="5486400"/>
          </a:xfrm>
          <a:prstGeom prst="rect">
            <a:avLst/>
          </a:prstGeom>
          <a:noFill/>
        </p:spPr>
      </p:pic>
      <p:sp>
        <p:nvSpPr>
          <p:cNvPr id="1184775" name="Text Box 7"/>
          <p:cNvSpPr txBox="1">
            <a:spLocks noChangeArrowheads="1"/>
          </p:cNvSpPr>
          <p:nvPr/>
        </p:nvSpPr>
        <p:spPr bwMode="auto">
          <a:xfrm>
            <a:off x="1220788" y="3924300"/>
            <a:ext cx="10668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Abel</a:t>
            </a:r>
          </a:p>
        </p:txBody>
      </p:sp>
      <p:sp>
        <p:nvSpPr>
          <p:cNvPr id="1184776" name="Text Box 8"/>
          <p:cNvSpPr txBox="1">
            <a:spLocks noChangeArrowheads="1"/>
          </p:cNvSpPr>
          <p:nvPr/>
        </p:nvSpPr>
        <p:spPr bwMode="auto">
          <a:xfrm>
            <a:off x="3163888" y="3924300"/>
            <a:ext cx="9144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Cain</a:t>
            </a:r>
          </a:p>
        </p:txBody>
      </p:sp>
      <p:grpSp>
        <p:nvGrpSpPr>
          <p:cNvPr id="1184838" name="Group 70"/>
          <p:cNvGrpSpPr>
            <a:grpSpLocks/>
          </p:cNvGrpSpPr>
          <p:nvPr/>
        </p:nvGrpSpPr>
        <p:grpSpPr bwMode="auto">
          <a:xfrm>
            <a:off x="1106488" y="3259138"/>
            <a:ext cx="1295400" cy="627062"/>
            <a:chOff x="697" y="2053"/>
            <a:chExt cx="816" cy="395"/>
          </a:xfrm>
        </p:grpSpPr>
        <p:sp>
          <p:nvSpPr>
            <p:cNvPr id="1184777" name="Oval 9"/>
            <p:cNvSpPr>
              <a:spLocks noChangeArrowheads="1"/>
            </p:cNvSpPr>
            <p:nvPr/>
          </p:nvSpPr>
          <p:spPr bwMode="auto">
            <a:xfrm rot="5400000">
              <a:off x="907" y="1843"/>
              <a:ext cx="395" cy="81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3175" algn="ctr">
              <a:noFill/>
              <a:round/>
              <a:headEnd/>
              <a:tailEnd/>
            </a:ln>
            <a:effectLst>
              <a:outerShdw dist="63500" dir="5400000" algn="ctr" rotWithShape="0">
                <a:srgbClr val="F0C20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4778" name="Text Box 10"/>
            <p:cNvSpPr txBox="1">
              <a:spLocks noChangeArrowheads="1"/>
            </p:cNvSpPr>
            <p:nvPr/>
          </p:nvSpPr>
          <p:spPr bwMode="auto">
            <a:xfrm>
              <a:off x="710" y="2107"/>
              <a:ext cx="790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/>
                  <a:latin typeface="Arial Narrow" pitchFamily="34" charset="0"/>
                </a:rPr>
                <a:t>Judah</a:t>
              </a:r>
            </a:p>
          </p:txBody>
        </p:sp>
      </p:grpSp>
      <p:grpSp>
        <p:nvGrpSpPr>
          <p:cNvPr id="1184837" name="Group 69"/>
          <p:cNvGrpSpPr>
            <a:grpSpLocks/>
          </p:cNvGrpSpPr>
          <p:nvPr/>
        </p:nvGrpSpPr>
        <p:grpSpPr bwMode="auto">
          <a:xfrm>
            <a:off x="2973388" y="3259138"/>
            <a:ext cx="1293812" cy="627062"/>
            <a:chOff x="1873" y="2053"/>
            <a:chExt cx="815" cy="395"/>
          </a:xfrm>
        </p:grpSpPr>
        <p:sp>
          <p:nvSpPr>
            <p:cNvPr id="1184779" name="Oval 11"/>
            <p:cNvSpPr>
              <a:spLocks noChangeArrowheads="1"/>
            </p:cNvSpPr>
            <p:nvPr/>
          </p:nvSpPr>
          <p:spPr bwMode="auto">
            <a:xfrm rot="5400000">
              <a:off x="2083" y="1843"/>
              <a:ext cx="395" cy="81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9900"/>
                </a:gs>
              </a:gsLst>
              <a:path path="shape">
                <a:fillToRect l="50000" t="50000" r="50000" b="50000"/>
              </a:path>
            </a:gradFill>
            <a:ln w="12700" algn="ctr">
              <a:noFill/>
              <a:round/>
              <a:headEnd/>
              <a:tailEnd/>
            </a:ln>
            <a:effectLst>
              <a:outerShdw dist="63500" dir="5400000" algn="ctr" rotWithShape="0">
                <a:srgbClr val="B65B0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4780" name="Text Box 12"/>
            <p:cNvSpPr txBox="1">
              <a:spLocks noChangeArrowheads="1"/>
            </p:cNvSpPr>
            <p:nvPr/>
          </p:nvSpPr>
          <p:spPr bwMode="auto">
            <a:xfrm>
              <a:off x="1886" y="2107"/>
              <a:ext cx="789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/>
                  <a:latin typeface="Arial Narrow" pitchFamily="34" charset="0"/>
                </a:rPr>
                <a:t>Israel</a:t>
              </a:r>
            </a:p>
          </p:txBody>
        </p:sp>
      </p:grpSp>
      <p:sp>
        <p:nvSpPr>
          <p:cNvPr id="1184781" name="AutoShape 13"/>
          <p:cNvSpPr>
            <a:spLocks noChangeArrowheads="1"/>
          </p:cNvSpPr>
          <p:nvPr/>
        </p:nvSpPr>
        <p:spPr bwMode="auto">
          <a:xfrm rot="2110277" flipH="1">
            <a:off x="2133600" y="257175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84782" name="AutoShape 14"/>
          <p:cNvSpPr>
            <a:spLocks noChangeArrowheads="1"/>
          </p:cNvSpPr>
          <p:nvPr/>
        </p:nvSpPr>
        <p:spPr bwMode="auto">
          <a:xfrm rot="-2110277">
            <a:off x="3127375" y="257175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84784" name="Oval 16"/>
          <p:cNvSpPr>
            <a:spLocks noChangeArrowheads="1"/>
          </p:cNvSpPr>
          <p:nvPr/>
        </p:nvSpPr>
        <p:spPr bwMode="auto">
          <a:xfrm rot="5400000">
            <a:off x="2343151" y="1649412"/>
            <a:ext cx="685800" cy="1501775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5400000" scaled="1"/>
          </a:gradFill>
          <a:ln w="28575" algn="ctr">
            <a:noFill/>
            <a:round/>
            <a:headEnd/>
            <a:tailEnd/>
          </a:ln>
          <a:effectLst>
            <a:outerShdw dist="64758" dir="4721404" algn="ctr" rotWithShape="0">
              <a:srgbClr val="660033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4785" name="Text Box 17"/>
          <p:cNvSpPr txBox="1">
            <a:spLocks noChangeArrowheads="1"/>
          </p:cNvSpPr>
          <p:nvPr/>
        </p:nvSpPr>
        <p:spPr bwMode="auto">
          <a:xfrm>
            <a:off x="1866900" y="2133600"/>
            <a:ext cx="16383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 Narrow" pitchFamily="34" charset="0"/>
              </a:rPr>
              <a:t>United</a:t>
            </a:r>
          </a:p>
          <a:p>
            <a:pPr>
              <a:lnSpc>
                <a:spcPct val="75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 Narrow" pitchFamily="34" charset="0"/>
              </a:rPr>
              <a:t>kingdom</a:t>
            </a:r>
          </a:p>
        </p:txBody>
      </p:sp>
      <p:sp>
        <p:nvSpPr>
          <p:cNvPr id="1184773" name="Rectangle 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4805" name="Text Box 37"/>
          <p:cNvSpPr txBox="1">
            <a:spLocks noChangeArrowheads="1"/>
          </p:cNvSpPr>
          <p:nvPr/>
        </p:nvSpPr>
        <p:spPr bwMode="auto">
          <a:xfrm>
            <a:off x="914400" y="5807075"/>
            <a:ext cx="73152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The kingdom of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Israel in the north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was in the position of Cain, 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while the kingdom of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Judah in the south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was in the position of Abel.</a:t>
            </a:r>
            <a:endParaRPr lang="en-US" sz="18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184821" name="Text Box 53"/>
          <p:cNvSpPr txBox="1">
            <a:spLocks noChangeArrowheads="1"/>
          </p:cNvSpPr>
          <p:nvPr/>
        </p:nvSpPr>
        <p:spPr bwMode="auto">
          <a:xfrm>
            <a:off x="6464300" y="3830638"/>
            <a:ext cx="876300" cy="7302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>
                <a:solidFill>
                  <a:srgbClr val="3A001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Kingdom</a:t>
            </a:r>
          </a:p>
          <a:p>
            <a:pPr>
              <a:lnSpc>
                <a:spcPct val="100000"/>
              </a:lnSpc>
            </a:pPr>
            <a:r>
              <a:rPr lang="en-US" sz="1400">
                <a:solidFill>
                  <a:srgbClr val="3A001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</a:t>
            </a:r>
          </a:p>
          <a:p>
            <a:pPr>
              <a:lnSpc>
                <a:spcPct val="100000"/>
              </a:lnSpc>
            </a:pPr>
            <a:r>
              <a:rPr lang="en-US" sz="1400">
                <a:solidFill>
                  <a:srgbClr val="3A001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Judah</a:t>
            </a:r>
          </a:p>
        </p:txBody>
      </p:sp>
      <p:sp>
        <p:nvSpPr>
          <p:cNvPr id="1184820" name="Text Box 52"/>
          <p:cNvSpPr txBox="1">
            <a:spLocks noChangeArrowheads="1"/>
          </p:cNvSpPr>
          <p:nvPr/>
        </p:nvSpPr>
        <p:spPr bwMode="auto">
          <a:xfrm>
            <a:off x="7010400" y="2133600"/>
            <a:ext cx="1076325" cy="9159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Kingdom</a:t>
            </a:r>
          </a:p>
          <a:p>
            <a:pPr>
              <a:lnSpc>
                <a:spcPct val="100000"/>
              </a:lnSpc>
            </a:pPr>
            <a:r>
              <a:rPr lang="en-US" sz="1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of</a:t>
            </a:r>
          </a:p>
          <a:p>
            <a:pPr>
              <a:lnSpc>
                <a:spcPct val="100000"/>
              </a:lnSpc>
            </a:pPr>
            <a:r>
              <a:rPr lang="en-US" sz="1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Israel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8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184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184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184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84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4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8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50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1848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84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84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84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84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8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50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11848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84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84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775" grpId="0"/>
      <p:bldP spid="1184776" grpId="0"/>
      <p:bldP spid="1184781" grpId="0" animBg="1"/>
      <p:bldP spid="1184782" grpId="0" animBg="1"/>
      <p:bldP spid="1184805" grpId="0"/>
      <p:bldP spid="1184821" grpId="0"/>
      <p:bldP spid="11848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0706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F3F7F"/>
              </a:gs>
              <a:gs pos="100000">
                <a:srgbClr val="4C0026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2120707" name="Text Box 3"/>
          <p:cNvSpPr txBox="1">
            <a:spLocks noChangeArrowheads="1"/>
          </p:cNvSpPr>
          <p:nvPr/>
        </p:nvSpPr>
        <p:spPr bwMode="auto">
          <a:xfrm>
            <a:off x="1220788" y="3924300"/>
            <a:ext cx="10668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Abel</a:t>
            </a:r>
          </a:p>
        </p:txBody>
      </p:sp>
      <p:sp>
        <p:nvSpPr>
          <p:cNvPr id="2120708" name="Text Box 4"/>
          <p:cNvSpPr txBox="1">
            <a:spLocks noChangeArrowheads="1"/>
          </p:cNvSpPr>
          <p:nvPr/>
        </p:nvSpPr>
        <p:spPr bwMode="auto">
          <a:xfrm>
            <a:off x="3163888" y="3924300"/>
            <a:ext cx="9144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Cain</a:t>
            </a:r>
          </a:p>
        </p:txBody>
      </p:sp>
      <p:sp>
        <p:nvSpPr>
          <p:cNvPr id="2120709" name="Oval 5"/>
          <p:cNvSpPr>
            <a:spLocks noChangeArrowheads="1"/>
          </p:cNvSpPr>
          <p:nvPr/>
        </p:nvSpPr>
        <p:spPr bwMode="auto">
          <a:xfrm rot="5400000">
            <a:off x="1440657" y="2924969"/>
            <a:ext cx="627062" cy="12954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19050" algn="ctr">
            <a:noFill/>
            <a:round/>
            <a:headEnd/>
            <a:tailEnd/>
          </a:ln>
          <a:effectLst>
            <a:outerShdw dist="63500" dir="5400000" algn="ctr" rotWithShape="0">
              <a:srgbClr val="F0C2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10" name="Text Box 6"/>
          <p:cNvSpPr txBox="1">
            <a:spLocks noChangeArrowheads="1"/>
          </p:cNvSpPr>
          <p:nvPr/>
        </p:nvSpPr>
        <p:spPr bwMode="auto">
          <a:xfrm>
            <a:off x="1127125" y="3344863"/>
            <a:ext cx="1254125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effectLst/>
                <a:latin typeface="Arial Narrow" pitchFamily="34" charset="0"/>
              </a:rPr>
              <a:t>Judah</a:t>
            </a:r>
          </a:p>
        </p:txBody>
      </p:sp>
      <p:sp>
        <p:nvSpPr>
          <p:cNvPr id="2120711" name="Oval 7"/>
          <p:cNvSpPr>
            <a:spLocks noChangeArrowheads="1"/>
          </p:cNvSpPr>
          <p:nvPr/>
        </p:nvSpPr>
        <p:spPr bwMode="auto">
          <a:xfrm rot="5400000">
            <a:off x="3306763" y="2925763"/>
            <a:ext cx="627062" cy="1293812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12700" algn="ctr">
            <a:noFill/>
            <a:round/>
            <a:headEnd/>
            <a:tailEnd/>
          </a:ln>
          <a:effectLst>
            <a:outerShdw dist="63500" dir="5400000" algn="ctr" rotWithShape="0">
              <a:srgbClr val="B65B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12" name="Text Box 8"/>
          <p:cNvSpPr txBox="1">
            <a:spLocks noChangeArrowheads="1"/>
          </p:cNvSpPr>
          <p:nvPr/>
        </p:nvSpPr>
        <p:spPr bwMode="auto">
          <a:xfrm>
            <a:off x="2994025" y="3344863"/>
            <a:ext cx="1252538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effectLst/>
                <a:latin typeface="Arial Narrow" pitchFamily="34" charset="0"/>
              </a:rPr>
              <a:t>Israel</a:t>
            </a:r>
          </a:p>
        </p:txBody>
      </p:sp>
      <p:sp>
        <p:nvSpPr>
          <p:cNvPr id="2120713" name="AutoShape 9"/>
          <p:cNvSpPr>
            <a:spLocks noChangeArrowheads="1"/>
          </p:cNvSpPr>
          <p:nvPr/>
        </p:nvSpPr>
        <p:spPr bwMode="auto">
          <a:xfrm rot="2110277" flipH="1">
            <a:off x="2133600" y="257175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20714" name="AutoShape 10"/>
          <p:cNvSpPr>
            <a:spLocks noChangeArrowheads="1"/>
          </p:cNvSpPr>
          <p:nvPr/>
        </p:nvSpPr>
        <p:spPr bwMode="auto">
          <a:xfrm rot="-2110277">
            <a:off x="3127375" y="257175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120715" name="Group 11"/>
          <p:cNvGrpSpPr>
            <a:grpSpLocks/>
          </p:cNvGrpSpPr>
          <p:nvPr/>
        </p:nvGrpSpPr>
        <p:grpSpPr bwMode="auto">
          <a:xfrm>
            <a:off x="1866900" y="2057400"/>
            <a:ext cx="1638300" cy="685800"/>
            <a:chOff x="1176" y="1332"/>
            <a:chExt cx="1032" cy="432"/>
          </a:xfrm>
        </p:grpSpPr>
        <p:sp>
          <p:nvSpPr>
            <p:cNvPr id="2120716" name="Oval 12"/>
            <p:cNvSpPr>
              <a:spLocks noChangeArrowheads="1"/>
            </p:cNvSpPr>
            <p:nvPr/>
          </p:nvSpPr>
          <p:spPr bwMode="auto">
            <a:xfrm rot="5400000">
              <a:off x="1476" y="1075"/>
              <a:ext cx="432" cy="946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28575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660033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0717" name="Text Box 13"/>
            <p:cNvSpPr txBox="1">
              <a:spLocks noChangeArrowheads="1"/>
            </p:cNvSpPr>
            <p:nvPr/>
          </p:nvSpPr>
          <p:spPr bwMode="auto">
            <a:xfrm>
              <a:off x="1176" y="1380"/>
              <a:ext cx="1032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>
                  <a:solidFill>
                    <a:srgbClr val="660033"/>
                  </a:solidFill>
                  <a:effectLst/>
                  <a:latin typeface="Arial Narrow" pitchFamily="34" charset="0"/>
                </a:rPr>
                <a:t>United</a:t>
              </a:r>
            </a:p>
            <a:p>
              <a:pPr>
                <a:lnSpc>
                  <a:spcPct val="75000"/>
                </a:lnSpc>
              </a:pPr>
              <a:r>
                <a:rPr lang="en-US" sz="2000">
                  <a:solidFill>
                    <a:srgbClr val="660033"/>
                  </a:solidFill>
                  <a:effectLst/>
                  <a:latin typeface="Arial Narrow" pitchFamily="34" charset="0"/>
                </a:rPr>
                <a:t>kingdom</a:t>
              </a:r>
            </a:p>
          </p:txBody>
        </p:sp>
      </p:grpSp>
      <p:sp>
        <p:nvSpPr>
          <p:cNvPr id="2120718" name="Oval 14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2120719" name="AutoShape 15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120720" name="Text Box 16"/>
          <p:cNvSpPr txBox="1">
            <a:spLocks noChangeArrowheads="1"/>
          </p:cNvSpPr>
          <p:nvPr/>
        </p:nvSpPr>
        <p:spPr bwMode="auto">
          <a:xfrm>
            <a:off x="8382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N-S</a:t>
            </a:r>
          </a:p>
        </p:txBody>
      </p:sp>
      <p:pic>
        <p:nvPicPr>
          <p:cNvPr id="2120721" name="Picture 17" descr="Frankish Holy Roman Empire of Charlemagne 800-814_Edit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4572000" cy="3905250"/>
          </a:xfrm>
          <a:prstGeom prst="rect">
            <a:avLst/>
          </a:prstGeom>
          <a:noFill/>
        </p:spPr>
      </p:pic>
      <p:sp>
        <p:nvSpPr>
          <p:cNvPr id="2120722" name="Text Box 18"/>
          <p:cNvSpPr txBox="1">
            <a:spLocks noChangeArrowheads="1"/>
          </p:cNvSpPr>
          <p:nvPr/>
        </p:nvSpPr>
        <p:spPr bwMode="auto">
          <a:xfrm>
            <a:off x="1143000" y="2057400"/>
            <a:ext cx="1917700" cy="9159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>
                <a:solidFill>
                  <a:srgbClr val="FFFAE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Christian Empire</a:t>
            </a:r>
          </a:p>
          <a:p>
            <a:pPr>
              <a:lnSpc>
                <a:spcPct val="100000"/>
              </a:lnSpc>
            </a:pPr>
            <a:r>
              <a:rPr lang="en-US" sz="1800">
                <a:solidFill>
                  <a:srgbClr val="FFFAE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</a:t>
            </a:r>
          </a:p>
          <a:p>
            <a:pPr>
              <a:lnSpc>
                <a:spcPct val="100000"/>
              </a:lnSpc>
            </a:pPr>
            <a:r>
              <a:rPr lang="en-US" sz="1800">
                <a:solidFill>
                  <a:srgbClr val="FFFAE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Charlemagme</a:t>
            </a:r>
          </a:p>
        </p:txBody>
      </p:sp>
      <p:grpSp>
        <p:nvGrpSpPr>
          <p:cNvPr id="2120757" name="Group 53"/>
          <p:cNvGrpSpPr>
            <a:grpSpLocks/>
          </p:cNvGrpSpPr>
          <p:nvPr/>
        </p:nvGrpSpPr>
        <p:grpSpPr bwMode="auto">
          <a:xfrm>
            <a:off x="820738" y="1574800"/>
            <a:ext cx="2692400" cy="1593850"/>
            <a:chOff x="517" y="992"/>
            <a:chExt cx="1696" cy="1004"/>
          </a:xfrm>
        </p:grpSpPr>
        <p:sp>
          <p:nvSpPr>
            <p:cNvPr id="2120724" name="Text Box 20"/>
            <p:cNvSpPr txBox="1">
              <a:spLocks noChangeArrowheads="1"/>
            </p:cNvSpPr>
            <p:nvPr/>
          </p:nvSpPr>
          <p:spPr bwMode="auto">
            <a:xfrm>
              <a:off x="1248" y="992"/>
              <a:ext cx="638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chemeClr val="bg1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East</a:t>
              </a:r>
            </a:p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chemeClr val="bg1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Franks</a:t>
              </a:r>
            </a:p>
          </p:txBody>
        </p:sp>
        <p:sp>
          <p:nvSpPr>
            <p:cNvPr id="2120725" name="Text Box 21"/>
            <p:cNvSpPr txBox="1">
              <a:spLocks noChangeArrowheads="1"/>
            </p:cNvSpPr>
            <p:nvPr/>
          </p:nvSpPr>
          <p:spPr bwMode="auto">
            <a:xfrm>
              <a:off x="517" y="1298"/>
              <a:ext cx="638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r="2700000" algn="ctr" rotWithShape="0">
                <a:srgbClr val="FFFFCC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rgbClr val="FFEBB3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West</a:t>
              </a:r>
            </a:p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rgbClr val="FFEBB3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Franks</a:t>
              </a:r>
            </a:p>
          </p:txBody>
        </p:sp>
        <p:sp>
          <p:nvSpPr>
            <p:cNvPr id="2120726" name="Text Box 22"/>
            <p:cNvSpPr txBox="1">
              <a:spLocks noChangeArrowheads="1"/>
            </p:cNvSpPr>
            <p:nvPr/>
          </p:nvSpPr>
          <p:spPr bwMode="auto">
            <a:xfrm>
              <a:off x="1366" y="1475"/>
              <a:ext cx="847" cy="47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600">
                  <a:solidFill>
                    <a:schemeClr val="bg1"/>
                  </a:solidFill>
                  <a:effectLst/>
                </a:rPr>
                <a:t>(Holy </a:t>
              </a:r>
            </a:p>
            <a:p>
              <a:pPr algn="l">
                <a:lnSpc>
                  <a:spcPct val="90000"/>
                </a:lnSpc>
              </a:pPr>
              <a:r>
                <a:rPr lang="en-US" sz="1600">
                  <a:solidFill>
                    <a:schemeClr val="bg1"/>
                  </a:solidFill>
                  <a:effectLst/>
                </a:rPr>
                <a:t>      Roman</a:t>
              </a:r>
            </a:p>
            <a:p>
              <a:pPr algn="l">
                <a:lnSpc>
                  <a:spcPct val="90000"/>
                </a:lnSpc>
              </a:pPr>
              <a:r>
                <a:rPr lang="en-US" sz="1600">
                  <a:solidFill>
                    <a:schemeClr val="bg1"/>
                  </a:solidFill>
                  <a:effectLst/>
                </a:rPr>
                <a:t>            </a:t>
              </a:r>
              <a:r>
                <a:rPr lang="en-US" sz="1400">
                  <a:solidFill>
                    <a:schemeClr val="bg1"/>
                  </a:solidFill>
                  <a:effectLst/>
                </a:rPr>
                <a:t>Empire</a:t>
              </a:r>
              <a:r>
                <a:rPr lang="en-US" sz="1600">
                  <a:solidFill>
                    <a:schemeClr val="bg1"/>
                  </a:solidFill>
                  <a:effectLst/>
                </a:rPr>
                <a:t>)</a:t>
              </a:r>
            </a:p>
          </p:txBody>
        </p:sp>
        <p:sp>
          <p:nvSpPr>
            <p:cNvPr id="2120727" name="Text Box 23"/>
            <p:cNvSpPr txBox="1">
              <a:spLocks noChangeArrowheads="1"/>
            </p:cNvSpPr>
            <p:nvPr/>
          </p:nvSpPr>
          <p:spPr bwMode="auto">
            <a:xfrm>
              <a:off x="528" y="1784"/>
              <a:ext cx="593" cy="21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algn="ctr" rotWithShape="0">
                <a:srgbClr val="FFFFCC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600">
                  <a:solidFill>
                    <a:srgbClr val="FFEBB3"/>
                  </a:solidFill>
                  <a:effectLst/>
                </a:rPr>
                <a:t>(France)</a:t>
              </a:r>
            </a:p>
          </p:txBody>
        </p:sp>
      </p:grpSp>
      <p:grpSp>
        <p:nvGrpSpPr>
          <p:cNvPr id="2120728" name="Group 24"/>
          <p:cNvGrpSpPr>
            <a:grpSpLocks/>
          </p:cNvGrpSpPr>
          <p:nvPr/>
        </p:nvGrpSpPr>
        <p:grpSpPr bwMode="auto">
          <a:xfrm>
            <a:off x="5516563" y="0"/>
            <a:ext cx="3627437" cy="5486400"/>
            <a:chOff x="3475" y="0"/>
            <a:chExt cx="2285" cy="3456"/>
          </a:xfrm>
        </p:grpSpPr>
        <p:pic>
          <p:nvPicPr>
            <p:cNvPr id="2120729" name="Picture 25" descr="Solomon_United Monarchy from Website"/>
            <p:cNvPicPr>
              <a:picLocks noChangeAspect="1" noChangeArrowheads="1"/>
            </p:cNvPicPr>
            <p:nvPr/>
          </p:nvPicPr>
          <p:blipFill>
            <a:blip r:embed="rId4" cstate="print"/>
            <a:srcRect r="1938"/>
            <a:stretch>
              <a:fillRect/>
            </a:stretch>
          </p:blipFill>
          <p:spPr bwMode="auto">
            <a:xfrm>
              <a:off x="3475" y="0"/>
              <a:ext cx="2285" cy="3456"/>
            </a:xfrm>
            <a:prstGeom prst="rect">
              <a:avLst/>
            </a:prstGeom>
            <a:noFill/>
          </p:spPr>
        </p:pic>
        <p:sp>
          <p:nvSpPr>
            <p:cNvPr id="2120730" name="Text Box 26"/>
            <p:cNvSpPr txBox="1">
              <a:spLocks noChangeArrowheads="1"/>
            </p:cNvSpPr>
            <p:nvPr/>
          </p:nvSpPr>
          <p:spPr bwMode="auto">
            <a:xfrm>
              <a:off x="4072" y="2413"/>
              <a:ext cx="552" cy="4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>
                  <a:solidFill>
                    <a:srgbClr val="3A001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Kingdom</a:t>
              </a:r>
            </a:p>
            <a:p>
              <a:pPr>
                <a:lnSpc>
                  <a:spcPct val="100000"/>
                </a:lnSpc>
              </a:pPr>
              <a:r>
                <a:rPr lang="en-US" sz="1400">
                  <a:solidFill>
                    <a:srgbClr val="3A001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of</a:t>
              </a:r>
            </a:p>
            <a:p>
              <a:pPr>
                <a:lnSpc>
                  <a:spcPct val="100000"/>
                </a:lnSpc>
              </a:pPr>
              <a:r>
                <a:rPr lang="en-US" sz="1400">
                  <a:solidFill>
                    <a:srgbClr val="3A001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Judah</a:t>
              </a:r>
            </a:p>
          </p:txBody>
        </p:sp>
        <p:sp>
          <p:nvSpPr>
            <p:cNvPr id="2120731" name="Text Box 27"/>
            <p:cNvSpPr txBox="1">
              <a:spLocks noChangeArrowheads="1"/>
            </p:cNvSpPr>
            <p:nvPr/>
          </p:nvSpPr>
          <p:spPr bwMode="auto">
            <a:xfrm>
              <a:off x="4416" y="1344"/>
              <a:ext cx="678" cy="57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800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Kingdom</a:t>
              </a:r>
            </a:p>
            <a:p>
              <a:pPr>
                <a:lnSpc>
                  <a:spcPct val="100000"/>
                </a:lnSpc>
              </a:pPr>
              <a:r>
                <a:rPr lang="en-US" sz="1800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of</a:t>
              </a:r>
            </a:p>
            <a:p>
              <a:pPr>
                <a:lnSpc>
                  <a:spcPct val="100000"/>
                </a:lnSpc>
              </a:pPr>
              <a:r>
                <a:rPr lang="en-US" sz="1800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Israel</a:t>
              </a:r>
            </a:p>
          </p:txBody>
        </p:sp>
      </p:grpSp>
      <p:sp>
        <p:nvSpPr>
          <p:cNvPr id="2120732" name="AutoShape 28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F3F7F"/>
              </a:gs>
              <a:gs pos="100000">
                <a:srgbClr val="4C0026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2120733" name="Oval 29"/>
          <p:cNvSpPr>
            <a:spLocks noChangeArrowheads="1"/>
          </p:cNvSpPr>
          <p:nvPr/>
        </p:nvSpPr>
        <p:spPr bwMode="auto">
          <a:xfrm>
            <a:off x="4876800" y="19050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2120734" name="Rectangle 30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20735" name="Group 31"/>
          <p:cNvGrpSpPr>
            <a:grpSpLocks/>
          </p:cNvGrpSpPr>
          <p:nvPr/>
        </p:nvGrpSpPr>
        <p:grpSpPr bwMode="auto">
          <a:xfrm>
            <a:off x="4840288" y="3271838"/>
            <a:ext cx="1295400" cy="630237"/>
            <a:chOff x="3049" y="2061"/>
            <a:chExt cx="816" cy="397"/>
          </a:xfrm>
        </p:grpSpPr>
        <p:sp>
          <p:nvSpPr>
            <p:cNvPr id="2120736" name="Oval 32"/>
            <p:cNvSpPr>
              <a:spLocks noChangeArrowheads="1"/>
            </p:cNvSpPr>
            <p:nvPr/>
          </p:nvSpPr>
          <p:spPr bwMode="auto">
            <a:xfrm rot="5400000">
              <a:off x="3259" y="1851"/>
              <a:ext cx="395" cy="81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12700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F0C20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0737" name="Text Box 33"/>
            <p:cNvSpPr txBox="1">
              <a:spLocks noChangeArrowheads="1"/>
            </p:cNvSpPr>
            <p:nvPr/>
          </p:nvSpPr>
          <p:spPr bwMode="auto">
            <a:xfrm>
              <a:off x="3062" y="2112"/>
              <a:ext cx="79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East</a:t>
              </a:r>
            </a:p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Franks</a:t>
              </a:r>
            </a:p>
          </p:txBody>
        </p:sp>
      </p:grpSp>
      <p:grpSp>
        <p:nvGrpSpPr>
          <p:cNvPr id="2120738" name="Group 34"/>
          <p:cNvGrpSpPr>
            <a:grpSpLocks/>
          </p:cNvGrpSpPr>
          <p:nvPr/>
        </p:nvGrpSpPr>
        <p:grpSpPr bwMode="auto">
          <a:xfrm>
            <a:off x="6707188" y="3271838"/>
            <a:ext cx="1293812" cy="630237"/>
            <a:chOff x="4225" y="2061"/>
            <a:chExt cx="815" cy="397"/>
          </a:xfrm>
        </p:grpSpPr>
        <p:sp>
          <p:nvSpPr>
            <p:cNvPr id="2120739" name="Oval 35"/>
            <p:cNvSpPr>
              <a:spLocks noChangeArrowheads="1"/>
            </p:cNvSpPr>
            <p:nvPr/>
          </p:nvSpPr>
          <p:spPr bwMode="auto">
            <a:xfrm rot="5400000">
              <a:off x="4435" y="1851"/>
              <a:ext cx="395" cy="81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9900"/>
                </a:gs>
              </a:gsLst>
              <a:path path="shape">
                <a:fillToRect l="50000" t="50000" r="50000" b="50000"/>
              </a:path>
            </a:gradFill>
            <a:ln w="12700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B65B0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0740" name="Text Box 36"/>
            <p:cNvSpPr txBox="1">
              <a:spLocks noChangeArrowheads="1"/>
            </p:cNvSpPr>
            <p:nvPr/>
          </p:nvSpPr>
          <p:spPr bwMode="auto">
            <a:xfrm>
              <a:off x="4238" y="2112"/>
              <a:ext cx="789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West</a:t>
              </a:r>
            </a:p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Franks</a:t>
              </a:r>
            </a:p>
          </p:txBody>
        </p:sp>
      </p:grpSp>
      <p:sp>
        <p:nvSpPr>
          <p:cNvPr id="2120741" name="AutoShape 37"/>
          <p:cNvSpPr>
            <a:spLocks noChangeArrowheads="1"/>
          </p:cNvSpPr>
          <p:nvPr/>
        </p:nvSpPr>
        <p:spPr bwMode="auto">
          <a:xfrm rot="2110277" flipH="1">
            <a:off x="5867400" y="259080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20742" name="AutoShape 38"/>
          <p:cNvSpPr>
            <a:spLocks noChangeArrowheads="1"/>
          </p:cNvSpPr>
          <p:nvPr/>
        </p:nvSpPr>
        <p:spPr bwMode="auto">
          <a:xfrm rot="-2110277">
            <a:off x="6861175" y="259080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120743" name="Group 39"/>
          <p:cNvGrpSpPr>
            <a:grpSpLocks/>
          </p:cNvGrpSpPr>
          <p:nvPr/>
        </p:nvGrpSpPr>
        <p:grpSpPr bwMode="auto">
          <a:xfrm>
            <a:off x="5600700" y="2057400"/>
            <a:ext cx="1638300" cy="685800"/>
            <a:chOff x="3528" y="1296"/>
            <a:chExt cx="1032" cy="432"/>
          </a:xfrm>
        </p:grpSpPr>
        <p:sp>
          <p:nvSpPr>
            <p:cNvPr id="2120744" name="Oval 40"/>
            <p:cNvSpPr>
              <a:spLocks noChangeArrowheads="1"/>
            </p:cNvSpPr>
            <p:nvPr/>
          </p:nvSpPr>
          <p:spPr bwMode="auto">
            <a:xfrm rot="5400000">
              <a:off x="3828" y="1039"/>
              <a:ext cx="432" cy="946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28575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660033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0745" name="Text Box 41"/>
            <p:cNvSpPr txBox="1">
              <a:spLocks noChangeArrowheads="1"/>
            </p:cNvSpPr>
            <p:nvPr/>
          </p:nvSpPr>
          <p:spPr bwMode="auto">
            <a:xfrm>
              <a:off x="3528" y="1382"/>
              <a:ext cx="1032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rgbClr val="660033"/>
                  </a:solidFill>
                  <a:effectLst/>
                  <a:latin typeface="Arial Narrow" pitchFamily="34" charset="0"/>
                </a:rPr>
                <a:t>Christian</a:t>
              </a:r>
            </a:p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rgbClr val="660033"/>
                  </a:solidFill>
                  <a:effectLst/>
                  <a:latin typeface="Arial Narrow" pitchFamily="34" charset="0"/>
                </a:rPr>
                <a:t>empire</a:t>
              </a:r>
            </a:p>
          </p:txBody>
        </p:sp>
      </p:grpSp>
      <p:grpSp>
        <p:nvGrpSpPr>
          <p:cNvPr id="2120746" name="Group 42"/>
          <p:cNvGrpSpPr>
            <a:grpSpLocks/>
          </p:cNvGrpSpPr>
          <p:nvPr/>
        </p:nvGrpSpPr>
        <p:grpSpPr bwMode="auto">
          <a:xfrm>
            <a:off x="4572000" y="762000"/>
            <a:ext cx="3733800" cy="838200"/>
            <a:chOff x="2880" y="480"/>
            <a:chExt cx="2352" cy="528"/>
          </a:xfrm>
        </p:grpSpPr>
        <p:sp>
          <p:nvSpPr>
            <p:cNvPr id="2120747" name="AutoShape 43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120748" name="Text Box 44"/>
            <p:cNvSpPr txBox="1">
              <a:spLocks noChangeArrowheads="1"/>
            </p:cNvSpPr>
            <p:nvPr/>
          </p:nvSpPr>
          <p:spPr bwMode="auto">
            <a:xfrm>
              <a:off x="2880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E-W</a:t>
              </a:r>
            </a:p>
          </p:txBody>
        </p:sp>
      </p:grpSp>
      <p:grpSp>
        <p:nvGrpSpPr>
          <p:cNvPr id="2120749" name="Group 45"/>
          <p:cNvGrpSpPr>
            <a:grpSpLocks/>
          </p:cNvGrpSpPr>
          <p:nvPr/>
        </p:nvGrpSpPr>
        <p:grpSpPr bwMode="auto">
          <a:xfrm>
            <a:off x="1066800" y="5670550"/>
            <a:ext cx="7086600" cy="958850"/>
            <a:chOff x="720" y="3552"/>
            <a:chExt cx="4464" cy="604"/>
          </a:xfrm>
        </p:grpSpPr>
        <p:sp>
          <p:nvSpPr>
            <p:cNvPr id="2120750" name="Text Box 46"/>
            <p:cNvSpPr txBox="1">
              <a:spLocks noChangeArrowheads="1"/>
            </p:cNvSpPr>
            <p:nvPr/>
          </p:nvSpPr>
          <p:spPr bwMode="auto">
            <a:xfrm>
              <a:off x="1008" y="3552"/>
              <a:ext cx="4176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bitter and constant conflict among Charlemagne’s descendants,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 empire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also began to divide in the third generation into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East Franks and the West Franks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20751" name="Oval 47"/>
            <p:cNvSpPr>
              <a:spLocks noChangeArrowheads="1"/>
            </p:cNvSpPr>
            <p:nvPr/>
          </p:nvSpPr>
          <p:spPr bwMode="auto">
            <a:xfrm>
              <a:off x="720" y="3554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2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2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2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2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12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120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2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2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2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2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2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2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2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2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2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2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12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2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2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2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2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2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0722" grpId="0"/>
      <p:bldP spid="2120722" grpId="1"/>
      <p:bldP spid="2120732" grpId="0" animBg="1"/>
      <p:bldP spid="2120733" grpId="0" animBg="1"/>
      <p:bldP spid="2120741" grpId="0" animBg="1"/>
      <p:bldP spid="212074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754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F3F7F"/>
              </a:gs>
              <a:gs pos="100000">
                <a:srgbClr val="4C0026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2122755" name="AutoShape 3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F3F7F"/>
              </a:gs>
              <a:gs pos="100000">
                <a:srgbClr val="4C0026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2122756" name="Oval 4"/>
          <p:cNvSpPr>
            <a:spLocks noChangeArrowheads="1"/>
          </p:cNvSpPr>
          <p:nvPr/>
        </p:nvSpPr>
        <p:spPr bwMode="auto">
          <a:xfrm>
            <a:off x="4876800" y="19050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2122757" name="Rectangle 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2758" name="Text Box 6"/>
          <p:cNvSpPr txBox="1">
            <a:spLocks noChangeArrowheads="1"/>
          </p:cNvSpPr>
          <p:nvPr/>
        </p:nvSpPr>
        <p:spPr bwMode="auto">
          <a:xfrm>
            <a:off x="1220788" y="3924300"/>
            <a:ext cx="10668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Abel</a:t>
            </a:r>
          </a:p>
        </p:txBody>
      </p:sp>
      <p:sp>
        <p:nvSpPr>
          <p:cNvPr id="2122759" name="Text Box 7"/>
          <p:cNvSpPr txBox="1">
            <a:spLocks noChangeArrowheads="1"/>
          </p:cNvSpPr>
          <p:nvPr/>
        </p:nvSpPr>
        <p:spPr bwMode="auto">
          <a:xfrm>
            <a:off x="3163888" y="3924300"/>
            <a:ext cx="9144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Cain</a:t>
            </a:r>
          </a:p>
        </p:txBody>
      </p:sp>
      <p:sp>
        <p:nvSpPr>
          <p:cNvPr id="2122760" name="Oval 8"/>
          <p:cNvSpPr>
            <a:spLocks noChangeArrowheads="1"/>
          </p:cNvSpPr>
          <p:nvPr/>
        </p:nvSpPr>
        <p:spPr bwMode="auto">
          <a:xfrm rot="5400000">
            <a:off x="1440657" y="2924969"/>
            <a:ext cx="627062" cy="12954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19050" algn="ctr">
            <a:noFill/>
            <a:round/>
            <a:headEnd/>
            <a:tailEnd/>
          </a:ln>
          <a:effectLst>
            <a:outerShdw dist="63500" dir="5400000" algn="ctr" rotWithShape="0">
              <a:srgbClr val="F0C2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2761" name="Text Box 9"/>
          <p:cNvSpPr txBox="1">
            <a:spLocks noChangeArrowheads="1"/>
          </p:cNvSpPr>
          <p:nvPr/>
        </p:nvSpPr>
        <p:spPr bwMode="auto">
          <a:xfrm>
            <a:off x="1127125" y="3344863"/>
            <a:ext cx="1254125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effectLst/>
                <a:latin typeface="Arial Narrow" pitchFamily="34" charset="0"/>
              </a:rPr>
              <a:t>Judah</a:t>
            </a:r>
          </a:p>
        </p:txBody>
      </p:sp>
      <p:sp>
        <p:nvSpPr>
          <p:cNvPr id="2122762" name="Oval 10"/>
          <p:cNvSpPr>
            <a:spLocks noChangeArrowheads="1"/>
          </p:cNvSpPr>
          <p:nvPr/>
        </p:nvSpPr>
        <p:spPr bwMode="auto">
          <a:xfrm rot="5400000">
            <a:off x="3306763" y="2925763"/>
            <a:ext cx="627062" cy="1293812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12700" algn="ctr">
            <a:noFill/>
            <a:round/>
            <a:headEnd/>
            <a:tailEnd/>
          </a:ln>
          <a:effectLst>
            <a:outerShdw dist="63500" dir="5400000" algn="ctr" rotWithShape="0">
              <a:srgbClr val="B65B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2763" name="Text Box 11"/>
          <p:cNvSpPr txBox="1">
            <a:spLocks noChangeArrowheads="1"/>
          </p:cNvSpPr>
          <p:nvPr/>
        </p:nvSpPr>
        <p:spPr bwMode="auto">
          <a:xfrm>
            <a:off x="2994025" y="3344863"/>
            <a:ext cx="1252538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effectLst/>
                <a:latin typeface="Arial Narrow" pitchFamily="34" charset="0"/>
              </a:rPr>
              <a:t>Israel</a:t>
            </a:r>
          </a:p>
        </p:txBody>
      </p:sp>
      <p:sp>
        <p:nvSpPr>
          <p:cNvPr id="2122764" name="AutoShape 12"/>
          <p:cNvSpPr>
            <a:spLocks noChangeArrowheads="1"/>
          </p:cNvSpPr>
          <p:nvPr/>
        </p:nvSpPr>
        <p:spPr bwMode="auto">
          <a:xfrm rot="2110277" flipH="1">
            <a:off x="2133600" y="257175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22765" name="AutoShape 13"/>
          <p:cNvSpPr>
            <a:spLocks noChangeArrowheads="1"/>
          </p:cNvSpPr>
          <p:nvPr/>
        </p:nvSpPr>
        <p:spPr bwMode="auto">
          <a:xfrm rot="-2110277">
            <a:off x="3127375" y="257175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122766" name="Group 14"/>
          <p:cNvGrpSpPr>
            <a:grpSpLocks/>
          </p:cNvGrpSpPr>
          <p:nvPr/>
        </p:nvGrpSpPr>
        <p:grpSpPr bwMode="auto">
          <a:xfrm>
            <a:off x="1866900" y="2057400"/>
            <a:ext cx="1638300" cy="685800"/>
            <a:chOff x="1176" y="1332"/>
            <a:chExt cx="1032" cy="432"/>
          </a:xfrm>
        </p:grpSpPr>
        <p:sp>
          <p:nvSpPr>
            <p:cNvPr id="2122767" name="Oval 15"/>
            <p:cNvSpPr>
              <a:spLocks noChangeArrowheads="1"/>
            </p:cNvSpPr>
            <p:nvPr/>
          </p:nvSpPr>
          <p:spPr bwMode="auto">
            <a:xfrm rot="5400000">
              <a:off x="1476" y="1075"/>
              <a:ext cx="432" cy="946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28575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660033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2768" name="Text Box 16"/>
            <p:cNvSpPr txBox="1">
              <a:spLocks noChangeArrowheads="1"/>
            </p:cNvSpPr>
            <p:nvPr/>
          </p:nvSpPr>
          <p:spPr bwMode="auto">
            <a:xfrm>
              <a:off x="1176" y="1380"/>
              <a:ext cx="1032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>
                  <a:solidFill>
                    <a:srgbClr val="660033"/>
                  </a:solidFill>
                  <a:effectLst/>
                  <a:latin typeface="Arial Narrow" pitchFamily="34" charset="0"/>
                </a:rPr>
                <a:t>United</a:t>
              </a:r>
            </a:p>
            <a:p>
              <a:pPr>
                <a:lnSpc>
                  <a:spcPct val="75000"/>
                </a:lnSpc>
              </a:pPr>
              <a:r>
                <a:rPr lang="en-US" sz="2000">
                  <a:solidFill>
                    <a:srgbClr val="660033"/>
                  </a:solidFill>
                  <a:effectLst/>
                  <a:latin typeface="Arial Narrow" pitchFamily="34" charset="0"/>
                </a:rPr>
                <a:t>kingdom</a:t>
              </a:r>
            </a:p>
          </p:txBody>
        </p:sp>
      </p:grpSp>
      <p:sp>
        <p:nvSpPr>
          <p:cNvPr id="2122769" name="Text Box 17"/>
          <p:cNvSpPr txBox="1">
            <a:spLocks noChangeArrowheads="1"/>
          </p:cNvSpPr>
          <p:nvPr/>
        </p:nvSpPr>
        <p:spPr bwMode="auto">
          <a:xfrm>
            <a:off x="4954588" y="3924300"/>
            <a:ext cx="10668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Abel</a:t>
            </a:r>
          </a:p>
        </p:txBody>
      </p:sp>
      <p:sp>
        <p:nvSpPr>
          <p:cNvPr id="2122770" name="Text Box 18"/>
          <p:cNvSpPr txBox="1">
            <a:spLocks noChangeArrowheads="1"/>
          </p:cNvSpPr>
          <p:nvPr/>
        </p:nvSpPr>
        <p:spPr bwMode="auto">
          <a:xfrm>
            <a:off x="6897688" y="3924300"/>
            <a:ext cx="9144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Cain</a:t>
            </a:r>
          </a:p>
        </p:txBody>
      </p:sp>
      <p:sp>
        <p:nvSpPr>
          <p:cNvPr id="2122775" name="AutoShape 23"/>
          <p:cNvSpPr>
            <a:spLocks noChangeArrowheads="1"/>
          </p:cNvSpPr>
          <p:nvPr/>
        </p:nvSpPr>
        <p:spPr bwMode="auto">
          <a:xfrm rot="2110277" flipH="1">
            <a:off x="5867400" y="259080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22776" name="AutoShape 24"/>
          <p:cNvSpPr>
            <a:spLocks noChangeArrowheads="1"/>
          </p:cNvSpPr>
          <p:nvPr/>
        </p:nvSpPr>
        <p:spPr bwMode="auto">
          <a:xfrm rot="-2110277">
            <a:off x="6861175" y="2590800"/>
            <a:ext cx="149225" cy="750888"/>
          </a:xfrm>
          <a:prstGeom prst="downArrow">
            <a:avLst>
              <a:gd name="adj1" fmla="val 50000"/>
              <a:gd name="adj2" fmla="val 125798"/>
            </a:avLst>
          </a:prstGeom>
          <a:gradFill rotWithShape="1">
            <a:gsLst>
              <a:gs pos="0">
                <a:srgbClr val="660033"/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22777" name="Oval 25"/>
          <p:cNvSpPr>
            <a:spLocks noChangeArrowheads="1"/>
          </p:cNvSpPr>
          <p:nvPr/>
        </p:nvSpPr>
        <p:spPr bwMode="auto">
          <a:xfrm rot="5400000">
            <a:off x="6076951" y="1649412"/>
            <a:ext cx="685800" cy="1501775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5400000" scaled="1"/>
          </a:gradFill>
          <a:ln w="28575" algn="ctr">
            <a:noFill/>
            <a:round/>
            <a:headEnd/>
            <a:tailEnd/>
          </a:ln>
          <a:effectLst>
            <a:outerShdw dist="64758" dir="4721404" algn="ctr" rotWithShape="0">
              <a:srgbClr val="660033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2778" name="Text Box 26"/>
          <p:cNvSpPr txBox="1">
            <a:spLocks noChangeArrowheads="1"/>
          </p:cNvSpPr>
          <p:nvPr/>
        </p:nvSpPr>
        <p:spPr bwMode="auto">
          <a:xfrm>
            <a:off x="5600700" y="2193925"/>
            <a:ext cx="1638300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000" dirty="0">
                <a:solidFill>
                  <a:srgbClr val="660033"/>
                </a:solidFill>
                <a:effectLst/>
                <a:latin typeface="Arial Narrow" pitchFamily="34" charset="0"/>
              </a:rPr>
              <a:t>Christian</a:t>
            </a:r>
          </a:p>
          <a:p>
            <a:pPr>
              <a:lnSpc>
                <a:spcPct val="75000"/>
              </a:lnSpc>
            </a:pPr>
            <a:r>
              <a:rPr lang="en-US" sz="2000" dirty="0">
                <a:solidFill>
                  <a:srgbClr val="660033"/>
                </a:solidFill>
                <a:effectLst/>
                <a:latin typeface="Arial Narrow" pitchFamily="34" charset="0"/>
              </a:rPr>
              <a:t>empire</a:t>
            </a:r>
          </a:p>
        </p:txBody>
      </p:sp>
      <p:sp>
        <p:nvSpPr>
          <p:cNvPr id="2122779" name="Oval 27"/>
          <p:cNvSpPr>
            <a:spLocks noChangeArrowheads="1"/>
          </p:cNvSpPr>
          <p:nvPr/>
        </p:nvSpPr>
        <p:spPr bwMode="auto">
          <a:xfrm>
            <a:off x="1143000" y="1905000"/>
            <a:ext cx="381000" cy="381000"/>
          </a:xfrm>
          <a:prstGeom prst="ellipse">
            <a:avLst/>
          </a:prstGeom>
          <a:solidFill>
            <a:schemeClr val="bg1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2122780" name="AutoShape 28"/>
          <p:cNvSpPr>
            <a:spLocks noChangeArrowheads="1"/>
          </p:cNvSpPr>
          <p:nvPr/>
        </p:nvSpPr>
        <p:spPr bwMode="auto">
          <a:xfrm>
            <a:off x="46482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dir="108000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122781" name="Text Box 29"/>
          <p:cNvSpPr txBox="1">
            <a:spLocks noChangeArrowheads="1"/>
          </p:cNvSpPr>
          <p:nvPr/>
        </p:nvSpPr>
        <p:spPr bwMode="auto">
          <a:xfrm>
            <a:off x="45720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E-W</a:t>
            </a:r>
          </a:p>
        </p:txBody>
      </p:sp>
      <p:sp>
        <p:nvSpPr>
          <p:cNvPr id="2122782" name="AutoShape 30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122783" name="Text Box 31"/>
          <p:cNvSpPr txBox="1">
            <a:spLocks noChangeArrowheads="1"/>
          </p:cNvSpPr>
          <p:nvPr/>
        </p:nvSpPr>
        <p:spPr bwMode="auto">
          <a:xfrm>
            <a:off x="8382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N-S</a:t>
            </a:r>
          </a:p>
        </p:txBody>
      </p:sp>
      <p:sp>
        <p:nvSpPr>
          <p:cNvPr id="2122784" name="Text Box 32"/>
          <p:cNvSpPr txBox="1">
            <a:spLocks noChangeArrowheads="1"/>
          </p:cNvSpPr>
          <p:nvPr/>
        </p:nvSpPr>
        <p:spPr bwMode="auto">
          <a:xfrm>
            <a:off x="914400" y="5807075"/>
            <a:ext cx="73152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The East Franks stood in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Abel position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towards the West Franks </a:t>
            </a:r>
            <a:r>
              <a:rPr lang="en-US" sz="1800" b="0">
                <a:solidFill>
                  <a:schemeClr val="bg1"/>
                </a:solidFill>
                <a:effectLst/>
                <a:latin typeface="Arial Narrow" pitchFamily="34" charset="0"/>
              </a:rPr>
              <a:t>(p. 321-2).</a:t>
            </a:r>
          </a:p>
        </p:txBody>
      </p:sp>
      <p:pic>
        <p:nvPicPr>
          <p:cNvPr id="2122785" name="Picture 33" descr="Frankish Holy Roman Empire of Charlemagne 800-814_Edit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4572000" cy="3905250"/>
          </a:xfrm>
          <a:prstGeom prst="rect">
            <a:avLst/>
          </a:prstGeom>
          <a:noFill/>
        </p:spPr>
      </p:pic>
      <p:grpSp>
        <p:nvGrpSpPr>
          <p:cNvPr id="2122791" name="Group 39"/>
          <p:cNvGrpSpPr>
            <a:grpSpLocks/>
          </p:cNvGrpSpPr>
          <p:nvPr/>
        </p:nvGrpSpPr>
        <p:grpSpPr bwMode="auto">
          <a:xfrm>
            <a:off x="820738" y="1574800"/>
            <a:ext cx="2692400" cy="1593850"/>
            <a:chOff x="517" y="992"/>
            <a:chExt cx="1696" cy="1004"/>
          </a:xfrm>
        </p:grpSpPr>
        <p:sp>
          <p:nvSpPr>
            <p:cNvPr id="2122792" name="Text Box 40"/>
            <p:cNvSpPr txBox="1">
              <a:spLocks noChangeArrowheads="1"/>
            </p:cNvSpPr>
            <p:nvPr/>
          </p:nvSpPr>
          <p:spPr bwMode="auto">
            <a:xfrm>
              <a:off x="1248" y="992"/>
              <a:ext cx="638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chemeClr val="bg1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East</a:t>
              </a:r>
            </a:p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chemeClr val="bg1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Franks</a:t>
              </a:r>
            </a:p>
          </p:txBody>
        </p:sp>
        <p:sp>
          <p:nvSpPr>
            <p:cNvPr id="2122793" name="Text Box 41"/>
            <p:cNvSpPr txBox="1">
              <a:spLocks noChangeArrowheads="1"/>
            </p:cNvSpPr>
            <p:nvPr/>
          </p:nvSpPr>
          <p:spPr bwMode="auto">
            <a:xfrm>
              <a:off x="517" y="1298"/>
              <a:ext cx="638" cy="48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r="2700000" algn="ctr" rotWithShape="0">
                <a:srgbClr val="FFFFCC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rgbClr val="FFEBB3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West</a:t>
              </a:r>
            </a:p>
            <a:p>
              <a:pPr>
                <a:lnSpc>
                  <a:spcPct val="100000"/>
                </a:lnSpc>
              </a:pPr>
              <a:r>
                <a:rPr lang="en-US" sz="2200" dirty="0">
                  <a:solidFill>
                    <a:srgbClr val="FFEBB3"/>
                  </a:solidFill>
                  <a:effectLst>
                    <a:outerShdw dist="50800" dir="2700000" algn="tl">
                      <a:srgbClr val="000000"/>
                    </a:outerShdw>
                  </a:effectLst>
                  <a:latin typeface="Eurostile" pitchFamily="34" charset="0"/>
                </a:rPr>
                <a:t>Franks</a:t>
              </a:r>
            </a:p>
          </p:txBody>
        </p:sp>
        <p:sp>
          <p:nvSpPr>
            <p:cNvPr id="2122794" name="Text Box 42"/>
            <p:cNvSpPr txBox="1">
              <a:spLocks noChangeArrowheads="1"/>
            </p:cNvSpPr>
            <p:nvPr/>
          </p:nvSpPr>
          <p:spPr bwMode="auto">
            <a:xfrm>
              <a:off x="1366" y="1475"/>
              <a:ext cx="847" cy="47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600">
                  <a:solidFill>
                    <a:schemeClr val="bg1"/>
                  </a:solidFill>
                  <a:effectLst/>
                </a:rPr>
                <a:t>(Holy </a:t>
              </a:r>
            </a:p>
            <a:p>
              <a:pPr algn="l">
                <a:lnSpc>
                  <a:spcPct val="90000"/>
                </a:lnSpc>
              </a:pPr>
              <a:r>
                <a:rPr lang="en-US" sz="1600">
                  <a:solidFill>
                    <a:schemeClr val="bg1"/>
                  </a:solidFill>
                  <a:effectLst/>
                </a:rPr>
                <a:t>      Roman</a:t>
              </a:r>
            </a:p>
            <a:p>
              <a:pPr algn="l">
                <a:lnSpc>
                  <a:spcPct val="90000"/>
                </a:lnSpc>
              </a:pPr>
              <a:r>
                <a:rPr lang="en-US" sz="1600">
                  <a:solidFill>
                    <a:schemeClr val="bg1"/>
                  </a:solidFill>
                  <a:effectLst/>
                </a:rPr>
                <a:t>            </a:t>
              </a:r>
              <a:r>
                <a:rPr lang="en-US" sz="1400">
                  <a:solidFill>
                    <a:schemeClr val="bg1"/>
                  </a:solidFill>
                  <a:effectLst/>
                </a:rPr>
                <a:t>Empire</a:t>
              </a:r>
              <a:r>
                <a:rPr lang="en-US" sz="1600">
                  <a:solidFill>
                    <a:schemeClr val="bg1"/>
                  </a:solidFill>
                  <a:effectLst/>
                </a:rPr>
                <a:t>)</a:t>
              </a:r>
            </a:p>
          </p:txBody>
        </p:sp>
        <p:sp>
          <p:nvSpPr>
            <p:cNvPr id="2122795" name="Text Box 43"/>
            <p:cNvSpPr txBox="1">
              <a:spLocks noChangeArrowheads="1"/>
            </p:cNvSpPr>
            <p:nvPr/>
          </p:nvSpPr>
          <p:spPr bwMode="auto">
            <a:xfrm>
              <a:off x="528" y="1784"/>
              <a:ext cx="593" cy="21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algn="ctr" rotWithShape="0">
                <a:srgbClr val="FFFFCC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600">
                  <a:solidFill>
                    <a:srgbClr val="FFEBB3"/>
                  </a:solidFill>
                  <a:effectLst/>
                </a:rPr>
                <a:t>(France)</a:t>
              </a:r>
            </a:p>
          </p:txBody>
        </p:sp>
      </p:grpSp>
      <p:grpSp>
        <p:nvGrpSpPr>
          <p:cNvPr id="39" name="Group 34"/>
          <p:cNvGrpSpPr>
            <a:grpSpLocks/>
          </p:cNvGrpSpPr>
          <p:nvPr/>
        </p:nvGrpSpPr>
        <p:grpSpPr bwMode="auto">
          <a:xfrm>
            <a:off x="6707188" y="3271838"/>
            <a:ext cx="1293812" cy="630237"/>
            <a:chOff x="4225" y="2061"/>
            <a:chExt cx="815" cy="397"/>
          </a:xfrm>
        </p:grpSpPr>
        <p:sp>
          <p:nvSpPr>
            <p:cNvPr id="40" name="Oval 35"/>
            <p:cNvSpPr>
              <a:spLocks noChangeArrowheads="1"/>
            </p:cNvSpPr>
            <p:nvPr/>
          </p:nvSpPr>
          <p:spPr bwMode="auto">
            <a:xfrm rot="5400000">
              <a:off x="4435" y="1851"/>
              <a:ext cx="395" cy="81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9900"/>
                </a:gs>
              </a:gsLst>
              <a:path path="shape">
                <a:fillToRect l="50000" t="50000" r="50000" b="50000"/>
              </a:path>
            </a:gradFill>
            <a:ln w="12700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B65B0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Text Box 36"/>
            <p:cNvSpPr txBox="1">
              <a:spLocks noChangeArrowheads="1"/>
            </p:cNvSpPr>
            <p:nvPr/>
          </p:nvSpPr>
          <p:spPr bwMode="auto">
            <a:xfrm>
              <a:off x="4238" y="2112"/>
              <a:ext cx="789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West</a:t>
              </a:r>
            </a:p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Franks</a:t>
              </a:r>
            </a:p>
          </p:txBody>
        </p:sp>
      </p:grpSp>
      <p:grpSp>
        <p:nvGrpSpPr>
          <p:cNvPr id="42" name="Group 31"/>
          <p:cNvGrpSpPr>
            <a:grpSpLocks/>
          </p:cNvGrpSpPr>
          <p:nvPr/>
        </p:nvGrpSpPr>
        <p:grpSpPr bwMode="auto">
          <a:xfrm>
            <a:off x="4840288" y="3271838"/>
            <a:ext cx="1295400" cy="630237"/>
            <a:chOff x="3049" y="2061"/>
            <a:chExt cx="816" cy="397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 rot="5400000">
              <a:off x="3259" y="1851"/>
              <a:ext cx="395" cy="81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12700" algn="ctr">
              <a:noFill/>
              <a:round/>
              <a:headEnd/>
              <a:tailEnd/>
            </a:ln>
            <a:effectLst>
              <a:outerShdw dist="64758" dir="4721404" algn="ctr" rotWithShape="0">
                <a:srgbClr val="F0C20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Text Box 33"/>
            <p:cNvSpPr txBox="1">
              <a:spLocks noChangeArrowheads="1"/>
            </p:cNvSpPr>
            <p:nvPr/>
          </p:nvSpPr>
          <p:spPr bwMode="auto">
            <a:xfrm>
              <a:off x="3062" y="2112"/>
              <a:ext cx="790" cy="3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East</a:t>
              </a:r>
            </a:p>
            <a:p>
              <a:pPr>
                <a:lnSpc>
                  <a:spcPct val="75000"/>
                </a:lnSpc>
              </a:pPr>
              <a:r>
                <a:rPr lang="en-US" sz="2000" dirty="0">
                  <a:solidFill>
                    <a:schemeClr val="tx1"/>
                  </a:solidFill>
                  <a:effectLst/>
                  <a:latin typeface="Arial Narrow" pitchFamily="34" charset="0"/>
                </a:rPr>
                <a:t>Franks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2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2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2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2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2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2769" grpId="0"/>
      <p:bldP spid="2122770" grpId="0"/>
      <p:bldP spid="212278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6309" name="Picture 21" descr="Jeroboam Leads Israel Into Sin, by 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62000"/>
            <a:ext cx="3157538" cy="3886200"/>
          </a:xfrm>
          <a:prstGeom prst="rect">
            <a:avLst/>
          </a:prstGeom>
          <a:noFill/>
        </p:spPr>
      </p:pic>
      <p:sp>
        <p:nvSpPr>
          <p:cNvPr id="1676291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676296" name="Group 8"/>
          <p:cNvGrpSpPr>
            <a:grpSpLocks/>
          </p:cNvGrpSpPr>
          <p:nvPr/>
        </p:nvGrpSpPr>
        <p:grpSpPr bwMode="auto">
          <a:xfrm>
            <a:off x="838200" y="762000"/>
            <a:ext cx="3733800" cy="838200"/>
            <a:chOff x="528" y="480"/>
            <a:chExt cx="2352" cy="528"/>
          </a:xfrm>
        </p:grpSpPr>
        <p:sp>
          <p:nvSpPr>
            <p:cNvPr id="1676297" name="AutoShape 9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76298" name="Text Box 10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N-S</a:t>
              </a:r>
            </a:p>
          </p:txBody>
        </p:sp>
      </p:grpSp>
      <p:sp>
        <p:nvSpPr>
          <p:cNvPr id="1676299" name="Oval 11"/>
          <p:cNvSpPr>
            <a:spLocks noChangeArrowheads="1"/>
          </p:cNvSpPr>
          <p:nvPr/>
        </p:nvSpPr>
        <p:spPr bwMode="auto">
          <a:xfrm>
            <a:off x="12192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676300" name="Text Box 12"/>
          <p:cNvSpPr txBox="1">
            <a:spLocks noChangeArrowheads="1"/>
          </p:cNvSpPr>
          <p:nvPr/>
        </p:nvSpPr>
        <p:spPr bwMode="auto">
          <a:xfrm>
            <a:off x="1600200" y="1958975"/>
            <a:ext cx="2514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Straying of Israelites</a:t>
            </a:r>
          </a:p>
        </p:txBody>
      </p:sp>
      <p:sp>
        <p:nvSpPr>
          <p:cNvPr id="1676301" name="Text Box 13"/>
          <p:cNvSpPr txBox="1">
            <a:spLocks noChangeArrowheads="1"/>
          </p:cNvSpPr>
          <p:nvPr/>
        </p:nvSpPr>
        <p:spPr bwMode="auto">
          <a:xfrm>
            <a:off x="1600200" y="2568575"/>
            <a:ext cx="1981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Internal reform</a:t>
            </a:r>
          </a:p>
        </p:txBody>
      </p:sp>
      <p:sp>
        <p:nvSpPr>
          <p:cNvPr id="1676302" name="Text Box 14"/>
          <p:cNvSpPr txBox="1">
            <a:spLocks noChangeArrowheads="1"/>
          </p:cNvSpPr>
          <p:nvPr/>
        </p:nvSpPr>
        <p:spPr bwMode="auto">
          <a:xfrm>
            <a:off x="2819400" y="2873375"/>
            <a:ext cx="1371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(prophets)</a:t>
            </a:r>
          </a:p>
        </p:txBody>
      </p:sp>
      <p:sp>
        <p:nvSpPr>
          <p:cNvPr id="1676303" name="Line 15"/>
          <p:cNvSpPr>
            <a:spLocks noChangeShapeType="1"/>
          </p:cNvSpPr>
          <p:nvPr/>
        </p:nvSpPr>
        <p:spPr bwMode="auto">
          <a:xfrm>
            <a:off x="1257300" y="2782888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676307" name="Group 19"/>
          <p:cNvGrpSpPr>
            <a:grpSpLocks/>
          </p:cNvGrpSpPr>
          <p:nvPr/>
        </p:nvGrpSpPr>
        <p:grpSpPr bwMode="auto">
          <a:xfrm>
            <a:off x="304800" y="3295650"/>
            <a:ext cx="4876800" cy="2266950"/>
            <a:chOff x="323" y="2016"/>
            <a:chExt cx="2893" cy="1344"/>
          </a:xfrm>
        </p:grpSpPr>
        <p:pic>
          <p:nvPicPr>
            <p:cNvPr id="1676305" name="Picture 17" descr="Micah preaching (Engraving by Gustaf Dore)"/>
            <p:cNvPicPr>
              <a:picLocks noChangeAspect="1" noChangeArrowheads="1"/>
            </p:cNvPicPr>
            <p:nvPr/>
          </p:nvPicPr>
          <p:blipFill>
            <a:blip r:embed="rId4" cstate="print"/>
            <a:srcRect l="2702" t="3450"/>
            <a:stretch>
              <a:fillRect/>
            </a:stretch>
          </p:blipFill>
          <p:spPr bwMode="auto">
            <a:xfrm>
              <a:off x="1488" y="2016"/>
              <a:ext cx="1728" cy="1343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676306" name="Picture 18" descr="Elders - Ezekiel prophesying to the elders who had visited him - Ezek"/>
            <p:cNvPicPr>
              <a:picLocks noChangeAspect="1" noChangeArrowheads="1"/>
            </p:cNvPicPr>
            <p:nvPr/>
          </p:nvPicPr>
          <p:blipFill>
            <a:blip r:embed="rId5" cstate="print"/>
            <a:srcRect l="1970" t="1671" r="-1062" b="1462"/>
            <a:stretch>
              <a:fillRect/>
            </a:stretch>
          </p:blipFill>
          <p:spPr bwMode="auto">
            <a:xfrm>
              <a:off x="323" y="2016"/>
              <a:ext cx="1165" cy="1344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676292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676293" name="Group 5"/>
          <p:cNvGrpSpPr>
            <a:grpSpLocks/>
          </p:cNvGrpSpPr>
          <p:nvPr/>
        </p:nvGrpSpPr>
        <p:grpSpPr bwMode="auto">
          <a:xfrm>
            <a:off x="838200" y="5638800"/>
            <a:ext cx="7696200" cy="974725"/>
            <a:chOff x="528" y="3552"/>
            <a:chExt cx="4848" cy="614"/>
          </a:xfrm>
        </p:grpSpPr>
        <p:sp>
          <p:nvSpPr>
            <p:cNvPr id="1676294" name="Text Box 6"/>
            <p:cNvSpPr txBox="1">
              <a:spLocks noChangeArrowheads="1"/>
            </p:cNvSpPr>
            <p:nvPr/>
          </p:nvSpPr>
          <p:spPr bwMode="auto">
            <a:xfrm>
              <a:off x="816" y="3562"/>
              <a:ext cx="4560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period of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divided kingdoms of north and south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whenever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Israelites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strayed from the ideal of the Temple, God sent many prophets to move them to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internal reform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676295" name="Oval 7"/>
            <p:cNvSpPr>
              <a:spLocks noChangeArrowheads="1"/>
            </p:cNvSpPr>
            <p:nvPr/>
          </p:nvSpPr>
          <p:spPr bwMode="auto">
            <a:xfrm>
              <a:off x="528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76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76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76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76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76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76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7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7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76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7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76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76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76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76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76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76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6291" grpId="0" animBg="1"/>
      <p:bldP spid="1676299" grpId="0" animBg="1"/>
      <p:bldP spid="1676300" grpId="0"/>
      <p:bldP spid="1676301" grpId="0"/>
      <p:bldP spid="1676302" grpId="0"/>
      <p:bldP spid="167630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8355" name="AutoShape 3" descr="703493 "/>
          <p:cNvSpPr>
            <a:spLocks noChangeArrowheads="1"/>
          </p:cNvSpPr>
          <p:nvPr/>
        </p:nvSpPr>
        <p:spPr bwMode="auto">
          <a:xfrm>
            <a:off x="2286000" y="3265488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4C0026"/>
              </a:solidFill>
              <a:effectLst/>
              <a:latin typeface="Arial" charset="0"/>
            </a:endParaRPr>
          </a:p>
        </p:txBody>
      </p:sp>
      <p:grpSp>
        <p:nvGrpSpPr>
          <p:cNvPr id="868392" name="Group 40"/>
          <p:cNvGrpSpPr>
            <a:grpSpLocks/>
          </p:cNvGrpSpPr>
          <p:nvPr/>
        </p:nvGrpSpPr>
        <p:grpSpPr bwMode="auto">
          <a:xfrm>
            <a:off x="957263" y="5711825"/>
            <a:ext cx="7196137" cy="765175"/>
            <a:chOff x="555" y="3552"/>
            <a:chExt cx="4533" cy="482"/>
          </a:xfrm>
        </p:grpSpPr>
        <p:sp>
          <p:nvSpPr>
            <p:cNvPr id="868357" name="Text Box 5"/>
            <p:cNvSpPr txBox="1">
              <a:spLocks noChangeArrowheads="1"/>
            </p:cNvSpPr>
            <p:nvPr/>
          </p:nvSpPr>
          <p:spPr bwMode="auto">
            <a:xfrm>
              <a:off x="816" y="3596"/>
              <a:ext cx="4272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nation centrally responsible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God’s providence in the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Age of the Providence of Restoration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Israel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  <a:endParaRPr lang="en-US" sz="22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68358" name="Text Box 6"/>
            <p:cNvSpPr txBox="1">
              <a:spLocks noChangeArrowheads="1"/>
            </p:cNvSpPr>
            <p:nvPr/>
          </p:nvSpPr>
          <p:spPr bwMode="auto">
            <a:xfrm>
              <a:off x="555" y="3552"/>
              <a:ext cx="213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68383" name="AutoShape 31" descr="Group of People"/>
          <p:cNvSpPr>
            <a:spLocks noChangeArrowheads="1"/>
          </p:cNvSpPr>
          <p:nvPr/>
        </p:nvSpPr>
        <p:spPr bwMode="auto">
          <a:xfrm>
            <a:off x="488950" y="3265488"/>
            <a:ext cx="1720850" cy="990600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/>
            <a:srcRect/>
            <a:stretch>
              <a:fillRect b="-120011"/>
            </a:stretch>
          </a:blipFill>
          <a:ln w="28575" algn="ctr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68387" name="Text Box 35"/>
          <p:cNvSpPr txBox="1">
            <a:spLocks noChangeArrowheads="1"/>
          </p:cNvSpPr>
          <p:nvPr/>
        </p:nvSpPr>
        <p:spPr bwMode="auto">
          <a:xfrm>
            <a:off x="790575" y="3352800"/>
            <a:ext cx="1116013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Central</a:t>
            </a:r>
          </a:p>
        </p:txBody>
      </p:sp>
      <p:sp>
        <p:nvSpPr>
          <p:cNvPr id="868388" name="Text Box 36"/>
          <p:cNvSpPr txBox="1">
            <a:spLocks noChangeArrowheads="1"/>
          </p:cNvSpPr>
          <p:nvPr/>
        </p:nvSpPr>
        <p:spPr bwMode="auto">
          <a:xfrm>
            <a:off x="820738" y="3640138"/>
            <a:ext cx="1055687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people</a:t>
            </a:r>
          </a:p>
        </p:txBody>
      </p:sp>
      <p:sp>
        <p:nvSpPr>
          <p:cNvPr id="868394" name="Text Box 42"/>
          <p:cNvSpPr txBox="1">
            <a:spLocks noChangeArrowheads="1"/>
          </p:cNvSpPr>
          <p:nvPr/>
        </p:nvSpPr>
        <p:spPr bwMode="auto">
          <a:xfrm>
            <a:off x="4267200" y="2286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Foundation for the Messiah</a:t>
            </a:r>
          </a:p>
        </p:txBody>
      </p:sp>
      <p:sp>
        <p:nvSpPr>
          <p:cNvPr id="868398" name="Text Box 46"/>
          <p:cNvSpPr txBox="1">
            <a:spLocks noChangeArrowheads="1"/>
          </p:cNvSpPr>
          <p:nvPr/>
        </p:nvSpPr>
        <p:spPr bwMode="auto">
          <a:xfrm>
            <a:off x="4267200" y="595313"/>
            <a:ext cx="41910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Repetition of restoration through indemnity</a:t>
            </a:r>
          </a:p>
        </p:txBody>
      </p:sp>
      <p:sp>
        <p:nvSpPr>
          <p:cNvPr id="868399" name="Text Box 47"/>
          <p:cNvSpPr txBox="1">
            <a:spLocks noChangeArrowheads="1"/>
          </p:cNvSpPr>
          <p:nvPr/>
        </p:nvSpPr>
        <p:spPr bwMode="auto">
          <a:xfrm>
            <a:off x="4114800" y="2286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68400" name="Text Box 48"/>
          <p:cNvSpPr txBox="1">
            <a:spLocks noChangeArrowheads="1"/>
          </p:cNvSpPr>
          <p:nvPr/>
        </p:nvSpPr>
        <p:spPr bwMode="auto">
          <a:xfrm>
            <a:off x="3238500" y="3562350"/>
            <a:ext cx="1219200" cy="6286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Israel</a:t>
            </a:r>
          </a:p>
        </p:txBody>
      </p:sp>
      <p:sp>
        <p:nvSpPr>
          <p:cNvPr id="868401" name="AutoShape 49" descr="Michelangelo's- God creates Adam-Sistine Chapel 1511_PD-s"/>
          <p:cNvSpPr>
            <a:spLocks noChangeArrowheads="1"/>
          </p:cNvSpPr>
          <p:nvPr/>
        </p:nvSpPr>
        <p:spPr bwMode="auto">
          <a:xfrm>
            <a:off x="2286000" y="2362200"/>
            <a:ext cx="3124200" cy="838200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stretch>
              <a:fillRect b="-91688"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68414" name="AutoShape 62" descr="Parchment"/>
          <p:cNvSpPr>
            <a:spLocks noChangeArrowheads="1"/>
          </p:cNvSpPr>
          <p:nvPr/>
        </p:nvSpPr>
        <p:spPr bwMode="auto">
          <a:xfrm>
            <a:off x="457200" y="315913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6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68415" name="Group 63"/>
          <p:cNvGrpSpPr>
            <a:grpSpLocks/>
          </p:cNvGrpSpPr>
          <p:nvPr/>
        </p:nvGrpSpPr>
        <p:grpSpPr bwMode="auto">
          <a:xfrm>
            <a:off x="647700" y="315913"/>
            <a:ext cx="3200400" cy="801687"/>
            <a:chOff x="360" y="192"/>
            <a:chExt cx="2016" cy="505"/>
          </a:xfrm>
        </p:grpSpPr>
        <p:sp>
          <p:nvSpPr>
            <p:cNvPr id="868416" name="Text Box 64"/>
            <p:cNvSpPr txBox="1">
              <a:spLocks noChangeArrowheads="1"/>
            </p:cNvSpPr>
            <p:nvPr/>
          </p:nvSpPr>
          <p:spPr bwMode="auto">
            <a:xfrm>
              <a:off x="360" y="192"/>
              <a:ext cx="124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Purpose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68417" name="Text Box 65"/>
            <p:cNvSpPr txBox="1">
              <a:spLocks noChangeArrowheads="1"/>
            </p:cNvSpPr>
            <p:nvPr/>
          </p:nvSpPr>
          <p:spPr bwMode="auto">
            <a:xfrm>
              <a:off x="360" y="40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68418" name="AutoShape 66" descr="Parchment"/>
          <p:cNvSpPr>
            <a:spLocks noChangeArrowheads="1"/>
          </p:cNvSpPr>
          <p:nvPr/>
        </p:nvSpPr>
        <p:spPr bwMode="auto">
          <a:xfrm>
            <a:off x="457200" y="1349375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6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68419" name="Group 67"/>
          <p:cNvGrpSpPr>
            <a:grpSpLocks/>
          </p:cNvGrpSpPr>
          <p:nvPr/>
        </p:nvGrpSpPr>
        <p:grpSpPr bwMode="auto">
          <a:xfrm>
            <a:off x="647700" y="1349375"/>
            <a:ext cx="3200400" cy="801688"/>
            <a:chOff x="360" y="802"/>
            <a:chExt cx="2016" cy="505"/>
          </a:xfrm>
        </p:grpSpPr>
        <p:sp>
          <p:nvSpPr>
            <p:cNvPr id="868420" name="Text Box 68"/>
            <p:cNvSpPr txBox="1">
              <a:spLocks noChangeArrowheads="1"/>
            </p:cNvSpPr>
            <p:nvPr/>
          </p:nvSpPr>
          <p:spPr bwMode="auto">
            <a:xfrm>
              <a:off x="360" y="802"/>
              <a:ext cx="172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Characteristics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68421" name="Text Box 69"/>
            <p:cNvSpPr txBox="1">
              <a:spLocks noChangeArrowheads="1"/>
            </p:cNvSpPr>
            <p:nvPr/>
          </p:nvSpPr>
          <p:spPr bwMode="auto">
            <a:xfrm>
              <a:off x="360" y="101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68422" name="Text Box 70"/>
          <p:cNvSpPr txBox="1">
            <a:spLocks noChangeArrowheads="1"/>
          </p:cNvSpPr>
          <p:nvPr/>
        </p:nvSpPr>
        <p:spPr bwMode="auto">
          <a:xfrm>
            <a:off x="4267200" y="1589088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figure, </a:t>
            </a:r>
          </a:p>
        </p:txBody>
      </p:sp>
      <p:sp>
        <p:nvSpPr>
          <p:cNvPr id="868423" name="Text Box 71"/>
          <p:cNvSpPr txBox="1">
            <a:spLocks noChangeArrowheads="1"/>
          </p:cNvSpPr>
          <p:nvPr/>
        </p:nvSpPr>
        <p:spPr bwMode="auto">
          <a:xfrm>
            <a:off x="4114800" y="15748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68424" name="Text Box 72"/>
          <p:cNvSpPr txBox="1">
            <a:spLocks noChangeArrowheads="1"/>
          </p:cNvSpPr>
          <p:nvPr/>
        </p:nvSpPr>
        <p:spPr bwMode="auto">
          <a:xfrm>
            <a:off x="6096000" y="16002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material</a:t>
            </a:r>
          </a:p>
        </p:txBody>
      </p:sp>
      <p:sp>
        <p:nvSpPr>
          <p:cNvPr id="868425" name="WordArt 73"/>
          <p:cNvSpPr>
            <a:spLocks noChangeArrowheads="1" noChangeShapeType="1" noTextEdit="1"/>
          </p:cNvSpPr>
          <p:nvPr/>
        </p:nvSpPr>
        <p:spPr bwMode="auto">
          <a:xfrm>
            <a:off x="3086100" y="2517775"/>
            <a:ext cx="1524000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Age of </a:t>
            </a:r>
          </a:p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Restoration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68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8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8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8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8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68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8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6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68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68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8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6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6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68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8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355" grpId="0" animBg="1"/>
      <p:bldP spid="868383" grpId="0" animBg="1"/>
      <p:bldP spid="868387" grpId="0"/>
      <p:bldP spid="868388" grpId="0"/>
      <p:bldP spid="868400" grpId="0"/>
      <p:bldP spid="868401" grpId="0" animBg="1"/>
      <p:bldP spid="86842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6578" name="Picture 66" descr="Jeroboam Leads Israel Into Sin, by 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62000"/>
            <a:ext cx="3157538" cy="3886200"/>
          </a:xfrm>
          <a:prstGeom prst="rect">
            <a:avLst/>
          </a:prstGeom>
          <a:noFill/>
        </p:spPr>
      </p:pic>
      <p:sp>
        <p:nvSpPr>
          <p:cNvPr id="1216514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216522" name="AutoShape 10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216523" name="Text Box 11"/>
          <p:cNvSpPr txBox="1">
            <a:spLocks noChangeArrowheads="1"/>
          </p:cNvSpPr>
          <p:nvPr/>
        </p:nvSpPr>
        <p:spPr bwMode="auto">
          <a:xfrm>
            <a:off x="8382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N-S</a:t>
            </a:r>
          </a:p>
        </p:txBody>
      </p:sp>
      <p:sp>
        <p:nvSpPr>
          <p:cNvPr id="1216524" name="Oval 12"/>
          <p:cNvSpPr>
            <a:spLocks noChangeArrowheads="1"/>
          </p:cNvSpPr>
          <p:nvPr/>
        </p:nvSpPr>
        <p:spPr bwMode="auto">
          <a:xfrm>
            <a:off x="12192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16525" name="Text Box 13"/>
          <p:cNvSpPr txBox="1">
            <a:spLocks noChangeArrowheads="1"/>
          </p:cNvSpPr>
          <p:nvPr/>
        </p:nvSpPr>
        <p:spPr bwMode="auto">
          <a:xfrm>
            <a:off x="1600200" y="1958975"/>
            <a:ext cx="2514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Straying of Israelites</a:t>
            </a:r>
          </a:p>
        </p:txBody>
      </p:sp>
      <p:sp>
        <p:nvSpPr>
          <p:cNvPr id="1216526" name="Text Box 14"/>
          <p:cNvSpPr txBox="1">
            <a:spLocks noChangeArrowheads="1"/>
          </p:cNvSpPr>
          <p:nvPr/>
        </p:nvSpPr>
        <p:spPr bwMode="auto">
          <a:xfrm>
            <a:off x="1600200" y="2568575"/>
            <a:ext cx="1981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Internal reform</a:t>
            </a:r>
          </a:p>
        </p:txBody>
      </p:sp>
      <p:sp>
        <p:nvSpPr>
          <p:cNvPr id="1216527" name="Text Box 15"/>
          <p:cNvSpPr txBox="1">
            <a:spLocks noChangeArrowheads="1"/>
          </p:cNvSpPr>
          <p:nvPr/>
        </p:nvSpPr>
        <p:spPr bwMode="auto">
          <a:xfrm>
            <a:off x="2819400" y="2873375"/>
            <a:ext cx="1371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(prophets)</a:t>
            </a:r>
          </a:p>
        </p:txBody>
      </p:sp>
      <p:sp>
        <p:nvSpPr>
          <p:cNvPr id="1216528" name="Text Box 16"/>
          <p:cNvSpPr txBox="1">
            <a:spLocks noChangeArrowheads="1"/>
          </p:cNvSpPr>
          <p:nvPr/>
        </p:nvSpPr>
        <p:spPr bwMode="auto">
          <a:xfrm>
            <a:off x="1600200" y="3559175"/>
            <a:ext cx="26670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External chastisement</a:t>
            </a:r>
          </a:p>
        </p:txBody>
      </p:sp>
      <p:sp>
        <p:nvSpPr>
          <p:cNvPr id="1216529" name="Text Box 17"/>
          <p:cNvSpPr txBox="1">
            <a:spLocks noChangeArrowheads="1"/>
          </p:cNvSpPr>
          <p:nvPr/>
        </p:nvSpPr>
        <p:spPr bwMode="auto">
          <a:xfrm>
            <a:off x="2971800" y="3863975"/>
            <a:ext cx="1219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(gentiles)</a:t>
            </a:r>
          </a:p>
        </p:txBody>
      </p:sp>
      <p:sp>
        <p:nvSpPr>
          <p:cNvPr id="1216530" name="Line 18"/>
          <p:cNvSpPr>
            <a:spLocks noChangeShapeType="1"/>
          </p:cNvSpPr>
          <p:nvPr/>
        </p:nvSpPr>
        <p:spPr bwMode="auto">
          <a:xfrm>
            <a:off x="1257300" y="2782888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16531" name="Line 19"/>
          <p:cNvSpPr>
            <a:spLocks noChangeShapeType="1"/>
          </p:cNvSpPr>
          <p:nvPr/>
        </p:nvSpPr>
        <p:spPr bwMode="auto">
          <a:xfrm>
            <a:off x="1257300" y="37719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16567" name="Picture 55" descr="Nebuchadnezzar - Nebuchadnezzar´s army destroying the Temple sanctuary with axes (cf 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8038" y="762000"/>
            <a:ext cx="2794000" cy="38862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216574" name="Group 62"/>
          <p:cNvGrpSpPr>
            <a:grpSpLocks/>
          </p:cNvGrpSpPr>
          <p:nvPr/>
        </p:nvGrpSpPr>
        <p:grpSpPr bwMode="auto">
          <a:xfrm>
            <a:off x="304800" y="3295650"/>
            <a:ext cx="4876800" cy="2266950"/>
            <a:chOff x="323" y="2016"/>
            <a:chExt cx="2893" cy="1344"/>
          </a:xfrm>
        </p:grpSpPr>
        <p:pic>
          <p:nvPicPr>
            <p:cNvPr id="1216575" name="Picture 63" descr="Micah preaching (Engraving by Gustaf Dore)"/>
            <p:cNvPicPr>
              <a:picLocks noChangeAspect="1" noChangeArrowheads="1"/>
            </p:cNvPicPr>
            <p:nvPr/>
          </p:nvPicPr>
          <p:blipFill>
            <a:blip r:embed="rId5" cstate="print"/>
            <a:srcRect l="2702" t="3450"/>
            <a:stretch>
              <a:fillRect/>
            </a:stretch>
          </p:blipFill>
          <p:spPr bwMode="auto">
            <a:xfrm>
              <a:off x="1488" y="2016"/>
              <a:ext cx="1728" cy="1343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16576" name="Picture 64" descr="Elders - Ezekiel prophesying to the elders who had visited him - Ezek"/>
            <p:cNvPicPr>
              <a:picLocks noChangeAspect="1" noChangeArrowheads="1"/>
            </p:cNvPicPr>
            <p:nvPr/>
          </p:nvPicPr>
          <p:blipFill>
            <a:blip r:embed="rId6" cstate="print"/>
            <a:srcRect l="1970" t="1671" r="-1062" b="1462"/>
            <a:stretch>
              <a:fillRect/>
            </a:stretch>
          </p:blipFill>
          <p:spPr bwMode="auto">
            <a:xfrm>
              <a:off x="323" y="2016"/>
              <a:ext cx="1165" cy="1344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21651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6518" name="Text Box 6"/>
          <p:cNvSpPr txBox="1">
            <a:spLocks noChangeArrowheads="1"/>
          </p:cNvSpPr>
          <p:nvPr/>
        </p:nvSpPr>
        <p:spPr bwMode="auto">
          <a:xfrm>
            <a:off x="838200" y="5715000"/>
            <a:ext cx="75438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However, because they did not repent, God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chastised them externally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by sending gentile nations such as Babylon to attack them.</a:t>
            </a:r>
            <a:endParaRPr lang="en-US" sz="18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1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216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6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6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16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1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1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21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121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216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16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6528" grpId="0"/>
      <p:bldP spid="1216529" grpId="0"/>
      <p:bldP spid="1216531" grpId="0" animBg="1"/>
      <p:bldP spid="121651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8338" name="Picture 2" descr="Nebuchadnezzar - Nebuchadnezzar´s army destroying the Temple sanctuary with axes (cf 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8038" y="762000"/>
            <a:ext cx="2794000" cy="388620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678340" name="Group 4"/>
          <p:cNvGrpSpPr>
            <a:grpSpLocks/>
          </p:cNvGrpSpPr>
          <p:nvPr/>
        </p:nvGrpSpPr>
        <p:grpSpPr bwMode="auto">
          <a:xfrm>
            <a:off x="4572000" y="762000"/>
            <a:ext cx="3733800" cy="838200"/>
            <a:chOff x="2880" y="480"/>
            <a:chExt cx="2352" cy="528"/>
          </a:xfrm>
        </p:grpSpPr>
        <p:sp>
          <p:nvSpPr>
            <p:cNvPr id="1678341" name="AutoShape 5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78342" name="Text Box 6"/>
            <p:cNvSpPr txBox="1">
              <a:spLocks noChangeArrowheads="1"/>
            </p:cNvSpPr>
            <p:nvPr/>
          </p:nvSpPr>
          <p:spPr bwMode="auto">
            <a:xfrm>
              <a:off x="2880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E-W</a:t>
              </a:r>
            </a:p>
          </p:txBody>
        </p:sp>
      </p:grpSp>
      <p:grpSp>
        <p:nvGrpSpPr>
          <p:cNvPr id="1678382" name="Group 46"/>
          <p:cNvGrpSpPr>
            <a:grpSpLocks/>
          </p:cNvGrpSpPr>
          <p:nvPr/>
        </p:nvGrpSpPr>
        <p:grpSpPr bwMode="auto">
          <a:xfrm>
            <a:off x="4618038" y="1625600"/>
            <a:ext cx="3657600" cy="3022600"/>
            <a:chOff x="2880" y="1024"/>
            <a:chExt cx="2304" cy="1904"/>
          </a:xfrm>
        </p:grpSpPr>
        <p:pic>
          <p:nvPicPr>
            <p:cNvPr id="1678368" name="Picture 32" descr="Frankish Holy Roman Empire of Charlemagne 800-814_Edited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2880" y="1024"/>
              <a:ext cx="2304" cy="1904"/>
            </a:xfrm>
            <a:prstGeom prst="rect">
              <a:avLst/>
            </a:prstGeom>
            <a:noFill/>
          </p:spPr>
        </p:pic>
        <p:grpSp>
          <p:nvGrpSpPr>
            <p:cNvPr id="1678381" name="Group 45"/>
            <p:cNvGrpSpPr>
              <a:grpSpLocks/>
            </p:cNvGrpSpPr>
            <p:nvPr/>
          </p:nvGrpSpPr>
          <p:grpSpPr bwMode="auto">
            <a:xfrm>
              <a:off x="3264" y="1456"/>
              <a:ext cx="1488" cy="723"/>
              <a:chOff x="3264" y="1456"/>
              <a:chExt cx="1488" cy="723"/>
            </a:xfrm>
          </p:grpSpPr>
          <p:grpSp>
            <p:nvGrpSpPr>
              <p:cNvPr id="1678377" name="Group 41"/>
              <p:cNvGrpSpPr>
                <a:grpSpLocks/>
              </p:cNvGrpSpPr>
              <p:nvPr/>
            </p:nvGrpSpPr>
            <p:grpSpPr bwMode="auto">
              <a:xfrm>
                <a:off x="3906" y="1456"/>
                <a:ext cx="846" cy="718"/>
                <a:chOff x="3858" y="1456"/>
                <a:chExt cx="846" cy="718"/>
              </a:xfrm>
            </p:grpSpPr>
            <p:sp>
              <p:nvSpPr>
                <p:cNvPr id="1678370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3858" y="1456"/>
                  <a:ext cx="496" cy="336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lang="en-US" sz="1600" dirty="0">
                      <a:solidFill>
                        <a:schemeClr val="bg1"/>
                      </a:solidFill>
                      <a:effectLst>
                        <a:outerShdw dist="50800" dir="2700000" algn="tl">
                          <a:srgbClr val="000000"/>
                        </a:outerShdw>
                      </a:effectLst>
                      <a:latin typeface="Eurostile" pitchFamily="34" charset="0"/>
                    </a:rPr>
                    <a:t>East</a:t>
                  </a:r>
                </a:p>
                <a:p>
                  <a:pPr>
                    <a:lnSpc>
                      <a:spcPct val="90000"/>
                    </a:lnSpc>
                  </a:pPr>
                  <a:r>
                    <a:rPr lang="en-US" sz="1600" dirty="0">
                      <a:solidFill>
                        <a:schemeClr val="bg1"/>
                      </a:solidFill>
                      <a:effectLst>
                        <a:outerShdw dist="50800" dir="2700000" algn="tl">
                          <a:srgbClr val="000000"/>
                        </a:outerShdw>
                      </a:effectLst>
                      <a:latin typeface="Eurostile" pitchFamily="34" charset="0"/>
                    </a:rPr>
                    <a:t>Franks</a:t>
                  </a:r>
                </a:p>
              </p:txBody>
            </p:sp>
            <p:sp>
              <p:nvSpPr>
                <p:cNvPr id="1678372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3898" y="1774"/>
                  <a:ext cx="806" cy="400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lnSpc>
                      <a:spcPct val="85000"/>
                    </a:lnSpc>
                  </a:pPr>
                  <a:r>
                    <a:rPr lang="en-US" sz="1400">
                      <a:solidFill>
                        <a:schemeClr val="bg1"/>
                      </a:solidFill>
                      <a:effectLst/>
                    </a:rPr>
                    <a:t>(Holy </a:t>
                  </a:r>
                </a:p>
                <a:p>
                  <a:pPr algn="l">
                    <a:lnSpc>
                      <a:spcPct val="85000"/>
                    </a:lnSpc>
                  </a:pPr>
                  <a:r>
                    <a:rPr lang="en-US" sz="1400">
                      <a:solidFill>
                        <a:schemeClr val="bg1"/>
                      </a:solidFill>
                      <a:effectLst/>
                    </a:rPr>
                    <a:t>      Roman</a:t>
                  </a:r>
                </a:p>
                <a:p>
                  <a:pPr algn="l">
                    <a:lnSpc>
                      <a:spcPct val="85000"/>
                    </a:lnSpc>
                  </a:pPr>
                  <a:r>
                    <a:rPr lang="en-US" sz="1400">
                      <a:solidFill>
                        <a:schemeClr val="bg1"/>
                      </a:solidFill>
                      <a:effectLst/>
                    </a:rPr>
                    <a:t>            Empire)</a:t>
                  </a:r>
                </a:p>
              </p:txBody>
            </p:sp>
          </p:grpSp>
          <p:grpSp>
            <p:nvGrpSpPr>
              <p:cNvPr id="1678378" name="Group 42"/>
              <p:cNvGrpSpPr>
                <a:grpSpLocks/>
              </p:cNvGrpSpPr>
              <p:nvPr/>
            </p:nvGrpSpPr>
            <p:grpSpPr bwMode="auto">
              <a:xfrm>
                <a:off x="3264" y="1680"/>
                <a:ext cx="534" cy="499"/>
                <a:chOff x="3267" y="1718"/>
                <a:chExt cx="534" cy="499"/>
              </a:xfrm>
            </p:grpSpPr>
            <p:sp>
              <p:nvSpPr>
                <p:cNvPr id="1678371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3286" y="1718"/>
                  <a:ext cx="496" cy="336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lang="en-US" sz="1600">
                      <a:solidFill>
                        <a:srgbClr val="FFEBB3"/>
                      </a:solidFill>
                      <a:effectLst>
                        <a:outerShdw dist="50800" dir="2700000" algn="tl">
                          <a:srgbClr val="000000"/>
                        </a:outerShdw>
                      </a:effectLst>
                      <a:latin typeface="Eurostile" pitchFamily="34" charset="0"/>
                    </a:rPr>
                    <a:t>West</a:t>
                  </a:r>
                </a:p>
                <a:p>
                  <a:pPr>
                    <a:lnSpc>
                      <a:spcPct val="90000"/>
                    </a:lnSpc>
                  </a:pPr>
                  <a:r>
                    <a:rPr lang="en-US" sz="1600">
                      <a:solidFill>
                        <a:srgbClr val="FFEBB3"/>
                      </a:solidFill>
                      <a:effectLst>
                        <a:outerShdw dist="50800" dir="2700000" algn="tl">
                          <a:srgbClr val="000000"/>
                        </a:outerShdw>
                      </a:effectLst>
                      <a:latin typeface="Eurostile" pitchFamily="34" charset="0"/>
                    </a:rPr>
                    <a:t>Franks</a:t>
                  </a:r>
                </a:p>
              </p:txBody>
            </p:sp>
            <p:sp>
              <p:nvSpPr>
                <p:cNvPr id="1678373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3267" y="2025"/>
                  <a:ext cx="534" cy="192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en-US" sz="1400" b="0">
                      <a:solidFill>
                        <a:srgbClr val="FFEBB3"/>
                      </a:solidFill>
                      <a:effectLst/>
                    </a:rPr>
                    <a:t>(</a:t>
                  </a:r>
                  <a:r>
                    <a:rPr lang="en-US" sz="1400">
                      <a:solidFill>
                        <a:srgbClr val="FFEBB3"/>
                      </a:solidFill>
                      <a:effectLst/>
                    </a:rPr>
                    <a:t>France</a:t>
                  </a:r>
                  <a:r>
                    <a:rPr lang="en-US" sz="1400" b="0">
                      <a:solidFill>
                        <a:srgbClr val="FFEBB3"/>
                      </a:solidFill>
                      <a:effectLst/>
                    </a:rPr>
                    <a:t>)</a:t>
                  </a:r>
                </a:p>
              </p:txBody>
            </p:sp>
          </p:grpSp>
        </p:grpSp>
      </p:grpSp>
      <p:sp>
        <p:nvSpPr>
          <p:cNvPr id="1678339" name="AutoShape 3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678343" name="AutoShape 7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678344" name="Text Box 8"/>
          <p:cNvSpPr txBox="1">
            <a:spLocks noChangeArrowheads="1"/>
          </p:cNvSpPr>
          <p:nvPr/>
        </p:nvSpPr>
        <p:spPr bwMode="auto">
          <a:xfrm>
            <a:off x="8382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N-S</a:t>
            </a:r>
          </a:p>
        </p:txBody>
      </p:sp>
      <p:sp>
        <p:nvSpPr>
          <p:cNvPr id="1678345" name="Oval 9"/>
          <p:cNvSpPr>
            <a:spLocks noChangeArrowheads="1"/>
          </p:cNvSpPr>
          <p:nvPr/>
        </p:nvSpPr>
        <p:spPr bwMode="auto">
          <a:xfrm>
            <a:off x="12192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678346" name="Text Box 10"/>
          <p:cNvSpPr txBox="1">
            <a:spLocks noChangeArrowheads="1"/>
          </p:cNvSpPr>
          <p:nvPr/>
        </p:nvSpPr>
        <p:spPr bwMode="auto">
          <a:xfrm>
            <a:off x="1600200" y="1958975"/>
            <a:ext cx="2514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Straying of Israelites</a:t>
            </a:r>
          </a:p>
        </p:txBody>
      </p:sp>
      <p:sp>
        <p:nvSpPr>
          <p:cNvPr id="1678347" name="Text Box 11"/>
          <p:cNvSpPr txBox="1">
            <a:spLocks noChangeArrowheads="1"/>
          </p:cNvSpPr>
          <p:nvPr/>
        </p:nvSpPr>
        <p:spPr bwMode="auto">
          <a:xfrm>
            <a:off x="1600200" y="2568575"/>
            <a:ext cx="1981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Internal reform</a:t>
            </a:r>
          </a:p>
        </p:txBody>
      </p:sp>
      <p:sp>
        <p:nvSpPr>
          <p:cNvPr id="1678348" name="Text Box 12"/>
          <p:cNvSpPr txBox="1">
            <a:spLocks noChangeArrowheads="1"/>
          </p:cNvSpPr>
          <p:nvPr/>
        </p:nvSpPr>
        <p:spPr bwMode="auto">
          <a:xfrm>
            <a:off x="2819400" y="2873375"/>
            <a:ext cx="1371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(prophets)</a:t>
            </a:r>
          </a:p>
        </p:txBody>
      </p:sp>
      <p:sp>
        <p:nvSpPr>
          <p:cNvPr id="1678349" name="Text Box 13"/>
          <p:cNvSpPr txBox="1">
            <a:spLocks noChangeArrowheads="1"/>
          </p:cNvSpPr>
          <p:nvPr/>
        </p:nvSpPr>
        <p:spPr bwMode="auto">
          <a:xfrm>
            <a:off x="1600200" y="3559175"/>
            <a:ext cx="26670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External chastisement</a:t>
            </a:r>
          </a:p>
        </p:txBody>
      </p:sp>
      <p:sp>
        <p:nvSpPr>
          <p:cNvPr id="1678350" name="Text Box 14"/>
          <p:cNvSpPr txBox="1">
            <a:spLocks noChangeArrowheads="1"/>
          </p:cNvSpPr>
          <p:nvPr/>
        </p:nvSpPr>
        <p:spPr bwMode="auto">
          <a:xfrm>
            <a:off x="2971800" y="3863975"/>
            <a:ext cx="1219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(gentiles)</a:t>
            </a:r>
          </a:p>
        </p:txBody>
      </p:sp>
      <p:sp>
        <p:nvSpPr>
          <p:cNvPr id="1678351" name="Line 15"/>
          <p:cNvSpPr>
            <a:spLocks noChangeShapeType="1"/>
          </p:cNvSpPr>
          <p:nvPr/>
        </p:nvSpPr>
        <p:spPr bwMode="auto">
          <a:xfrm>
            <a:off x="1257300" y="2782888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678352" name="Line 16"/>
          <p:cNvSpPr>
            <a:spLocks noChangeShapeType="1"/>
          </p:cNvSpPr>
          <p:nvPr/>
        </p:nvSpPr>
        <p:spPr bwMode="auto">
          <a:xfrm>
            <a:off x="1257300" y="37719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678353" name="Text Box 17"/>
          <p:cNvSpPr txBox="1">
            <a:spLocks noChangeArrowheads="1"/>
          </p:cNvSpPr>
          <p:nvPr/>
        </p:nvSpPr>
        <p:spPr bwMode="auto">
          <a:xfrm>
            <a:off x="5334000" y="2566988"/>
            <a:ext cx="19812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Internal reform</a:t>
            </a:r>
          </a:p>
        </p:txBody>
      </p:sp>
      <p:sp>
        <p:nvSpPr>
          <p:cNvPr id="1678364" name="Line 28"/>
          <p:cNvSpPr>
            <a:spLocks noChangeShapeType="1"/>
          </p:cNvSpPr>
          <p:nvPr/>
        </p:nvSpPr>
        <p:spPr bwMode="auto">
          <a:xfrm>
            <a:off x="4991100" y="27813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678365" name="Oval 29"/>
          <p:cNvSpPr>
            <a:spLocks noChangeArrowheads="1"/>
          </p:cNvSpPr>
          <p:nvPr/>
        </p:nvSpPr>
        <p:spPr bwMode="auto">
          <a:xfrm>
            <a:off x="4953000" y="1979613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678366" name="Rectangle 30"/>
          <p:cNvSpPr>
            <a:spLocks noChangeArrowheads="1"/>
          </p:cNvSpPr>
          <p:nvPr/>
        </p:nvSpPr>
        <p:spPr bwMode="auto">
          <a:xfrm>
            <a:off x="5410200" y="1981200"/>
            <a:ext cx="2362200" cy="381000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78367" name="Text Box 31"/>
          <p:cNvSpPr txBox="1">
            <a:spLocks noChangeArrowheads="1"/>
          </p:cNvSpPr>
          <p:nvPr/>
        </p:nvSpPr>
        <p:spPr bwMode="auto">
          <a:xfrm>
            <a:off x="5334000" y="1957388"/>
            <a:ext cx="25146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Corruption of papacy</a:t>
            </a:r>
          </a:p>
        </p:txBody>
      </p:sp>
      <p:pic>
        <p:nvPicPr>
          <p:cNvPr id="1678387" name="Picture 51" descr="Monk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29200" y="2971800"/>
            <a:ext cx="1539875" cy="2438400"/>
          </a:xfrm>
          <a:prstGeom prst="rect">
            <a:avLst/>
          </a:prstGeom>
          <a:noFill/>
        </p:spPr>
      </p:pic>
      <p:sp>
        <p:nvSpPr>
          <p:cNvPr id="1678354" name="Text Box 18"/>
          <p:cNvSpPr txBox="1">
            <a:spLocks noChangeArrowheads="1"/>
          </p:cNvSpPr>
          <p:nvPr/>
        </p:nvSpPr>
        <p:spPr bwMode="auto">
          <a:xfrm>
            <a:off x="6553200" y="2871788"/>
            <a:ext cx="13716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(monks)</a:t>
            </a:r>
          </a:p>
        </p:txBody>
      </p:sp>
      <p:pic>
        <p:nvPicPr>
          <p:cNvPr id="1678388" name="Picture 52" descr="Emblem of the Papacy copy"/>
          <p:cNvPicPr>
            <a:picLocks noChangeAspect="1" noChangeArrowheads="1"/>
          </p:cNvPicPr>
          <p:nvPr/>
        </p:nvPicPr>
        <p:blipFill>
          <a:blip r:embed="rId6" cstate="print"/>
          <a:srcRect l="-71338" t="-51312" b="-70912"/>
          <a:stretch>
            <a:fillRect/>
          </a:stretch>
        </p:blipFill>
        <p:spPr bwMode="auto">
          <a:xfrm>
            <a:off x="838200" y="0"/>
            <a:ext cx="3724275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CC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678357" name="Rectangle 2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678358" name="Group 22"/>
          <p:cNvGrpSpPr>
            <a:grpSpLocks/>
          </p:cNvGrpSpPr>
          <p:nvPr/>
        </p:nvGrpSpPr>
        <p:grpSpPr bwMode="auto">
          <a:xfrm>
            <a:off x="762000" y="5638800"/>
            <a:ext cx="7696200" cy="974725"/>
            <a:chOff x="432" y="3552"/>
            <a:chExt cx="4848" cy="614"/>
          </a:xfrm>
        </p:grpSpPr>
        <p:sp>
          <p:nvSpPr>
            <p:cNvPr id="1678359" name="Text Box 23"/>
            <p:cNvSpPr txBox="1">
              <a:spLocks noChangeArrowheads="1"/>
            </p:cNvSpPr>
            <p:nvPr/>
          </p:nvSpPr>
          <p:spPr bwMode="auto">
            <a:xfrm>
              <a:off x="720" y="3562"/>
              <a:ext cx="4560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During the parallel period of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divided kingdoms of east and west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papacy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corrupt. God sent prominent monks to promote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internal reform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in the Church.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678360" name="Oval 24"/>
            <p:cNvSpPr>
              <a:spLocks noChangeArrowheads="1"/>
            </p:cNvSpPr>
            <p:nvPr/>
          </p:nvSpPr>
          <p:spPr bwMode="auto">
            <a:xfrm>
              <a:off x="432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7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678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678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78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78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78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78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7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78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78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78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78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78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78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7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78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78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78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78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7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78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67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67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67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678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678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8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8353" grpId="0"/>
      <p:bldP spid="1678364" grpId="0" animBg="1"/>
      <p:bldP spid="1678365" grpId="0" animBg="1"/>
      <p:bldP spid="1678366" grpId="0" animBg="1"/>
      <p:bldP spid="1678366" grpId="1" animBg="1"/>
      <p:bldP spid="1678367" grpId="0"/>
      <p:bldP spid="167835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220611" name="AutoShape 3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220616" name="AutoShape 8"/>
          <p:cNvSpPr>
            <a:spLocks noChangeArrowheads="1"/>
          </p:cNvSpPr>
          <p:nvPr/>
        </p:nvSpPr>
        <p:spPr bwMode="auto">
          <a:xfrm>
            <a:off x="46482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dir="108000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220617" name="Text Box 9"/>
          <p:cNvSpPr txBox="1">
            <a:spLocks noChangeArrowheads="1"/>
          </p:cNvSpPr>
          <p:nvPr/>
        </p:nvSpPr>
        <p:spPr bwMode="auto">
          <a:xfrm>
            <a:off x="45720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E-W</a:t>
            </a:r>
          </a:p>
        </p:txBody>
      </p:sp>
      <p:sp>
        <p:nvSpPr>
          <p:cNvPr id="1220618" name="AutoShape 10"/>
          <p:cNvSpPr>
            <a:spLocks noChangeArrowheads="1"/>
          </p:cNvSpPr>
          <p:nvPr/>
        </p:nvSpPr>
        <p:spPr bwMode="auto">
          <a:xfrm>
            <a:off x="9144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220619" name="Text Box 11"/>
          <p:cNvSpPr txBox="1">
            <a:spLocks noChangeArrowheads="1"/>
          </p:cNvSpPr>
          <p:nvPr/>
        </p:nvSpPr>
        <p:spPr bwMode="auto">
          <a:xfrm>
            <a:off x="8382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N-S</a:t>
            </a:r>
          </a:p>
        </p:txBody>
      </p:sp>
      <p:sp>
        <p:nvSpPr>
          <p:cNvPr id="1220620" name="Oval 12"/>
          <p:cNvSpPr>
            <a:spLocks noChangeArrowheads="1"/>
          </p:cNvSpPr>
          <p:nvPr/>
        </p:nvSpPr>
        <p:spPr bwMode="auto">
          <a:xfrm>
            <a:off x="12192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20621" name="Text Box 13"/>
          <p:cNvSpPr txBox="1">
            <a:spLocks noChangeArrowheads="1"/>
          </p:cNvSpPr>
          <p:nvPr/>
        </p:nvSpPr>
        <p:spPr bwMode="auto">
          <a:xfrm>
            <a:off x="1600200" y="1958975"/>
            <a:ext cx="2514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Straying of Israelites</a:t>
            </a:r>
          </a:p>
        </p:txBody>
      </p:sp>
      <p:sp>
        <p:nvSpPr>
          <p:cNvPr id="1220622" name="Text Box 14"/>
          <p:cNvSpPr txBox="1">
            <a:spLocks noChangeArrowheads="1"/>
          </p:cNvSpPr>
          <p:nvPr/>
        </p:nvSpPr>
        <p:spPr bwMode="auto">
          <a:xfrm>
            <a:off x="1600200" y="2568575"/>
            <a:ext cx="1981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Internal reform</a:t>
            </a:r>
          </a:p>
        </p:txBody>
      </p:sp>
      <p:sp>
        <p:nvSpPr>
          <p:cNvPr id="1220623" name="Text Box 15"/>
          <p:cNvSpPr txBox="1">
            <a:spLocks noChangeArrowheads="1"/>
          </p:cNvSpPr>
          <p:nvPr/>
        </p:nvSpPr>
        <p:spPr bwMode="auto">
          <a:xfrm>
            <a:off x="2819400" y="2873375"/>
            <a:ext cx="1371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(prophets)</a:t>
            </a:r>
          </a:p>
        </p:txBody>
      </p:sp>
      <p:sp>
        <p:nvSpPr>
          <p:cNvPr id="1220624" name="Text Box 16"/>
          <p:cNvSpPr txBox="1">
            <a:spLocks noChangeArrowheads="1"/>
          </p:cNvSpPr>
          <p:nvPr/>
        </p:nvSpPr>
        <p:spPr bwMode="auto">
          <a:xfrm>
            <a:off x="1600200" y="3559175"/>
            <a:ext cx="26670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External chastisement</a:t>
            </a:r>
          </a:p>
        </p:txBody>
      </p:sp>
      <p:sp>
        <p:nvSpPr>
          <p:cNvPr id="1220625" name="Text Box 17"/>
          <p:cNvSpPr txBox="1">
            <a:spLocks noChangeArrowheads="1"/>
          </p:cNvSpPr>
          <p:nvPr/>
        </p:nvSpPr>
        <p:spPr bwMode="auto">
          <a:xfrm>
            <a:off x="2971800" y="3863975"/>
            <a:ext cx="1219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(gentiles)</a:t>
            </a:r>
          </a:p>
        </p:txBody>
      </p:sp>
      <p:sp>
        <p:nvSpPr>
          <p:cNvPr id="1220626" name="Line 18"/>
          <p:cNvSpPr>
            <a:spLocks noChangeShapeType="1"/>
          </p:cNvSpPr>
          <p:nvPr/>
        </p:nvSpPr>
        <p:spPr bwMode="auto">
          <a:xfrm>
            <a:off x="1257300" y="2782888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0627" name="Line 19"/>
          <p:cNvSpPr>
            <a:spLocks noChangeShapeType="1"/>
          </p:cNvSpPr>
          <p:nvPr/>
        </p:nvSpPr>
        <p:spPr bwMode="auto">
          <a:xfrm>
            <a:off x="1257300" y="37719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0628" name="Oval 20"/>
          <p:cNvSpPr>
            <a:spLocks noChangeArrowheads="1"/>
          </p:cNvSpPr>
          <p:nvPr/>
        </p:nvSpPr>
        <p:spPr bwMode="auto">
          <a:xfrm>
            <a:off x="4953000" y="1979613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220629" name="Text Box 21"/>
          <p:cNvSpPr txBox="1">
            <a:spLocks noChangeArrowheads="1"/>
          </p:cNvSpPr>
          <p:nvPr/>
        </p:nvSpPr>
        <p:spPr bwMode="auto">
          <a:xfrm>
            <a:off x="5334000" y="1957388"/>
            <a:ext cx="25146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Corruption of papacy</a:t>
            </a:r>
          </a:p>
        </p:txBody>
      </p:sp>
      <p:sp>
        <p:nvSpPr>
          <p:cNvPr id="1220630" name="Text Box 22"/>
          <p:cNvSpPr txBox="1">
            <a:spLocks noChangeArrowheads="1"/>
          </p:cNvSpPr>
          <p:nvPr/>
        </p:nvSpPr>
        <p:spPr bwMode="auto">
          <a:xfrm>
            <a:off x="5334000" y="2566988"/>
            <a:ext cx="19812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Internal reform</a:t>
            </a:r>
          </a:p>
        </p:txBody>
      </p:sp>
      <p:sp>
        <p:nvSpPr>
          <p:cNvPr id="1220631" name="Text Box 23"/>
          <p:cNvSpPr txBox="1">
            <a:spLocks noChangeArrowheads="1"/>
          </p:cNvSpPr>
          <p:nvPr/>
        </p:nvSpPr>
        <p:spPr bwMode="auto">
          <a:xfrm>
            <a:off x="6553200" y="2871788"/>
            <a:ext cx="13716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(monks)</a:t>
            </a:r>
          </a:p>
        </p:txBody>
      </p:sp>
      <p:sp>
        <p:nvSpPr>
          <p:cNvPr id="1220634" name="Line 26"/>
          <p:cNvSpPr>
            <a:spLocks noChangeShapeType="1"/>
          </p:cNvSpPr>
          <p:nvPr/>
        </p:nvSpPr>
        <p:spPr bwMode="auto">
          <a:xfrm>
            <a:off x="4991100" y="27813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0632" name="Text Box 24"/>
          <p:cNvSpPr txBox="1">
            <a:spLocks noChangeArrowheads="1"/>
          </p:cNvSpPr>
          <p:nvPr/>
        </p:nvSpPr>
        <p:spPr bwMode="auto">
          <a:xfrm>
            <a:off x="5334000" y="3557588"/>
            <a:ext cx="26670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External chastisement</a:t>
            </a:r>
          </a:p>
        </p:txBody>
      </p:sp>
      <p:sp>
        <p:nvSpPr>
          <p:cNvPr id="1220633" name="Text Box 25"/>
          <p:cNvSpPr txBox="1">
            <a:spLocks noChangeArrowheads="1"/>
          </p:cNvSpPr>
          <p:nvPr/>
        </p:nvSpPr>
        <p:spPr bwMode="auto">
          <a:xfrm>
            <a:off x="6553200" y="3862388"/>
            <a:ext cx="14478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(Crusades)</a:t>
            </a:r>
          </a:p>
        </p:txBody>
      </p:sp>
      <p:sp>
        <p:nvSpPr>
          <p:cNvPr id="1220635" name="Line 27"/>
          <p:cNvSpPr>
            <a:spLocks noChangeShapeType="1"/>
          </p:cNvSpPr>
          <p:nvPr/>
        </p:nvSpPr>
        <p:spPr bwMode="auto">
          <a:xfrm>
            <a:off x="4991100" y="377031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20672" name="Picture 64" descr="Monk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29200" y="2971800"/>
            <a:ext cx="1539875" cy="2438400"/>
          </a:xfrm>
          <a:prstGeom prst="rect">
            <a:avLst/>
          </a:prstGeom>
          <a:noFill/>
        </p:spPr>
      </p:pic>
      <p:pic>
        <p:nvPicPr>
          <p:cNvPr id="1220676" name="Picture 68" descr="Emblem of the Papacy copy"/>
          <p:cNvPicPr>
            <a:picLocks noChangeAspect="1" noChangeArrowheads="1"/>
          </p:cNvPicPr>
          <p:nvPr/>
        </p:nvPicPr>
        <p:blipFill>
          <a:blip r:embed="rId4" cstate="print"/>
          <a:srcRect l="-71338" t="-51312" b="-70912"/>
          <a:stretch>
            <a:fillRect/>
          </a:stretch>
        </p:blipFill>
        <p:spPr bwMode="auto">
          <a:xfrm>
            <a:off x="838200" y="0"/>
            <a:ext cx="3724275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CC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220663" name="Picture 55" descr="Image 1 - battle"/>
          <p:cNvPicPr>
            <a:picLocks noChangeAspect="1" noChangeArrowheads="1"/>
          </p:cNvPicPr>
          <p:nvPr/>
        </p:nvPicPr>
        <p:blipFill>
          <a:blip r:embed="rId5" cstate="print">
            <a:lum bright="12000" contrast="12000"/>
          </a:blip>
          <a:srcRect/>
          <a:stretch>
            <a:fillRect/>
          </a:stretch>
        </p:blipFill>
        <p:spPr bwMode="auto">
          <a:xfrm>
            <a:off x="873125" y="0"/>
            <a:ext cx="3698875" cy="5486400"/>
          </a:xfrm>
          <a:prstGeom prst="rect">
            <a:avLst/>
          </a:prstGeom>
          <a:noFill/>
        </p:spPr>
      </p:pic>
      <p:sp>
        <p:nvSpPr>
          <p:cNvPr id="1220612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0614" name="Text Box 6"/>
          <p:cNvSpPr txBox="1">
            <a:spLocks noChangeArrowheads="1"/>
          </p:cNvSpPr>
          <p:nvPr/>
        </p:nvSpPr>
        <p:spPr bwMode="auto">
          <a:xfrm>
            <a:off x="1143000" y="5654675"/>
            <a:ext cx="69342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Since the papacy and the Church did not repent, God       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chastised them externally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by letting their people fight the Muslims. This was the providential reason behind the Crusades.</a:t>
            </a:r>
            <a:endParaRPr lang="en-US" sz="18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0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20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0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0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0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2206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0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20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611" grpId="0" animBg="1"/>
      <p:bldP spid="1220632" grpId="0"/>
      <p:bldP spid="1220633" grpId="0"/>
      <p:bldP spid="1220635" grpId="0" animBg="1"/>
      <p:bldP spid="12206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22696" name="Group 40"/>
          <p:cNvGrpSpPr>
            <a:grpSpLocks/>
          </p:cNvGrpSpPr>
          <p:nvPr/>
        </p:nvGrpSpPr>
        <p:grpSpPr bwMode="auto">
          <a:xfrm>
            <a:off x="914400" y="5638800"/>
            <a:ext cx="7467600" cy="974725"/>
            <a:chOff x="576" y="3552"/>
            <a:chExt cx="4704" cy="614"/>
          </a:xfrm>
        </p:grpSpPr>
        <p:sp>
          <p:nvSpPr>
            <p:cNvPr id="1222662" name="Text Box 6"/>
            <p:cNvSpPr txBox="1">
              <a:spLocks noChangeArrowheads="1"/>
            </p:cNvSpPr>
            <p:nvPr/>
          </p:nvSpPr>
          <p:spPr bwMode="auto">
            <a:xfrm>
              <a:off x="864" y="3562"/>
              <a:ext cx="4416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period of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divided kingdoms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north and south came to an end when gentile nations took the people of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Israel and Judah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into exile. They put an end to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monarchy in Israel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323).</a:t>
              </a:r>
            </a:p>
          </p:txBody>
        </p:sp>
        <p:sp>
          <p:nvSpPr>
            <p:cNvPr id="1222663" name="Oval 7"/>
            <p:cNvSpPr>
              <a:spLocks noChangeArrowheads="1"/>
            </p:cNvSpPr>
            <p:nvPr/>
          </p:nvSpPr>
          <p:spPr bwMode="auto">
            <a:xfrm>
              <a:off x="576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222698" name="Group 42"/>
          <p:cNvGrpSpPr>
            <a:grpSpLocks/>
          </p:cNvGrpSpPr>
          <p:nvPr/>
        </p:nvGrpSpPr>
        <p:grpSpPr bwMode="auto">
          <a:xfrm>
            <a:off x="838200" y="762000"/>
            <a:ext cx="3733800" cy="838200"/>
            <a:chOff x="528" y="480"/>
            <a:chExt cx="2352" cy="528"/>
          </a:xfrm>
        </p:grpSpPr>
        <p:sp>
          <p:nvSpPr>
            <p:cNvPr id="1222666" name="AutoShape 10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222667" name="Text Box 11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N-S</a:t>
              </a:r>
            </a:p>
          </p:txBody>
        </p:sp>
      </p:grpSp>
      <p:sp>
        <p:nvSpPr>
          <p:cNvPr id="1222668" name="Oval 12"/>
          <p:cNvSpPr>
            <a:spLocks noChangeArrowheads="1"/>
          </p:cNvSpPr>
          <p:nvPr/>
        </p:nvSpPr>
        <p:spPr bwMode="auto">
          <a:xfrm>
            <a:off x="1219200" y="225107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22669" name="Text Box 13"/>
          <p:cNvSpPr txBox="1">
            <a:spLocks noChangeArrowheads="1"/>
          </p:cNvSpPr>
          <p:nvPr/>
        </p:nvSpPr>
        <p:spPr bwMode="auto">
          <a:xfrm>
            <a:off x="1676400" y="2276475"/>
            <a:ext cx="19812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Both kingdoms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collapsed</a:t>
            </a:r>
          </a:p>
        </p:txBody>
      </p:sp>
      <p:grpSp>
        <p:nvGrpSpPr>
          <p:cNvPr id="1222700" name="Group 44"/>
          <p:cNvGrpSpPr>
            <a:grpSpLocks/>
          </p:cNvGrpSpPr>
          <p:nvPr/>
        </p:nvGrpSpPr>
        <p:grpSpPr bwMode="auto">
          <a:xfrm>
            <a:off x="1676400" y="3306763"/>
            <a:ext cx="2438400" cy="731837"/>
            <a:chOff x="1056" y="2083"/>
            <a:chExt cx="1536" cy="461"/>
          </a:xfrm>
        </p:grpSpPr>
        <p:sp>
          <p:nvSpPr>
            <p:cNvPr id="1222670" name="Text Box 14"/>
            <p:cNvSpPr txBox="1">
              <a:spLocks noChangeArrowheads="1"/>
            </p:cNvSpPr>
            <p:nvPr/>
          </p:nvSpPr>
          <p:spPr bwMode="auto">
            <a:xfrm>
              <a:off x="1056" y="2083"/>
              <a:ext cx="816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Monarchy</a:t>
              </a:r>
            </a:p>
          </p:txBody>
        </p:sp>
        <p:sp>
          <p:nvSpPr>
            <p:cNvPr id="1222671" name="Text Box 15"/>
            <p:cNvSpPr txBox="1">
              <a:spLocks noChangeArrowheads="1"/>
            </p:cNvSpPr>
            <p:nvPr/>
          </p:nvSpPr>
          <p:spPr bwMode="auto">
            <a:xfrm>
              <a:off x="1440" y="2275"/>
              <a:ext cx="1152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in Israel ended</a:t>
              </a:r>
            </a:p>
          </p:txBody>
        </p:sp>
      </p:grpSp>
      <p:sp>
        <p:nvSpPr>
          <p:cNvPr id="1222693" name="Line 37"/>
          <p:cNvSpPr>
            <a:spLocks noChangeShapeType="1"/>
          </p:cNvSpPr>
          <p:nvPr/>
        </p:nvSpPr>
        <p:spPr bwMode="auto">
          <a:xfrm>
            <a:off x="1257300" y="35210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222708" name="Group 52"/>
          <p:cNvGrpSpPr>
            <a:grpSpLocks/>
          </p:cNvGrpSpPr>
          <p:nvPr/>
        </p:nvGrpSpPr>
        <p:grpSpPr bwMode="auto">
          <a:xfrm>
            <a:off x="4572000" y="0"/>
            <a:ext cx="4586288" cy="5486400"/>
            <a:chOff x="2991" y="144"/>
            <a:chExt cx="2769" cy="3312"/>
          </a:xfrm>
        </p:grpSpPr>
        <p:pic>
          <p:nvPicPr>
            <p:cNvPr id="1222702" name="Picture 46" descr="Solomon_United Monarchy from Webs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91" y="144"/>
              <a:ext cx="2769" cy="3312"/>
            </a:xfrm>
            <a:prstGeom prst="rect">
              <a:avLst/>
            </a:prstGeom>
            <a:noFill/>
          </p:spPr>
        </p:pic>
        <p:sp>
          <p:nvSpPr>
            <p:cNvPr id="1222703" name="Text Box 47"/>
            <p:cNvSpPr txBox="1">
              <a:spLocks noChangeArrowheads="1"/>
            </p:cNvSpPr>
            <p:nvPr/>
          </p:nvSpPr>
          <p:spPr bwMode="auto">
            <a:xfrm>
              <a:off x="3784" y="2425"/>
              <a:ext cx="529" cy="44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>
                  <a:solidFill>
                    <a:srgbClr val="3A001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Kingdom</a:t>
              </a:r>
            </a:p>
            <a:p>
              <a:pPr>
                <a:lnSpc>
                  <a:spcPct val="100000"/>
                </a:lnSpc>
              </a:pPr>
              <a:r>
                <a:rPr lang="en-US" sz="1400">
                  <a:solidFill>
                    <a:srgbClr val="3A001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of</a:t>
              </a:r>
            </a:p>
            <a:p>
              <a:pPr>
                <a:lnSpc>
                  <a:spcPct val="100000"/>
                </a:lnSpc>
              </a:pPr>
              <a:r>
                <a:rPr lang="en-US" sz="1400">
                  <a:solidFill>
                    <a:srgbClr val="3A001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Judah</a:t>
              </a:r>
            </a:p>
          </p:txBody>
        </p:sp>
        <p:sp>
          <p:nvSpPr>
            <p:cNvPr id="1222704" name="Text Box 48"/>
            <p:cNvSpPr txBox="1">
              <a:spLocks noChangeArrowheads="1"/>
            </p:cNvSpPr>
            <p:nvPr/>
          </p:nvSpPr>
          <p:spPr bwMode="auto">
            <a:xfrm>
              <a:off x="4218" y="1129"/>
              <a:ext cx="650" cy="55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800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Kingdom</a:t>
              </a:r>
            </a:p>
            <a:p>
              <a:pPr>
                <a:lnSpc>
                  <a:spcPct val="100000"/>
                </a:lnSpc>
              </a:pPr>
              <a:r>
                <a:rPr lang="en-US" sz="1800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of</a:t>
              </a:r>
            </a:p>
            <a:p>
              <a:pPr>
                <a:lnSpc>
                  <a:spcPct val="100000"/>
                </a:lnSpc>
              </a:pPr>
              <a:r>
                <a:rPr lang="en-US" sz="1800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Israel</a:t>
              </a:r>
            </a:p>
          </p:txBody>
        </p:sp>
      </p:grpSp>
      <p:pic>
        <p:nvPicPr>
          <p:cNvPr id="1222711" name="Picture 55" descr="The Fall and Captivity of Israel, by 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9388" y="152400"/>
            <a:ext cx="1801812" cy="2590800"/>
          </a:xfrm>
          <a:prstGeom prst="rect">
            <a:avLst/>
          </a:prstGeom>
          <a:noFill/>
        </p:spPr>
      </p:pic>
      <p:pic>
        <p:nvPicPr>
          <p:cNvPr id="1222718" name="Picture 62" descr="Nebuchadnezzar´s army attacking the Temple in Jerusale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0525" y="2971800"/>
            <a:ext cx="2052638" cy="2438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2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22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2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2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26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22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22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2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2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2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22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2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22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2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2658" grpId="0" animBg="1"/>
      <p:bldP spid="1222668" grpId="0" animBg="1"/>
      <p:bldP spid="1222669" grpId="0"/>
      <p:bldP spid="122269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54" name="AutoShape 50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224739" name="Group 35"/>
          <p:cNvGrpSpPr>
            <a:grpSpLocks/>
          </p:cNvGrpSpPr>
          <p:nvPr/>
        </p:nvGrpSpPr>
        <p:grpSpPr bwMode="auto">
          <a:xfrm>
            <a:off x="4572000" y="0"/>
            <a:ext cx="4586288" cy="5486400"/>
            <a:chOff x="2880" y="0"/>
            <a:chExt cx="2889" cy="3456"/>
          </a:xfrm>
        </p:grpSpPr>
        <p:grpSp>
          <p:nvGrpSpPr>
            <p:cNvPr id="1224733" name="Group 29"/>
            <p:cNvGrpSpPr>
              <a:grpSpLocks/>
            </p:cNvGrpSpPr>
            <p:nvPr/>
          </p:nvGrpSpPr>
          <p:grpSpPr bwMode="auto">
            <a:xfrm>
              <a:off x="2880" y="0"/>
              <a:ext cx="2889" cy="3456"/>
              <a:chOff x="2991" y="144"/>
              <a:chExt cx="2769" cy="3312"/>
            </a:xfrm>
          </p:grpSpPr>
          <p:pic>
            <p:nvPicPr>
              <p:cNvPr id="1224734" name="Picture 30" descr="Solomon_United Monarchy from Webs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1" y="144"/>
                <a:ext cx="2769" cy="3312"/>
              </a:xfrm>
              <a:prstGeom prst="rect">
                <a:avLst/>
              </a:prstGeom>
              <a:noFill/>
            </p:spPr>
          </p:pic>
          <p:sp>
            <p:nvSpPr>
              <p:cNvPr id="1224735" name="Text Box 31"/>
              <p:cNvSpPr txBox="1">
                <a:spLocks noChangeArrowheads="1"/>
              </p:cNvSpPr>
              <p:nvPr/>
            </p:nvSpPr>
            <p:spPr bwMode="auto">
              <a:xfrm>
                <a:off x="3784" y="2425"/>
                <a:ext cx="529" cy="44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400">
                    <a:solidFill>
                      <a:srgbClr val="3A001D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Kingdom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400">
                    <a:solidFill>
                      <a:srgbClr val="3A001D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of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400">
                    <a:solidFill>
                      <a:srgbClr val="3A001D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Judah</a:t>
                </a:r>
              </a:p>
            </p:txBody>
          </p:sp>
          <p:sp>
            <p:nvSpPr>
              <p:cNvPr id="1224736" name="Text Box 32"/>
              <p:cNvSpPr txBox="1">
                <a:spLocks noChangeArrowheads="1"/>
              </p:cNvSpPr>
              <p:nvPr/>
            </p:nvSpPr>
            <p:spPr bwMode="auto">
              <a:xfrm>
                <a:off x="4218" y="1129"/>
                <a:ext cx="650" cy="553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800">
                    <a:solidFill>
                      <a:srgbClr val="66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Kingdom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800">
                    <a:solidFill>
                      <a:srgbClr val="66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 of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800">
                    <a:solidFill>
                      <a:srgbClr val="66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Israel</a:t>
                </a:r>
              </a:p>
            </p:txBody>
          </p:sp>
        </p:grpSp>
        <p:pic>
          <p:nvPicPr>
            <p:cNvPr id="1224737" name="Picture 33" descr="The Fall and Captivity of Israel, by C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13" y="96"/>
              <a:ext cx="1135" cy="1632"/>
            </a:xfrm>
            <a:prstGeom prst="rect">
              <a:avLst/>
            </a:prstGeom>
            <a:noFill/>
          </p:spPr>
        </p:pic>
        <p:pic>
          <p:nvPicPr>
            <p:cNvPr id="1224738" name="Picture 34" descr="Nebuchadnezzar´s army attacking the Temple in Jerusalem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46" y="1872"/>
              <a:ext cx="1293" cy="1536"/>
            </a:xfrm>
            <a:prstGeom prst="rect">
              <a:avLst/>
            </a:prstGeom>
            <a:noFill/>
          </p:spPr>
        </p:pic>
      </p:grpSp>
      <p:sp>
        <p:nvSpPr>
          <p:cNvPr id="1224706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224740" name="Group 36"/>
          <p:cNvGrpSpPr>
            <a:grpSpLocks/>
          </p:cNvGrpSpPr>
          <p:nvPr/>
        </p:nvGrpSpPr>
        <p:grpSpPr bwMode="auto">
          <a:xfrm>
            <a:off x="4572000" y="762000"/>
            <a:ext cx="3733800" cy="838200"/>
            <a:chOff x="2880" y="480"/>
            <a:chExt cx="2352" cy="528"/>
          </a:xfrm>
        </p:grpSpPr>
        <p:sp>
          <p:nvSpPr>
            <p:cNvPr id="1224712" name="AutoShape 8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224713" name="Text Box 9"/>
            <p:cNvSpPr txBox="1">
              <a:spLocks noChangeArrowheads="1"/>
            </p:cNvSpPr>
            <p:nvPr/>
          </p:nvSpPr>
          <p:spPr bwMode="auto">
            <a:xfrm>
              <a:off x="2880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 dirty="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E-W</a:t>
              </a:r>
            </a:p>
          </p:txBody>
        </p:sp>
      </p:grpSp>
      <p:grpSp>
        <p:nvGrpSpPr>
          <p:cNvPr id="1224741" name="Group 37"/>
          <p:cNvGrpSpPr>
            <a:grpSpLocks/>
          </p:cNvGrpSpPr>
          <p:nvPr/>
        </p:nvGrpSpPr>
        <p:grpSpPr bwMode="auto">
          <a:xfrm>
            <a:off x="838200" y="762000"/>
            <a:ext cx="3733800" cy="838200"/>
            <a:chOff x="528" y="480"/>
            <a:chExt cx="2352" cy="528"/>
          </a:xfrm>
        </p:grpSpPr>
        <p:sp>
          <p:nvSpPr>
            <p:cNvPr id="1224714" name="AutoShape 10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224715" name="Text Box 11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N-S</a:t>
              </a:r>
            </a:p>
          </p:txBody>
        </p:sp>
      </p:grpSp>
      <p:sp>
        <p:nvSpPr>
          <p:cNvPr id="1224716" name="Oval 12"/>
          <p:cNvSpPr>
            <a:spLocks noChangeArrowheads="1"/>
          </p:cNvSpPr>
          <p:nvPr/>
        </p:nvSpPr>
        <p:spPr bwMode="auto">
          <a:xfrm>
            <a:off x="1219200" y="225107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24717" name="Text Box 13"/>
          <p:cNvSpPr txBox="1">
            <a:spLocks noChangeArrowheads="1"/>
          </p:cNvSpPr>
          <p:nvPr/>
        </p:nvSpPr>
        <p:spPr bwMode="auto">
          <a:xfrm>
            <a:off x="1676400" y="2276475"/>
            <a:ext cx="19812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Both kingdoms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collapsed</a:t>
            </a:r>
          </a:p>
        </p:txBody>
      </p:sp>
      <p:sp>
        <p:nvSpPr>
          <p:cNvPr id="1224718" name="Text Box 14"/>
          <p:cNvSpPr txBox="1">
            <a:spLocks noChangeArrowheads="1"/>
          </p:cNvSpPr>
          <p:nvPr/>
        </p:nvSpPr>
        <p:spPr bwMode="auto">
          <a:xfrm>
            <a:off x="1676400" y="3306763"/>
            <a:ext cx="12954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Monarchy</a:t>
            </a:r>
          </a:p>
        </p:txBody>
      </p:sp>
      <p:sp>
        <p:nvSpPr>
          <p:cNvPr id="1224719" name="Text Box 15"/>
          <p:cNvSpPr txBox="1">
            <a:spLocks noChangeArrowheads="1"/>
          </p:cNvSpPr>
          <p:nvPr/>
        </p:nvSpPr>
        <p:spPr bwMode="auto">
          <a:xfrm>
            <a:off x="2286000" y="3611563"/>
            <a:ext cx="18288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 Israel ended</a:t>
            </a:r>
          </a:p>
        </p:txBody>
      </p:sp>
      <p:sp>
        <p:nvSpPr>
          <p:cNvPr id="1224724" name="Line 20"/>
          <p:cNvSpPr>
            <a:spLocks noChangeShapeType="1"/>
          </p:cNvSpPr>
          <p:nvPr/>
        </p:nvSpPr>
        <p:spPr bwMode="auto">
          <a:xfrm>
            <a:off x="1257300" y="35210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224778" name="Group 74"/>
          <p:cNvGrpSpPr>
            <a:grpSpLocks/>
          </p:cNvGrpSpPr>
          <p:nvPr/>
        </p:nvGrpSpPr>
        <p:grpSpPr bwMode="auto">
          <a:xfrm>
            <a:off x="0" y="0"/>
            <a:ext cx="4559300" cy="5638800"/>
            <a:chOff x="0" y="0"/>
            <a:chExt cx="2872" cy="3552"/>
          </a:xfrm>
        </p:grpSpPr>
        <p:pic>
          <p:nvPicPr>
            <p:cNvPr id="1224767" name="Picture 63" descr="HRE_11Jh_larger_edited"/>
            <p:cNvPicPr>
              <a:picLocks noChangeAspect="1" noChangeArrowheads="1"/>
            </p:cNvPicPr>
            <p:nvPr/>
          </p:nvPicPr>
          <p:blipFill>
            <a:blip r:embed="rId6" cstate="print"/>
            <a:srcRect l="2106" t="2303" r="20314" b="16133"/>
            <a:stretch>
              <a:fillRect/>
            </a:stretch>
          </p:blipFill>
          <p:spPr bwMode="auto">
            <a:xfrm>
              <a:off x="0" y="0"/>
              <a:ext cx="2872" cy="3552"/>
            </a:xfrm>
            <a:prstGeom prst="rect">
              <a:avLst/>
            </a:prstGeom>
            <a:noFill/>
          </p:spPr>
        </p:pic>
        <p:grpSp>
          <p:nvGrpSpPr>
            <p:cNvPr id="1224777" name="Group 73"/>
            <p:cNvGrpSpPr>
              <a:grpSpLocks/>
            </p:cNvGrpSpPr>
            <p:nvPr/>
          </p:nvGrpSpPr>
          <p:grpSpPr bwMode="auto">
            <a:xfrm>
              <a:off x="98" y="947"/>
              <a:ext cx="2116" cy="1741"/>
              <a:chOff x="98" y="947"/>
              <a:chExt cx="2116" cy="1741"/>
            </a:xfrm>
          </p:grpSpPr>
          <p:sp>
            <p:nvSpPr>
              <p:cNvPr id="1224769" name="Text Box 65"/>
              <p:cNvSpPr txBox="1">
                <a:spLocks noChangeArrowheads="1"/>
              </p:cNvSpPr>
              <p:nvPr/>
            </p:nvSpPr>
            <p:spPr bwMode="auto">
              <a:xfrm>
                <a:off x="1019" y="947"/>
                <a:ext cx="1003" cy="250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East Franks</a:t>
                </a:r>
              </a:p>
            </p:txBody>
          </p:sp>
          <p:sp>
            <p:nvSpPr>
              <p:cNvPr id="1224770" name="Text Box 66"/>
              <p:cNvSpPr txBox="1">
                <a:spLocks noChangeArrowheads="1"/>
              </p:cNvSpPr>
              <p:nvPr/>
            </p:nvSpPr>
            <p:spPr bwMode="auto">
              <a:xfrm>
                <a:off x="98" y="1678"/>
                <a:ext cx="927" cy="40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West Franks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(France)</a:t>
                </a:r>
              </a:p>
            </p:txBody>
          </p:sp>
          <p:sp>
            <p:nvSpPr>
              <p:cNvPr id="1224771" name="Text Box 67"/>
              <p:cNvSpPr txBox="1">
                <a:spLocks noChangeArrowheads="1"/>
              </p:cNvSpPr>
              <p:nvPr/>
            </p:nvSpPr>
            <p:spPr bwMode="auto">
              <a:xfrm>
                <a:off x="1315" y="1184"/>
                <a:ext cx="899" cy="613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6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(Holy </a:t>
                </a:r>
              </a:p>
              <a:p>
                <a:pPr algn="l">
                  <a:lnSpc>
                    <a:spcPct val="120000"/>
                  </a:lnSpc>
                </a:pPr>
                <a:r>
                  <a:rPr lang="en-US" sz="16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      Roman</a:t>
                </a:r>
              </a:p>
              <a:p>
                <a:pPr algn="l">
                  <a:lnSpc>
                    <a:spcPct val="120000"/>
                  </a:lnSpc>
                </a:pPr>
                <a:r>
                  <a:rPr lang="en-US" sz="16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            Empire)</a:t>
                </a:r>
              </a:p>
            </p:txBody>
          </p:sp>
          <p:sp>
            <p:nvSpPr>
              <p:cNvPr id="1224772" name="Text Box 68"/>
              <p:cNvSpPr txBox="1">
                <a:spLocks noChangeArrowheads="1"/>
              </p:cNvSpPr>
              <p:nvPr/>
            </p:nvSpPr>
            <p:spPr bwMode="auto">
              <a:xfrm rot="1236818">
                <a:off x="1580" y="2457"/>
                <a:ext cx="628" cy="2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8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I  t  a  l  y</a:t>
                </a:r>
              </a:p>
            </p:txBody>
          </p:sp>
        </p:grpSp>
      </p:grpSp>
      <p:pic>
        <p:nvPicPr>
          <p:cNvPr id="1224773" name="Picture 69" descr="Image 3 - battle"/>
          <p:cNvPicPr>
            <a:picLocks noChangeAspect="1" noChangeArrowheads="1"/>
          </p:cNvPicPr>
          <p:nvPr/>
        </p:nvPicPr>
        <p:blipFill>
          <a:blip r:embed="rId7" cstate="print">
            <a:lum bright="12000" contrast="12000"/>
          </a:blip>
          <a:srcRect/>
          <a:stretch>
            <a:fillRect/>
          </a:stretch>
        </p:blipFill>
        <p:spPr bwMode="auto">
          <a:xfrm>
            <a:off x="649288" y="762000"/>
            <a:ext cx="3892550" cy="4724400"/>
          </a:xfrm>
          <a:prstGeom prst="rect">
            <a:avLst/>
          </a:prstGeom>
          <a:noFill/>
        </p:spPr>
      </p:pic>
      <p:pic>
        <p:nvPicPr>
          <p:cNvPr id="1224785" name="Picture 81" descr="Boniface struck by Colonna"/>
          <p:cNvPicPr>
            <a:picLocks noChangeAspect="1" noChangeArrowheads="1"/>
          </p:cNvPicPr>
          <p:nvPr/>
        </p:nvPicPr>
        <p:blipFill>
          <a:blip r:embed="rId8" cstate="print">
            <a:lum bright="30000" contrast="30000"/>
          </a:blip>
          <a:srcRect/>
          <a:stretch>
            <a:fillRect/>
          </a:stretch>
        </p:blipFill>
        <p:spPr bwMode="auto">
          <a:xfrm>
            <a:off x="4572000" y="1600200"/>
            <a:ext cx="3670300" cy="4191000"/>
          </a:xfrm>
          <a:prstGeom prst="rect">
            <a:avLst/>
          </a:prstGeom>
          <a:noFill/>
        </p:spPr>
      </p:pic>
      <p:sp>
        <p:nvSpPr>
          <p:cNvPr id="122470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24726" name="Group 22"/>
          <p:cNvGrpSpPr>
            <a:grpSpLocks/>
          </p:cNvGrpSpPr>
          <p:nvPr/>
        </p:nvGrpSpPr>
        <p:grpSpPr bwMode="auto">
          <a:xfrm>
            <a:off x="990600" y="5638800"/>
            <a:ext cx="7239000" cy="974725"/>
            <a:chOff x="576" y="3552"/>
            <a:chExt cx="4560" cy="614"/>
          </a:xfrm>
        </p:grpSpPr>
        <p:sp>
          <p:nvSpPr>
            <p:cNvPr id="1224710" name="Text Box 6"/>
            <p:cNvSpPr txBox="1">
              <a:spLocks noChangeArrowheads="1"/>
            </p:cNvSpPr>
            <p:nvPr/>
          </p:nvSpPr>
          <p:spPr bwMode="auto">
            <a:xfrm>
              <a:off x="864" y="3562"/>
              <a:ext cx="427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Likewise, at the close of the period of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divided kingdoms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east and west,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papacy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had completely lost its prestige and 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credibility </a:t>
              </a:r>
              <a:r>
                <a:rPr lang="en-US" sz="2100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repeated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defeats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Crusades.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224711" name="Oval 7"/>
            <p:cNvSpPr>
              <a:spLocks noChangeArrowheads="1"/>
            </p:cNvSpPr>
            <p:nvPr/>
          </p:nvSpPr>
          <p:spPr bwMode="auto">
            <a:xfrm>
              <a:off x="576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sp>
        <p:nvSpPr>
          <p:cNvPr id="1224720" name="Oval 16"/>
          <p:cNvSpPr>
            <a:spLocks noChangeArrowheads="1"/>
          </p:cNvSpPr>
          <p:nvPr/>
        </p:nvSpPr>
        <p:spPr bwMode="auto">
          <a:xfrm>
            <a:off x="4953000" y="225107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24786" name="Rectangle 82"/>
          <p:cNvSpPr>
            <a:spLocks noChangeArrowheads="1"/>
          </p:cNvSpPr>
          <p:nvPr/>
        </p:nvSpPr>
        <p:spPr bwMode="auto">
          <a:xfrm>
            <a:off x="5410200" y="2286000"/>
            <a:ext cx="2286000" cy="381000"/>
          </a:xfrm>
          <a:prstGeom prst="rect">
            <a:avLst/>
          </a:prstGeom>
          <a:solidFill>
            <a:schemeClr val="bg1">
              <a:alpha val="70000"/>
            </a:scheme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24721" name="Text Box 17"/>
          <p:cNvSpPr txBox="1">
            <a:spLocks noChangeArrowheads="1"/>
          </p:cNvSpPr>
          <p:nvPr/>
        </p:nvSpPr>
        <p:spPr bwMode="auto">
          <a:xfrm>
            <a:off x="5410200" y="2276475"/>
            <a:ext cx="23622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Popes lost prestige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4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224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224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224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24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24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2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4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24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24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2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24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2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2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2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24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224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4754" grpId="0" animBg="1"/>
      <p:bldP spid="1224720" grpId="0" animBg="1"/>
      <p:bldP spid="1224786" grpId="0" animBg="1"/>
      <p:bldP spid="122472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54" name="AutoShape 2"/>
          <p:cNvSpPr>
            <a:spLocks noChangeArrowheads="1"/>
          </p:cNvSpPr>
          <p:nvPr/>
        </p:nvSpPr>
        <p:spPr bwMode="auto">
          <a:xfrm>
            <a:off x="9144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226755" name="AutoShape 3"/>
          <p:cNvSpPr>
            <a:spLocks noChangeArrowheads="1"/>
          </p:cNvSpPr>
          <p:nvPr/>
        </p:nvSpPr>
        <p:spPr bwMode="auto">
          <a:xfrm>
            <a:off x="4648200" y="16652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226760" name="AutoShape 8"/>
          <p:cNvSpPr>
            <a:spLocks noChangeArrowheads="1"/>
          </p:cNvSpPr>
          <p:nvPr/>
        </p:nvSpPr>
        <p:spPr bwMode="auto">
          <a:xfrm>
            <a:off x="4648200" y="762000"/>
            <a:ext cx="3581400" cy="838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dir="108000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226761" name="Text Box 9"/>
          <p:cNvSpPr txBox="1">
            <a:spLocks noChangeArrowheads="1"/>
          </p:cNvSpPr>
          <p:nvPr/>
        </p:nvSpPr>
        <p:spPr bwMode="auto">
          <a:xfrm>
            <a:off x="4572000" y="936625"/>
            <a:ext cx="3733800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Divided kingdoms of E-W</a:t>
            </a:r>
          </a:p>
        </p:txBody>
      </p:sp>
      <p:grpSp>
        <p:nvGrpSpPr>
          <p:cNvPr id="1226775" name="Group 23"/>
          <p:cNvGrpSpPr>
            <a:grpSpLocks/>
          </p:cNvGrpSpPr>
          <p:nvPr/>
        </p:nvGrpSpPr>
        <p:grpSpPr bwMode="auto">
          <a:xfrm>
            <a:off x="838200" y="762000"/>
            <a:ext cx="3733800" cy="838200"/>
            <a:chOff x="528" y="480"/>
            <a:chExt cx="2352" cy="528"/>
          </a:xfrm>
        </p:grpSpPr>
        <p:sp>
          <p:nvSpPr>
            <p:cNvPr id="1226762" name="AutoShape 10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226763" name="Text Box 11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Divided kingdoms of N-S</a:t>
              </a:r>
            </a:p>
          </p:txBody>
        </p:sp>
      </p:grpSp>
      <p:sp>
        <p:nvSpPr>
          <p:cNvPr id="1226764" name="Oval 12"/>
          <p:cNvSpPr>
            <a:spLocks noChangeArrowheads="1"/>
          </p:cNvSpPr>
          <p:nvPr/>
        </p:nvSpPr>
        <p:spPr bwMode="auto">
          <a:xfrm>
            <a:off x="1219200" y="225107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26765" name="Text Box 13"/>
          <p:cNvSpPr txBox="1">
            <a:spLocks noChangeArrowheads="1"/>
          </p:cNvSpPr>
          <p:nvPr/>
        </p:nvSpPr>
        <p:spPr bwMode="auto">
          <a:xfrm>
            <a:off x="1676400" y="2276475"/>
            <a:ext cx="19812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Both kingdoms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collapsed</a:t>
            </a:r>
          </a:p>
        </p:txBody>
      </p:sp>
      <p:sp>
        <p:nvSpPr>
          <p:cNvPr id="1226766" name="Text Box 14"/>
          <p:cNvSpPr txBox="1">
            <a:spLocks noChangeArrowheads="1"/>
          </p:cNvSpPr>
          <p:nvPr/>
        </p:nvSpPr>
        <p:spPr bwMode="auto">
          <a:xfrm>
            <a:off x="1676400" y="3306763"/>
            <a:ext cx="12954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Monarchy</a:t>
            </a:r>
          </a:p>
        </p:txBody>
      </p:sp>
      <p:sp>
        <p:nvSpPr>
          <p:cNvPr id="1226767" name="Text Box 15"/>
          <p:cNvSpPr txBox="1">
            <a:spLocks noChangeArrowheads="1"/>
          </p:cNvSpPr>
          <p:nvPr/>
        </p:nvSpPr>
        <p:spPr bwMode="auto">
          <a:xfrm>
            <a:off x="2286000" y="3611563"/>
            <a:ext cx="18288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 Israel ended</a:t>
            </a:r>
          </a:p>
        </p:txBody>
      </p:sp>
      <p:sp>
        <p:nvSpPr>
          <p:cNvPr id="1226772" name="Line 20"/>
          <p:cNvSpPr>
            <a:spLocks noChangeShapeType="1"/>
          </p:cNvSpPr>
          <p:nvPr/>
        </p:nvSpPr>
        <p:spPr bwMode="auto">
          <a:xfrm>
            <a:off x="1257300" y="35210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226774" name="Group 22"/>
          <p:cNvGrpSpPr>
            <a:grpSpLocks/>
          </p:cNvGrpSpPr>
          <p:nvPr/>
        </p:nvGrpSpPr>
        <p:grpSpPr bwMode="auto">
          <a:xfrm>
            <a:off x="5410200" y="3306763"/>
            <a:ext cx="2590800" cy="731837"/>
            <a:chOff x="3408" y="2083"/>
            <a:chExt cx="1632" cy="461"/>
          </a:xfrm>
        </p:grpSpPr>
        <p:sp>
          <p:nvSpPr>
            <p:cNvPr id="1226770" name="Text Box 18"/>
            <p:cNvSpPr txBox="1">
              <a:spLocks noChangeArrowheads="1"/>
            </p:cNvSpPr>
            <p:nvPr/>
          </p:nvSpPr>
          <p:spPr bwMode="auto">
            <a:xfrm>
              <a:off x="3408" y="2083"/>
              <a:ext cx="864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Monarchic</a:t>
              </a:r>
            </a:p>
          </p:txBody>
        </p:sp>
        <p:sp>
          <p:nvSpPr>
            <p:cNvPr id="1226771" name="Text Box 19"/>
            <p:cNvSpPr txBox="1">
              <a:spLocks noChangeArrowheads="1"/>
            </p:cNvSpPr>
            <p:nvPr/>
          </p:nvSpPr>
          <p:spPr bwMode="auto">
            <a:xfrm>
              <a:off x="3552" y="2275"/>
              <a:ext cx="1488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Christianity eroded</a:t>
              </a:r>
            </a:p>
          </p:txBody>
        </p:sp>
      </p:grpSp>
      <p:sp>
        <p:nvSpPr>
          <p:cNvPr id="1226773" name="Line 21"/>
          <p:cNvSpPr>
            <a:spLocks noChangeShapeType="1"/>
          </p:cNvSpPr>
          <p:nvPr/>
        </p:nvSpPr>
        <p:spPr bwMode="auto">
          <a:xfrm>
            <a:off x="4991100" y="35052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26809" name="Picture 57" descr="Boniface struck by Colonna"/>
          <p:cNvPicPr>
            <a:picLocks noChangeAspect="1" noChangeArrowheads="1"/>
          </p:cNvPicPr>
          <p:nvPr/>
        </p:nvPicPr>
        <p:blipFill>
          <a:blip r:embed="rId3" cstate="print">
            <a:lum bright="30000" contrast="30000"/>
          </a:blip>
          <a:srcRect/>
          <a:stretch>
            <a:fillRect/>
          </a:stretch>
        </p:blipFill>
        <p:spPr bwMode="auto">
          <a:xfrm>
            <a:off x="4572000" y="1600200"/>
            <a:ext cx="3670300" cy="4191000"/>
          </a:xfrm>
          <a:prstGeom prst="rect">
            <a:avLst/>
          </a:prstGeom>
          <a:noFill/>
        </p:spPr>
      </p:pic>
      <p:sp>
        <p:nvSpPr>
          <p:cNvPr id="1226810" name="Oval 58"/>
          <p:cNvSpPr>
            <a:spLocks noChangeArrowheads="1"/>
          </p:cNvSpPr>
          <p:nvPr/>
        </p:nvSpPr>
        <p:spPr bwMode="auto">
          <a:xfrm>
            <a:off x="4953000" y="225107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26811" name="Rectangle 59"/>
          <p:cNvSpPr>
            <a:spLocks noChangeArrowheads="1"/>
          </p:cNvSpPr>
          <p:nvPr/>
        </p:nvSpPr>
        <p:spPr bwMode="auto">
          <a:xfrm>
            <a:off x="5410200" y="2286000"/>
            <a:ext cx="2286000" cy="381000"/>
          </a:xfrm>
          <a:prstGeom prst="rect">
            <a:avLst/>
          </a:prstGeom>
          <a:solidFill>
            <a:schemeClr val="bg1">
              <a:alpha val="70000"/>
            </a:scheme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26812" name="Text Box 60"/>
          <p:cNvSpPr txBox="1">
            <a:spLocks noChangeArrowheads="1"/>
          </p:cNvSpPr>
          <p:nvPr/>
        </p:nvSpPr>
        <p:spPr bwMode="auto">
          <a:xfrm>
            <a:off x="5410200" y="2276475"/>
            <a:ext cx="23622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Popes lost prestige</a:t>
            </a:r>
          </a:p>
        </p:txBody>
      </p:sp>
      <p:pic>
        <p:nvPicPr>
          <p:cNvPr id="1226814" name="Picture 62" descr="Image 3 - battle"/>
          <p:cNvPicPr>
            <a:picLocks noChangeAspect="1" noChangeArrowheads="1"/>
          </p:cNvPicPr>
          <p:nvPr/>
        </p:nvPicPr>
        <p:blipFill>
          <a:blip r:embed="rId4" cstate="print">
            <a:lum bright="12000" contrast="12000"/>
          </a:blip>
          <a:srcRect/>
          <a:stretch>
            <a:fillRect/>
          </a:stretch>
        </p:blipFill>
        <p:spPr bwMode="auto">
          <a:xfrm>
            <a:off x="649288" y="762000"/>
            <a:ext cx="3892550" cy="4724400"/>
          </a:xfrm>
          <a:prstGeom prst="rect">
            <a:avLst/>
          </a:prstGeom>
          <a:noFill/>
        </p:spPr>
      </p:pic>
      <p:pic>
        <p:nvPicPr>
          <p:cNvPr id="1226808" name="Picture 56" descr="Imag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138" y="533400"/>
            <a:ext cx="3725862" cy="4495800"/>
          </a:xfrm>
          <a:prstGeom prst="rect">
            <a:avLst/>
          </a:prstGeom>
          <a:noFill/>
        </p:spPr>
      </p:pic>
      <p:sp>
        <p:nvSpPr>
          <p:cNvPr id="122675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6758" name="Text Box 6"/>
          <p:cNvSpPr txBox="1">
            <a:spLocks noChangeArrowheads="1"/>
          </p:cNvSpPr>
          <p:nvPr/>
        </p:nvSpPr>
        <p:spPr bwMode="auto">
          <a:xfrm>
            <a:off x="762000" y="5622925"/>
            <a:ext cx="7848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0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Christianity thus lost its center of spiritual sovereignty.  Moreover, since the </a:t>
            </a:r>
            <a:r>
              <a:rPr lang="en-US" sz="2000" dirty="0">
                <a:solidFill>
                  <a:srgbClr val="FFFF66"/>
                </a:solidFill>
                <a:effectLst/>
                <a:latin typeface="Arial Narrow" pitchFamily="34" charset="0"/>
              </a:rPr>
              <a:t>lords and knights 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were decimated by the Crusades, and the papacy and the feudal lords had spent enormous funds to pursue these unsuccessful wars, they were left impoverished.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Monarchic Christianity began to erode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.</a:t>
            </a:r>
            <a:endParaRPr lang="en-US" sz="2000" b="0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2268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22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22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1226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6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6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6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6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22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22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1226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226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6773" grpId="0" animBg="1"/>
      <p:bldP spid="1226811" grpId="0" animBg="1"/>
      <p:bldP spid="122675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90" name="WordArt 2"/>
          <p:cNvSpPr>
            <a:spLocks noChangeArrowheads="1" noChangeShapeType="1" noTextEdit="1"/>
          </p:cNvSpPr>
          <p:nvPr/>
        </p:nvSpPr>
        <p:spPr bwMode="auto">
          <a:xfrm>
            <a:off x="457200" y="2286000"/>
            <a:ext cx="8229600" cy="3657600"/>
          </a:xfrm>
          <a:prstGeom prst="rect">
            <a:avLst/>
          </a:prstGeom>
          <a:effectLst>
            <a:outerShdw dist="25400" dir="126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Israel's Exile and Return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and 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Papal Exile and Return</a:t>
            </a:r>
          </a:p>
        </p:txBody>
      </p:sp>
      <p:grpSp>
        <p:nvGrpSpPr>
          <p:cNvPr id="1241097" name="Group 9"/>
          <p:cNvGrpSpPr>
            <a:grpSpLocks/>
          </p:cNvGrpSpPr>
          <p:nvPr/>
        </p:nvGrpSpPr>
        <p:grpSpPr bwMode="auto">
          <a:xfrm>
            <a:off x="1752600" y="457200"/>
            <a:ext cx="5638800" cy="1143000"/>
            <a:chOff x="1104" y="288"/>
            <a:chExt cx="3552" cy="720"/>
          </a:xfrm>
        </p:grpSpPr>
        <p:sp>
          <p:nvSpPr>
            <p:cNvPr id="1241095" name="AutoShape 7"/>
            <p:cNvSpPr>
              <a:spLocks noChangeArrowheads="1"/>
            </p:cNvSpPr>
            <p:nvPr/>
          </p:nvSpPr>
          <p:spPr bwMode="auto">
            <a:xfrm>
              <a:off x="1104" y="288"/>
              <a:ext cx="3552" cy="72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5C2E00"/>
                </a:gs>
                <a:gs pos="50000">
                  <a:srgbClr val="FFD317"/>
                </a:gs>
                <a:gs pos="100000">
                  <a:srgbClr val="5C2E00"/>
                </a:gs>
              </a:gsLst>
              <a:lin ang="2700000" scaled="1"/>
            </a:gradFill>
            <a:ln w="28575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241096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276" y="446"/>
              <a:ext cx="3227" cy="4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rgbClr val="542A00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5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1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4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4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24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109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86" name="AutoShape 2"/>
          <p:cNvSpPr>
            <a:spLocks noChangeArrowheads="1"/>
          </p:cNvSpPr>
          <p:nvPr/>
        </p:nvSpPr>
        <p:spPr bwMode="auto">
          <a:xfrm>
            <a:off x="914400" y="1589088"/>
            <a:ext cx="3581400" cy="3516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245193" name="Oval 9"/>
          <p:cNvSpPr>
            <a:spLocks noChangeArrowheads="1"/>
          </p:cNvSpPr>
          <p:nvPr/>
        </p:nvSpPr>
        <p:spPr bwMode="auto">
          <a:xfrm>
            <a:off x="1143000" y="18288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1245259" name="Group 75"/>
          <p:cNvGrpSpPr>
            <a:grpSpLocks/>
          </p:cNvGrpSpPr>
          <p:nvPr/>
        </p:nvGrpSpPr>
        <p:grpSpPr bwMode="auto">
          <a:xfrm>
            <a:off x="838200" y="685800"/>
            <a:ext cx="3733800" cy="838200"/>
            <a:chOff x="528" y="480"/>
            <a:chExt cx="2352" cy="528"/>
          </a:xfrm>
        </p:grpSpPr>
        <p:sp>
          <p:nvSpPr>
            <p:cNvPr id="1245256" name="AutoShape 72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245192" name="Text Box 8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Israel’s exile and return</a:t>
              </a:r>
            </a:p>
          </p:txBody>
        </p:sp>
      </p:grpSp>
      <p:pic>
        <p:nvPicPr>
          <p:cNvPr id="1245278" name="Picture 94" descr="Idol - The workshop of the idol-makers"/>
          <p:cNvPicPr>
            <a:picLocks noChangeAspect="1" noChangeArrowheads="1"/>
          </p:cNvPicPr>
          <p:nvPr/>
        </p:nvPicPr>
        <p:blipFill>
          <a:blip r:embed="rId3" cstate="print"/>
          <a:srcRect l="2072" t="1724" r="2632"/>
          <a:stretch>
            <a:fillRect/>
          </a:stretch>
        </p:blipFill>
        <p:spPr bwMode="auto">
          <a:xfrm>
            <a:off x="4572000" y="685800"/>
            <a:ext cx="3135313" cy="44196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24518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45251" name="Group 67"/>
          <p:cNvGrpSpPr>
            <a:grpSpLocks/>
          </p:cNvGrpSpPr>
          <p:nvPr/>
        </p:nvGrpSpPr>
        <p:grpSpPr bwMode="auto">
          <a:xfrm>
            <a:off x="990600" y="5791200"/>
            <a:ext cx="7239000" cy="685800"/>
            <a:chOff x="624" y="3600"/>
            <a:chExt cx="4560" cy="432"/>
          </a:xfrm>
        </p:grpSpPr>
        <p:sp>
          <p:nvSpPr>
            <p:cNvPr id="1245248" name="Text Box 64"/>
            <p:cNvSpPr txBox="1">
              <a:spLocks noChangeArrowheads="1"/>
            </p:cNvSpPr>
            <p:nvPr/>
          </p:nvSpPr>
          <p:spPr bwMode="auto">
            <a:xfrm>
              <a:off x="912" y="3610"/>
              <a:ext cx="4272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When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the Israelites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fell into faithlessness, God had them suffer hardships as exiles in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Babylon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245249" name="Oval 65"/>
            <p:cNvSpPr>
              <a:spLocks noChangeArrowheads="1"/>
            </p:cNvSpPr>
            <p:nvPr/>
          </p:nvSpPr>
          <p:spPr bwMode="auto">
            <a:xfrm>
              <a:off x="624" y="3600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245244" name="Group 60"/>
          <p:cNvGrpSpPr>
            <a:grpSpLocks/>
          </p:cNvGrpSpPr>
          <p:nvPr/>
        </p:nvGrpSpPr>
        <p:grpSpPr bwMode="auto">
          <a:xfrm>
            <a:off x="2971800" y="2362200"/>
            <a:ext cx="1219200" cy="1295400"/>
            <a:chOff x="1920" y="1536"/>
            <a:chExt cx="768" cy="816"/>
          </a:xfrm>
        </p:grpSpPr>
        <p:sp>
          <p:nvSpPr>
            <p:cNvPr id="1245232" name="Oval 48" descr="Fiery Furnace - Nebuchadnezzar Calls the Three Men from the Fiery Furnace, by C"/>
            <p:cNvSpPr>
              <a:spLocks noChangeArrowheads="1"/>
            </p:cNvSpPr>
            <p:nvPr/>
          </p:nvSpPr>
          <p:spPr bwMode="auto">
            <a:xfrm>
              <a:off x="2002" y="1536"/>
              <a:ext cx="604" cy="816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5233" name="Text Box 49"/>
            <p:cNvSpPr txBox="1">
              <a:spLocks noChangeArrowheads="1"/>
            </p:cNvSpPr>
            <p:nvPr/>
          </p:nvSpPr>
          <p:spPr bwMode="auto">
            <a:xfrm>
              <a:off x="1920" y="1794"/>
              <a:ext cx="768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blurRad="38100" dist="25400" dir="2400000" algn="tl">
                      <a:srgbClr val="000000"/>
                    </a:outerShdw>
                  </a:effectLst>
                  <a:latin typeface="Arial Narrow" pitchFamily="34" charset="0"/>
                </a:rPr>
                <a:t>Babylon</a:t>
              </a:r>
            </a:p>
          </p:txBody>
        </p:sp>
      </p:grpSp>
      <p:sp>
        <p:nvSpPr>
          <p:cNvPr id="1245234" name="Line 50"/>
          <p:cNvSpPr>
            <a:spLocks noChangeShapeType="1"/>
          </p:cNvSpPr>
          <p:nvPr/>
        </p:nvSpPr>
        <p:spPr bwMode="auto">
          <a:xfrm flipV="1">
            <a:off x="2209800" y="2963863"/>
            <a:ext cx="838200" cy="15875"/>
          </a:xfrm>
          <a:prstGeom prst="line">
            <a:avLst/>
          </a:prstGeom>
          <a:noFill/>
          <a:ln w="762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245246" name="Group 62"/>
          <p:cNvGrpSpPr>
            <a:grpSpLocks/>
          </p:cNvGrpSpPr>
          <p:nvPr/>
        </p:nvGrpSpPr>
        <p:grpSpPr bwMode="auto">
          <a:xfrm>
            <a:off x="1295400" y="2362200"/>
            <a:ext cx="1066800" cy="1296988"/>
            <a:chOff x="864" y="1536"/>
            <a:chExt cx="672" cy="817"/>
          </a:xfrm>
        </p:grpSpPr>
        <p:sp>
          <p:nvSpPr>
            <p:cNvPr id="1245235" name="Oval 51" descr="Jehoiakim - Jehoiakim mutilating the roll of the Law -  Jer"/>
            <p:cNvSpPr>
              <a:spLocks noChangeArrowheads="1"/>
            </p:cNvSpPr>
            <p:nvPr/>
          </p:nvSpPr>
          <p:spPr bwMode="auto">
            <a:xfrm>
              <a:off x="898" y="1536"/>
              <a:ext cx="604" cy="817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19050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5236" name="Text Box 52"/>
            <p:cNvSpPr txBox="1">
              <a:spLocks noChangeArrowheads="1"/>
            </p:cNvSpPr>
            <p:nvPr/>
          </p:nvSpPr>
          <p:spPr bwMode="auto">
            <a:xfrm>
              <a:off x="864" y="1776"/>
              <a:ext cx="67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Judah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4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45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45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4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4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4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4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45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45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45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4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4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5186" grpId="0" animBg="1"/>
      <p:bldP spid="1245193" grpId="0" animBg="1"/>
      <p:bldP spid="124523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8843" name="Picture 27" descr="Idol - The workshop of the idol-makers"/>
          <p:cNvPicPr>
            <a:picLocks noChangeAspect="1" noChangeArrowheads="1"/>
          </p:cNvPicPr>
          <p:nvPr/>
        </p:nvPicPr>
        <p:blipFill>
          <a:blip r:embed="rId3" cstate="print"/>
          <a:srcRect l="2072" t="1724" r="2632"/>
          <a:stretch>
            <a:fillRect/>
          </a:stretch>
        </p:blipFill>
        <p:spPr bwMode="auto">
          <a:xfrm>
            <a:off x="4572000" y="685800"/>
            <a:ext cx="3135313" cy="44196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698819" name="Picture 3" descr="Zedekiah before the King of Babylon"/>
          <p:cNvPicPr>
            <a:picLocks noChangeAspect="1" noChangeArrowheads="1"/>
          </p:cNvPicPr>
          <p:nvPr/>
        </p:nvPicPr>
        <p:blipFill>
          <a:blip r:embed="rId4" cstate="print"/>
          <a:srcRect l="4889" t="1888" r="1666" b="2516"/>
          <a:stretch>
            <a:fillRect/>
          </a:stretch>
        </p:blipFill>
        <p:spPr bwMode="auto">
          <a:xfrm>
            <a:off x="4572000" y="1828800"/>
            <a:ext cx="4572000" cy="30988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698820" name="AutoShape 4"/>
          <p:cNvSpPr>
            <a:spLocks noChangeArrowheads="1"/>
          </p:cNvSpPr>
          <p:nvPr/>
        </p:nvSpPr>
        <p:spPr bwMode="auto">
          <a:xfrm>
            <a:off x="914400" y="1589088"/>
            <a:ext cx="3581400" cy="3516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698821" name="Rectangle 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98822" name="Text Box 6"/>
          <p:cNvSpPr txBox="1">
            <a:spLocks noChangeArrowheads="1"/>
          </p:cNvSpPr>
          <p:nvPr/>
        </p:nvSpPr>
        <p:spPr bwMode="auto">
          <a:xfrm>
            <a:off x="1295400" y="3779838"/>
            <a:ext cx="1981200" cy="8683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King</a:t>
            </a:r>
          </a:p>
          <a:p>
            <a:pPr algn="l"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Jehoiachin</a:t>
            </a:r>
          </a:p>
          <a:p>
            <a:pPr algn="l"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and many Jews</a:t>
            </a:r>
          </a:p>
        </p:txBody>
      </p:sp>
      <p:sp>
        <p:nvSpPr>
          <p:cNvPr id="1698823" name="Text Box 7"/>
          <p:cNvSpPr txBox="1">
            <a:spLocks noChangeArrowheads="1"/>
          </p:cNvSpPr>
          <p:nvPr/>
        </p:nvSpPr>
        <p:spPr bwMode="auto">
          <a:xfrm>
            <a:off x="3009900" y="3733800"/>
            <a:ext cx="11430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70 years</a:t>
            </a:r>
          </a:p>
        </p:txBody>
      </p:sp>
      <p:sp>
        <p:nvSpPr>
          <p:cNvPr id="1698827" name="Line 11"/>
          <p:cNvSpPr>
            <a:spLocks noChangeShapeType="1"/>
          </p:cNvSpPr>
          <p:nvPr/>
        </p:nvSpPr>
        <p:spPr bwMode="auto">
          <a:xfrm flipV="1">
            <a:off x="2209800" y="2963863"/>
            <a:ext cx="838200" cy="15875"/>
          </a:xfrm>
          <a:prstGeom prst="line">
            <a:avLst/>
          </a:prstGeom>
          <a:noFill/>
          <a:ln w="762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698828" name="Text Box 12"/>
          <p:cNvSpPr txBox="1">
            <a:spLocks noChangeArrowheads="1"/>
          </p:cNvSpPr>
          <p:nvPr/>
        </p:nvSpPr>
        <p:spPr bwMode="auto">
          <a:xfrm>
            <a:off x="1066800" y="5638800"/>
            <a:ext cx="71628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Nearly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seventy years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elapsed from the time King Nebuchadnezzar of Babylon took into captivity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King Jehoiachin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and many other of the Israelites, until Babylon fell </a:t>
            </a:r>
            <a:r>
              <a:rPr lang="en-US" sz="1800" b="0">
                <a:solidFill>
                  <a:schemeClr val="bg1"/>
                </a:solidFill>
                <a:effectLst/>
                <a:latin typeface="Arial Narrow" pitchFamily="34" charset="0"/>
              </a:rPr>
              <a:t>(p. 323, 4).</a:t>
            </a:r>
          </a:p>
        </p:txBody>
      </p:sp>
      <p:grpSp>
        <p:nvGrpSpPr>
          <p:cNvPr id="1698829" name="Group 13"/>
          <p:cNvGrpSpPr>
            <a:grpSpLocks/>
          </p:cNvGrpSpPr>
          <p:nvPr/>
        </p:nvGrpSpPr>
        <p:grpSpPr bwMode="auto">
          <a:xfrm>
            <a:off x="838200" y="685800"/>
            <a:ext cx="3733800" cy="838200"/>
            <a:chOff x="528" y="480"/>
            <a:chExt cx="2352" cy="528"/>
          </a:xfrm>
        </p:grpSpPr>
        <p:sp>
          <p:nvSpPr>
            <p:cNvPr id="1698830" name="AutoShape 14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98831" name="Text Box 15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Israel’s exile and return</a:t>
              </a:r>
            </a:p>
          </p:txBody>
        </p:sp>
      </p:grpSp>
      <p:sp>
        <p:nvSpPr>
          <p:cNvPr id="1698832" name="Oval 16"/>
          <p:cNvSpPr>
            <a:spLocks noChangeArrowheads="1"/>
          </p:cNvSpPr>
          <p:nvPr/>
        </p:nvSpPr>
        <p:spPr bwMode="auto">
          <a:xfrm>
            <a:off x="1143000" y="18288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grpSp>
        <p:nvGrpSpPr>
          <p:cNvPr id="1698837" name="Group 21"/>
          <p:cNvGrpSpPr>
            <a:grpSpLocks/>
          </p:cNvGrpSpPr>
          <p:nvPr/>
        </p:nvGrpSpPr>
        <p:grpSpPr bwMode="auto">
          <a:xfrm>
            <a:off x="1295400" y="2362200"/>
            <a:ext cx="1066800" cy="1296988"/>
            <a:chOff x="864" y="1536"/>
            <a:chExt cx="672" cy="817"/>
          </a:xfrm>
        </p:grpSpPr>
        <p:sp>
          <p:nvSpPr>
            <p:cNvPr id="1698838" name="Oval 22" descr="Jehoiakim - Jehoiakim mutilating the roll of the Law -  Jer"/>
            <p:cNvSpPr>
              <a:spLocks noChangeArrowheads="1"/>
            </p:cNvSpPr>
            <p:nvPr/>
          </p:nvSpPr>
          <p:spPr bwMode="auto">
            <a:xfrm>
              <a:off x="898" y="1536"/>
              <a:ext cx="604" cy="817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19050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8839" name="Text Box 23"/>
            <p:cNvSpPr txBox="1">
              <a:spLocks noChangeArrowheads="1"/>
            </p:cNvSpPr>
            <p:nvPr/>
          </p:nvSpPr>
          <p:spPr bwMode="auto">
            <a:xfrm>
              <a:off x="864" y="1776"/>
              <a:ext cx="67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Judah</a:t>
              </a:r>
            </a:p>
          </p:txBody>
        </p:sp>
      </p:grpSp>
      <p:grpSp>
        <p:nvGrpSpPr>
          <p:cNvPr id="1698840" name="Group 24"/>
          <p:cNvGrpSpPr>
            <a:grpSpLocks/>
          </p:cNvGrpSpPr>
          <p:nvPr/>
        </p:nvGrpSpPr>
        <p:grpSpPr bwMode="auto">
          <a:xfrm>
            <a:off x="2971800" y="2362200"/>
            <a:ext cx="1219200" cy="1295400"/>
            <a:chOff x="1920" y="1536"/>
            <a:chExt cx="768" cy="816"/>
          </a:xfrm>
        </p:grpSpPr>
        <p:sp>
          <p:nvSpPr>
            <p:cNvPr id="1698841" name="Oval 25" descr="Fiery Furnace - Nebuchadnezzar Calls the Three Men from the Fiery Furnace, by C"/>
            <p:cNvSpPr>
              <a:spLocks noChangeArrowheads="1"/>
            </p:cNvSpPr>
            <p:nvPr/>
          </p:nvSpPr>
          <p:spPr bwMode="auto">
            <a:xfrm>
              <a:off x="2002" y="1536"/>
              <a:ext cx="604" cy="816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8842" name="Text Box 26"/>
            <p:cNvSpPr txBox="1">
              <a:spLocks noChangeArrowheads="1"/>
            </p:cNvSpPr>
            <p:nvPr/>
          </p:nvSpPr>
          <p:spPr bwMode="auto">
            <a:xfrm>
              <a:off x="1920" y="1794"/>
              <a:ext cx="768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blurRad="38100" dist="25400" dir="2400000" algn="tl">
                      <a:srgbClr val="000000"/>
                    </a:outerShdw>
                  </a:effectLst>
                  <a:latin typeface="Arial Narrow" pitchFamily="34" charset="0"/>
                </a:rPr>
                <a:t>Babylon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98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98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98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98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9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98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98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98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98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8822" grpId="0"/>
      <p:bldP spid="1698823" grpId="0"/>
      <p:bldP spid="169882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0866" name="Picture 2" descr="Zedekiah before the King of Babylon"/>
          <p:cNvPicPr>
            <a:picLocks noChangeAspect="1" noChangeArrowheads="1"/>
          </p:cNvPicPr>
          <p:nvPr/>
        </p:nvPicPr>
        <p:blipFill>
          <a:blip r:embed="rId3" cstate="print"/>
          <a:srcRect l="4889" t="1888" r="1666" b="2516"/>
          <a:stretch>
            <a:fillRect/>
          </a:stretch>
        </p:blipFill>
        <p:spPr bwMode="auto">
          <a:xfrm>
            <a:off x="4572000" y="1828800"/>
            <a:ext cx="4572000" cy="30988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700867" name="AutoShape 3"/>
          <p:cNvSpPr>
            <a:spLocks noChangeArrowheads="1"/>
          </p:cNvSpPr>
          <p:nvPr/>
        </p:nvSpPr>
        <p:spPr bwMode="auto">
          <a:xfrm>
            <a:off x="914400" y="1589088"/>
            <a:ext cx="3581400" cy="3516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00868" name="AutoShape 4"/>
          <p:cNvSpPr>
            <a:spLocks noChangeArrowheads="1"/>
          </p:cNvSpPr>
          <p:nvPr/>
        </p:nvSpPr>
        <p:spPr bwMode="auto">
          <a:xfrm>
            <a:off x="4648200" y="1589088"/>
            <a:ext cx="3581400" cy="3516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00869" name="Rectangle 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00870" name="Oval 6"/>
          <p:cNvSpPr>
            <a:spLocks noChangeArrowheads="1"/>
          </p:cNvSpPr>
          <p:nvPr/>
        </p:nvSpPr>
        <p:spPr bwMode="auto">
          <a:xfrm>
            <a:off x="1143000" y="18288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00871" name="Oval 7"/>
          <p:cNvSpPr>
            <a:spLocks noChangeArrowheads="1"/>
          </p:cNvSpPr>
          <p:nvPr/>
        </p:nvSpPr>
        <p:spPr bwMode="auto">
          <a:xfrm>
            <a:off x="4876800" y="18288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grpSp>
        <p:nvGrpSpPr>
          <p:cNvPr id="1700872" name="Group 8"/>
          <p:cNvGrpSpPr>
            <a:grpSpLocks/>
          </p:cNvGrpSpPr>
          <p:nvPr/>
        </p:nvGrpSpPr>
        <p:grpSpPr bwMode="auto">
          <a:xfrm>
            <a:off x="6705600" y="2362200"/>
            <a:ext cx="1219200" cy="1295400"/>
            <a:chOff x="4224" y="1536"/>
            <a:chExt cx="768" cy="816"/>
          </a:xfrm>
        </p:grpSpPr>
        <p:sp>
          <p:nvSpPr>
            <p:cNvPr id="1700873" name="Oval 9" descr="Avignon papal palace"/>
            <p:cNvSpPr>
              <a:spLocks noChangeArrowheads="1"/>
            </p:cNvSpPr>
            <p:nvPr/>
          </p:nvSpPr>
          <p:spPr bwMode="auto">
            <a:xfrm>
              <a:off x="4306" y="1536"/>
              <a:ext cx="604" cy="816"/>
            </a:xfrm>
            <a:prstGeom prst="ellipse">
              <a:avLst/>
            </a:prstGeom>
            <a:blipFill dpi="0" rotWithShape="1">
              <a:blip r:embed="rId4" cstate="screen"/>
              <a:srcRect/>
              <a:stretch>
                <a:fillRect r="-80132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0874" name="Text Box 10"/>
            <p:cNvSpPr txBox="1">
              <a:spLocks noChangeArrowheads="1"/>
            </p:cNvSpPr>
            <p:nvPr/>
          </p:nvSpPr>
          <p:spPr bwMode="auto">
            <a:xfrm>
              <a:off x="4224" y="1819"/>
              <a:ext cx="768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108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 dirty="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1200000" algn="tl">
                      <a:srgbClr val="000000"/>
                    </a:outerShdw>
                  </a:effectLst>
                  <a:latin typeface="Arial Narrow" pitchFamily="34" charset="0"/>
                </a:rPr>
                <a:t>Avignon</a:t>
              </a:r>
            </a:p>
          </p:txBody>
        </p:sp>
      </p:grpSp>
      <p:sp>
        <p:nvSpPr>
          <p:cNvPr id="1700875" name="Line 11"/>
          <p:cNvSpPr>
            <a:spLocks noChangeShapeType="1"/>
          </p:cNvSpPr>
          <p:nvPr/>
        </p:nvSpPr>
        <p:spPr bwMode="auto">
          <a:xfrm flipV="1">
            <a:off x="5943600" y="3001963"/>
            <a:ext cx="838200" cy="15875"/>
          </a:xfrm>
          <a:prstGeom prst="line">
            <a:avLst/>
          </a:prstGeom>
          <a:noFill/>
          <a:ln w="762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00876" name="Text Box 12"/>
          <p:cNvSpPr txBox="1">
            <a:spLocks noChangeArrowheads="1"/>
          </p:cNvSpPr>
          <p:nvPr/>
        </p:nvSpPr>
        <p:spPr bwMode="auto">
          <a:xfrm>
            <a:off x="1295400" y="3779838"/>
            <a:ext cx="1981200" cy="8683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King</a:t>
            </a:r>
          </a:p>
          <a:p>
            <a:pPr algn="l"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Jehoiachin</a:t>
            </a:r>
          </a:p>
          <a:p>
            <a:pPr algn="l"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and many Jews</a:t>
            </a:r>
          </a:p>
        </p:txBody>
      </p:sp>
      <p:sp>
        <p:nvSpPr>
          <p:cNvPr id="1700877" name="Text Box 13"/>
          <p:cNvSpPr txBox="1">
            <a:spLocks noChangeArrowheads="1"/>
          </p:cNvSpPr>
          <p:nvPr/>
        </p:nvSpPr>
        <p:spPr bwMode="auto">
          <a:xfrm>
            <a:off x="3009900" y="3733800"/>
            <a:ext cx="11430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70 years</a:t>
            </a:r>
          </a:p>
        </p:txBody>
      </p:sp>
      <p:sp>
        <p:nvSpPr>
          <p:cNvPr id="1700881" name="Line 17"/>
          <p:cNvSpPr>
            <a:spLocks noChangeShapeType="1"/>
          </p:cNvSpPr>
          <p:nvPr/>
        </p:nvSpPr>
        <p:spPr bwMode="auto">
          <a:xfrm flipV="1">
            <a:off x="2209800" y="2963863"/>
            <a:ext cx="838200" cy="15875"/>
          </a:xfrm>
          <a:prstGeom prst="line">
            <a:avLst/>
          </a:prstGeom>
          <a:noFill/>
          <a:ln w="762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00882" name="Text Box 18"/>
          <p:cNvSpPr txBox="1">
            <a:spLocks noChangeArrowheads="1"/>
          </p:cNvSpPr>
          <p:nvPr/>
        </p:nvSpPr>
        <p:spPr bwMode="auto">
          <a:xfrm>
            <a:off x="5181600" y="3779838"/>
            <a:ext cx="762000" cy="3508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Pope</a:t>
            </a:r>
          </a:p>
        </p:txBody>
      </p:sp>
      <p:sp>
        <p:nvSpPr>
          <p:cNvPr id="1700883" name="Text Box 19"/>
          <p:cNvSpPr txBox="1">
            <a:spLocks noChangeArrowheads="1"/>
          </p:cNvSpPr>
          <p:nvPr/>
        </p:nvSpPr>
        <p:spPr bwMode="auto">
          <a:xfrm>
            <a:off x="6743700" y="3733800"/>
            <a:ext cx="11430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70 years</a:t>
            </a:r>
          </a:p>
        </p:txBody>
      </p:sp>
      <p:grpSp>
        <p:nvGrpSpPr>
          <p:cNvPr id="1700884" name="Group 20"/>
          <p:cNvGrpSpPr>
            <a:grpSpLocks/>
          </p:cNvGrpSpPr>
          <p:nvPr/>
        </p:nvGrpSpPr>
        <p:grpSpPr bwMode="auto">
          <a:xfrm>
            <a:off x="1143000" y="5670550"/>
            <a:ext cx="7162800" cy="958850"/>
            <a:chOff x="624" y="3552"/>
            <a:chExt cx="4512" cy="604"/>
          </a:xfrm>
        </p:grpSpPr>
        <p:sp>
          <p:nvSpPr>
            <p:cNvPr id="1700885" name="Text Box 21"/>
            <p:cNvSpPr txBox="1">
              <a:spLocks noChangeArrowheads="1"/>
            </p:cNvSpPr>
            <p:nvPr/>
          </p:nvSpPr>
          <p:spPr bwMode="auto">
            <a:xfrm>
              <a:off x="864" y="3552"/>
              <a:ext cx="4272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period of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papal exile and return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God allowed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popes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be taken into exile and suffer captivity in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Avignon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seventy years from 1309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324, 5).</a:t>
              </a:r>
            </a:p>
          </p:txBody>
        </p:sp>
        <p:sp>
          <p:nvSpPr>
            <p:cNvPr id="1700886" name="Oval 22"/>
            <p:cNvSpPr>
              <a:spLocks noChangeArrowheads="1"/>
            </p:cNvSpPr>
            <p:nvPr/>
          </p:nvSpPr>
          <p:spPr bwMode="auto">
            <a:xfrm>
              <a:off x="624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1700887" name="Group 23"/>
          <p:cNvGrpSpPr>
            <a:grpSpLocks/>
          </p:cNvGrpSpPr>
          <p:nvPr/>
        </p:nvGrpSpPr>
        <p:grpSpPr bwMode="auto">
          <a:xfrm>
            <a:off x="838200" y="685800"/>
            <a:ext cx="3733800" cy="838200"/>
            <a:chOff x="528" y="480"/>
            <a:chExt cx="2352" cy="528"/>
          </a:xfrm>
        </p:grpSpPr>
        <p:sp>
          <p:nvSpPr>
            <p:cNvPr id="1700888" name="AutoShape 24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00889" name="Text Box 25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Israel’s exile and return</a:t>
              </a:r>
            </a:p>
          </p:txBody>
        </p:sp>
      </p:grpSp>
      <p:grpSp>
        <p:nvGrpSpPr>
          <p:cNvPr id="1700890" name="Group 26"/>
          <p:cNvGrpSpPr>
            <a:grpSpLocks/>
          </p:cNvGrpSpPr>
          <p:nvPr/>
        </p:nvGrpSpPr>
        <p:grpSpPr bwMode="auto">
          <a:xfrm>
            <a:off x="4572000" y="685800"/>
            <a:ext cx="3733800" cy="838200"/>
            <a:chOff x="2880" y="480"/>
            <a:chExt cx="2352" cy="528"/>
          </a:xfrm>
        </p:grpSpPr>
        <p:sp>
          <p:nvSpPr>
            <p:cNvPr id="1700891" name="AutoShape 27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00892" name="Text Box 28"/>
            <p:cNvSpPr txBox="1">
              <a:spLocks noChangeArrowheads="1"/>
            </p:cNvSpPr>
            <p:nvPr/>
          </p:nvSpPr>
          <p:spPr bwMode="auto">
            <a:xfrm>
              <a:off x="2880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Papal exile and return</a:t>
              </a:r>
            </a:p>
          </p:txBody>
        </p:sp>
      </p:grpSp>
      <p:grpSp>
        <p:nvGrpSpPr>
          <p:cNvPr id="1700893" name="Group 29"/>
          <p:cNvGrpSpPr>
            <a:grpSpLocks/>
          </p:cNvGrpSpPr>
          <p:nvPr/>
        </p:nvGrpSpPr>
        <p:grpSpPr bwMode="auto">
          <a:xfrm>
            <a:off x="5029200" y="2362200"/>
            <a:ext cx="1066800" cy="1296988"/>
            <a:chOff x="3168" y="1536"/>
            <a:chExt cx="672" cy="817"/>
          </a:xfrm>
        </p:grpSpPr>
        <p:sp>
          <p:nvSpPr>
            <p:cNvPr id="1700894" name="Oval 30" descr="Emblem of the Papacy copy 1"/>
            <p:cNvSpPr>
              <a:spLocks noChangeArrowheads="1"/>
            </p:cNvSpPr>
            <p:nvPr/>
          </p:nvSpPr>
          <p:spPr bwMode="auto">
            <a:xfrm>
              <a:off x="3202" y="1536"/>
              <a:ext cx="604" cy="817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6336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0895" name="Text Box 31"/>
            <p:cNvSpPr txBox="1">
              <a:spLocks noChangeArrowheads="1"/>
            </p:cNvSpPr>
            <p:nvPr/>
          </p:nvSpPr>
          <p:spPr bwMode="auto">
            <a:xfrm>
              <a:off x="3168" y="1800"/>
              <a:ext cx="672" cy="27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108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3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1200000" algn="ctr" rotWithShape="0">
                      <a:schemeClr val="tx1"/>
                    </a:outerShdw>
                  </a:effectLst>
                  <a:latin typeface="Arial Narrow" pitchFamily="34" charset="0"/>
                </a:rPr>
                <a:t>Papacy</a:t>
              </a:r>
            </a:p>
          </p:txBody>
        </p:sp>
      </p:grpSp>
      <p:grpSp>
        <p:nvGrpSpPr>
          <p:cNvPr id="1700899" name="Group 35"/>
          <p:cNvGrpSpPr>
            <a:grpSpLocks/>
          </p:cNvGrpSpPr>
          <p:nvPr/>
        </p:nvGrpSpPr>
        <p:grpSpPr bwMode="auto">
          <a:xfrm>
            <a:off x="1295400" y="2362200"/>
            <a:ext cx="1066800" cy="1296988"/>
            <a:chOff x="864" y="1536"/>
            <a:chExt cx="672" cy="817"/>
          </a:xfrm>
        </p:grpSpPr>
        <p:sp>
          <p:nvSpPr>
            <p:cNvPr id="1700900" name="Oval 36" descr="Jehoiakim - Jehoiakim mutilating the roll of the Law -  Jer"/>
            <p:cNvSpPr>
              <a:spLocks noChangeArrowheads="1"/>
            </p:cNvSpPr>
            <p:nvPr/>
          </p:nvSpPr>
          <p:spPr bwMode="auto">
            <a:xfrm>
              <a:off x="898" y="1536"/>
              <a:ext cx="604" cy="817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 b="-19050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0901" name="Text Box 37"/>
            <p:cNvSpPr txBox="1">
              <a:spLocks noChangeArrowheads="1"/>
            </p:cNvSpPr>
            <p:nvPr/>
          </p:nvSpPr>
          <p:spPr bwMode="auto">
            <a:xfrm>
              <a:off x="864" y="1776"/>
              <a:ext cx="67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Judah</a:t>
              </a:r>
            </a:p>
          </p:txBody>
        </p:sp>
      </p:grpSp>
      <p:grpSp>
        <p:nvGrpSpPr>
          <p:cNvPr id="1700902" name="Group 38"/>
          <p:cNvGrpSpPr>
            <a:grpSpLocks/>
          </p:cNvGrpSpPr>
          <p:nvPr/>
        </p:nvGrpSpPr>
        <p:grpSpPr bwMode="auto">
          <a:xfrm>
            <a:off x="2971800" y="2362200"/>
            <a:ext cx="1219200" cy="1295400"/>
            <a:chOff x="1920" y="1536"/>
            <a:chExt cx="768" cy="816"/>
          </a:xfrm>
        </p:grpSpPr>
        <p:sp>
          <p:nvSpPr>
            <p:cNvPr id="1700903" name="Oval 39" descr="Fiery Furnace - Nebuchadnezzar Calls the Three Men from the Fiery Furnace, by C"/>
            <p:cNvSpPr>
              <a:spLocks noChangeArrowheads="1"/>
            </p:cNvSpPr>
            <p:nvPr/>
          </p:nvSpPr>
          <p:spPr bwMode="auto">
            <a:xfrm>
              <a:off x="2002" y="1536"/>
              <a:ext cx="604" cy="816"/>
            </a:xfrm>
            <a:prstGeom prst="ellipse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0904" name="Text Box 40"/>
            <p:cNvSpPr txBox="1">
              <a:spLocks noChangeArrowheads="1"/>
            </p:cNvSpPr>
            <p:nvPr/>
          </p:nvSpPr>
          <p:spPr bwMode="auto">
            <a:xfrm>
              <a:off x="1920" y="1794"/>
              <a:ext cx="768" cy="25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blurRad="38100" dist="25400" dir="2400000" algn="tl">
                      <a:srgbClr val="000000"/>
                    </a:outerShdw>
                  </a:effectLst>
                  <a:latin typeface="Arial Narrow" pitchFamily="34" charset="0"/>
                </a:rPr>
                <a:t>Babylon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0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00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00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00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00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00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00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00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0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00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00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00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00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0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00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868" grpId="0" animBg="1"/>
      <p:bldP spid="1700871" grpId="0" animBg="1"/>
      <p:bldP spid="1700875" grpId="0" animBg="1"/>
      <p:bldP spid="1700882" grpId="0"/>
      <p:bldP spid="17008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2452" name="Text Box 4"/>
          <p:cNvSpPr txBox="1">
            <a:spLocks noChangeArrowheads="1"/>
          </p:cNvSpPr>
          <p:nvPr/>
        </p:nvSpPr>
        <p:spPr bwMode="auto">
          <a:xfrm>
            <a:off x="1143000" y="5684838"/>
            <a:ext cx="6934200" cy="95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200" dirty="0">
                <a:solidFill>
                  <a:schemeClr val="bg1"/>
                </a:solidFill>
                <a:effectLst/>
                <a:latin typeface="Arial Narrow" pitchFamily="34" charset="0"/>
              </a:rPr>
              <a:t>Hence, the Old Testament, which records the </a:t>
            </a:r>
            <a:r>
              <a:rPr lang="en-US" sz="22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history of Israel</a:t>
            </a:r>
            <a:r>
              <a:rPr lang="en-US" sz="2200" dirty="0">
                <a:solidFill>
                  <a:schemeClr val="bg1"/>
                </a:solidFill>
                <a:effectLst/>
                <a:latin typeface="Arial Narrow" pitchFamily="34" charset="0"/>
              </a:rPr>
              <a:t>, provides the source material with which to study the history of the providence in that age </a:t>
            </a:r>
            <a:r>
              <a:rPr lang="en-US" sz="18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314).</a:t>
            </a:r>
            <a:endParaRPr lang="en-US" sz="1800" b="0" u="sng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872461" name="AutoShape 13" descr="Torah2"/>
          <p:cNvSpPr>
            <a:spLocks noChangeArrowheads="1"/>
          </p:cNvSpPr>
          <p:nvPr/>
        </p:nvSpPr>
        <p:spPr bwMode="auto">
          <a:xfrm>
            <a:off x="2286000" y="4343400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 b="0">
              <a:solidFill>
                <a:srgbClr val="4C002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26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2479" name="AutoShape 31" descr="BOOK3"/>
          <p:cNvSpPr>
            <a:spLocks noChangeArrowheads="1"/>
          </p:cNvSpPr>
          <p:nvPr/>
        </p:nvSpPr>
        <p:spPr bwMode="auto">
          <a:xfrm>
            <a:off x="488950" y="4343400"/>
            <a:ext cx="1720850" cy="990600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/>
            <a:srcRect/>
            <a:stretch>
              <a:fillRect b="-129519"/>
            </a:stretch>
          </a:blipFill>
          <a:ln w="28575" algn="ctr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2480" name="Text Box 32"/>
          <p:cNvSpPr txBox="1">
            <a:spLocks noChangeArrowheads="1"/>
          </p:cNvSpPr>
          <p:nvPr/>
        </p:nvSpPr>
        <p:spPr bwMode="auto">
          <a:xfrm>
            <a:off x="798513" y="4419600"/>
            <a:ext cx="1101725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Source</a:t>
            </a:r>
          </a:p>
        </p:txBody>
      </p:sp>
      <p:sp>
        <p:nvSpPr>
          <p:cNvPr id="872481" name="Text Box 33"/>
          <p:cNvSpPr txBox="1">
            <a:spLocks noChangeArrowheads="1"/>
          </p:cNvSpPr>
          <p:nvPr/>
        </p:nvSpPr>
        <p:spPr bwMode="auto">
          <a:xfrm>
            <a:off x="738188" y="4718050"/>
            <a:ext cx="1222375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material</a:t>
            </a:r>
          </a:p>
        </p:txBody>
      </p:sp>
      <p:sp>
        <p:nvSpPr>
          <p:cNvPr id="872488" name="Text Box 40"/>
          <p:cNvSpPr txBox="1">
            <a:spLocks noChangeArrowheads="1"/>
          </p:cNvSpPr>
          <p:nvPr/>
        </p:nvSpPr>
        <p:spPr bwMode="auto">
          <a:xfrm>
            <a:off x="4267200" y="2286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Foundation for the Messiah</a:t>
            </a:r>
          </a:p>
        </p:txBody>
      </p:sp>
      <p:sp>
        <p:nvSpPr>
          <p:cNvPr id="872492" name="Text Box 44"/>
          <p:cNvSpPr txBox="1">
            <a:spLocks noChangeArrowheads="1"/>
          </p:cNvSpPr>
          <p:nvPr/>
        </p:nvSpPr>
        <p:spPr bwMode="auto">
          <a:xfrm>
            <a:off x="4267200" y="595313"/>
            <a:ext cx="41910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Repetition of restoration through indemnity</a:t>
            </a:r>
          </a:p>
        </p:txBody>
      </p:sp>
      <p:sp>
        <p:nvSpPr>
          <p:cNvPr id="872500" name="Text Box 52"/>
          <p:cNvSpPr txBox="1">
            <a:spLocks noChangeArrowheads="1"/>
          </p:cNvSpPr>
          <p:nvPr/>
        </p:nvSpPr>
        <p:spPr bwMode="auto">
          <a:xfrm>
            <a:off x="4114800" y="2286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72501" name="AutoShape 53" descr="703493 "/>
          <p:cNvSpPr>
            <a:spLocks noChangeArrowheads="1"/>
          </p:cNvSpPr>
          <p:nvPr/>
        </p:nvSpPr>
        <p:spPr bwMode="auto">
          <a:xfrm>
            <a:off x="2286000" y="3265488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5" cstate="print"/>
            <a:srcRect/>
            <a:stretch>
              <a:fillRect/>
            </a:stretch>
          </a:blipFill>
          <a:ln w="3810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2502" name="Text Box 54"/>
          <p:cNvSpPr txBox="1">
            <a:spLocks noChangeArrowheads="1"/>
          </p:cNvSpPr>
          <p:nvPr/>
        </p:nvSpPr>
        <p:spPr bwMode="auto">
          <a:xfrm>
            <a:off x="3238500" y="3562350"/>
            <a:ext cx="1219200" cy="6286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Israel</a:t>
            </a:r>
          </a:p>
        </p:txBody>
      </p:sp>
      <p:sp>
        <p:nvSpPr>
          <p:cNvPr id="872503" name="Text Box 55"/>
          <p:cNvSpPr txBox="1">
            <a:spLocks noChangeArrowheads="1"/>
          </p:cNvSpPr>
          <p:nvPr/>
        </p:nvSpPr>
        <p:spPr bwMode="auto">
          <a:xfrm>
            <a:off x="2628900" y="4419600"/>
            <a:ext cx="2438400" cy="819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800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Old Testament</a:t>
            </a:r>
          </a:p>
        </p:txBody>
      </p:sp>
      <p:sp>
        <p:nvSpPr>
          <p:cNvPr id="872506" name="AutoShape 58" descr="Group of People"/>
          <p:cNvSpPr>
            <a:spLocks noChangeArrowheads="1"/>
          </p:cNvSpPr>
          <p:nvPr/>
        </p:nvSpPr>
        <p:spPr bwMode="auto">
          <a:xfrm>
            <a:off x="488950" y="3265488"/>
            <a:ext cx="1720850" cy="990600"/>
          </a:xfrm>
          <a:prstGeom prst="roundRect">
            <a:avLst>
              <a:gd name="adj" fmla="val 16667"/>
            </a:avLst>
          </a:prstGeom>
          <a:blipFill dpi="0" rotWithShape="1">
            <a:blip r:embed="rId6" cstate="print"/>
            <a:srcRect/>
            <a:stretch>
              <a:fillRect b="-120011"/>
            </a:stretch>
          </a:blipFill>
          <a:ln w="28575" algn="ctr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2507" name="Text Box 59"/>
          <p:cNvSpPr txBox="1">
            <a:spLocks noChangeArrowheads="1"/>
          </p:cNvSpPr>
          <p:nvPr/>
        </p:nvSpPr>
        <p:spPr bwMode="auto">
          <a:xfrm>
            <a:off x="790575" y="3352800"/>
            <a:ext cx="1116013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Central</a:t>
            </a:r>
          </a:p>
        </p:txBody>
      </p:sp>
      <p:sp>
        <p:nvSpPr>
          <p:cNvPr id="872508" name="Text Box 60"/>
          <p:cNvSpPr txBox="1">
            <a:spLocks noChangeArrowheads="1"/>
          </p:cNvSpPr>
          <p:nvPr/>
        </p:nvSpPr>
        <p:spPr bwMode="auto">
          <a:xfrm>
            <a:off x="820738" y="3640138"/>
            <a:ext cx="1055687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people</a:t>
            </a:r>
          </a:p>
        </p:txBody>
      </p:sp>
      <p:sp>
        <p:nvSpPr>
          <p:cNvPr id="872509" name="AutoShape 61" descr="Parchment"/>
          <p:cNvSpPr>
            <a:spLocks noChangeArrowheads="1"/>
          </p:cNvSpPr>
          <p:nvPr/>
        </p:nvSpPr>
        <p:spPr bwMode="auto">
          <a:xfrm>
            <a:off x="457200" y="315913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7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72510" name="Group 62"/>
          <p:cNvGrpSpPr>
            <a:grpSpLocks/>
          </p:cNvGrpSpPr>
          <p:nvPr/>
        </p:nvGrpSpPr>
        <p:grpSpPr bwMode="auto">
          <a:xfrm>
            <a:off x="647700" y="315913"/>
            <a:ext cx="3200400" cy="801687"/>
            <a:chOff x="360" y="192"/>
            <a:chExt cx="2016" cy="505"/>
          </a:xfrm>
        </p:grpSpPr>
        <p:sp>
          <p:nvSpPr>
            <p:cNvPr id="872511" name="Text Box 63"/>
            <p:cNvSpPr txBox="1">
              <a:spLocks noChangeArrowheads="1"/>
            </p:cNvSpPr>
            <p:nvPr/>
          </p:nvSpPr>
          <p:spPr bwMode="auto">
            <a:xfrm>
              <a:off x="360" y="192"/>
              <a:ext cx="124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Purpose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72512" name="Text Box 64"/>
            <p:cNvSpPr txBox="1">
              <a:spLocks noChangeArrowheads="1"/>
            </p:cNvSpPr>
            <p:nvPr/>
          </p:nvSpPr>
          <p:spPr bwMode="auto">
            <a:xfrm>
              <a:off x="360" y="40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5400" dir="108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72513" name="AutoShape 65" descr="Parchment"/>
          <p:cNvSpPr>
            <a:spLocks noChangeArrowheads="1"/>
          </p:cNvSpPr>
          <p:nvPr/>
        </p:nvSpPr>
        <p:spPr bwMode="auto">
          <a:xfrm>
            <a:off x="457200" y="1349375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7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72514" name="Group 66"/>
          <p:cNvGrpSpPr>
            <a:grpSpLocks/>
          </p:cNvGrpSpPr>
          <p:nvPr/>
        </p:nvGrpSpPr>
        <p:grpSpPr bwMode="auto">
          <a:xfrm>
            <a:off x="647700" y="1349375"/>
            <a:ext cx="3200400" cy="801688"/>
            <a:chOff x="360" y="802"/>
            <a:chExt cx="2016" cy="505"/>
          </a:xfrm>
        </p:grpSpPr>
        <p:sp>
          <p:nvSpPr>
            <p:cNvPr id="872515" name="Text Box 67"/>
            <p:cNvSpPr txBox="1">
              <a:spLocks noChangeArrowheads="1"/>
            </p:cNvSpPr>
            <p:nvPr/>
          </p:nvSpPr>
          <p:spPr bwMode="auto">
            <a:xfrm>
              <a:off x="360" y="802"/>
              <a:ext cx="172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Characteristics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72516" name="Text Box 68"/>
            <p:cNvSpPr txBox="1">
              <a:spLocks noChangeArrowheads="1"/>
            </p:cNvSpPr>
            <p:nvPr/>
          </p:nvSpPr>
          <p:spPr bwMode="auto">
            <a:xfrm>
              <a:off x="360" y="101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72517" name="Text Box 69"/>
          <p:cNvSpPr txBox="1">
            <a:spLocks noChangeArrowheads="1"/>
          </p:cNvSpPr>
          <p:nvPr/>
        </p:nvSpPr>
        <p:spPr bwMode="auto">
          <a:xfrm>
            <a:off x="4267200" y="1589088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figure, </a:t>
            </a:r>
          </a:p>
        </p:txBody>
      </p:sp>
      <p:sp>
        <p:nvSpPr>
          <p:cNvPr id="872518" name="Text Box 70"/>
          <p:cNvSpPr txBox="1">
            <a:spLocks noChangeArrowheads="1"/>
          </p:cNvSpPr>
          <p:nvPr/>
        </p:nvSpPr>
        <p:spPr bwMode="auto">
          <a:xfrm>
            <a:off x="4114800" y="15748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72519" name="Text Box 71"/>
          <p:cNvSpPr txBox="1">
            <a:spLocks noChangeArrowheads="1"/>
          </p:cNvSpPr>
          <p:nvPr/>
        </p:nvSpPr>
        <p:spPr bwMode="auto">
          <a:xfrm>
            <a:off x="6096000" y="16002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material</a:t>
            </a:r>
          </a:p>
        </p:txBody>
      </p:sp>
      <p:sp>
        <p:nvSpPr>
          <p:cNvPr id="872520" name="AutoShape 72" descr="Michelangelo's- God creates Adam-Sistine Chapel 1511_PD-s"/>
          <p:cNvSpPr>
            <a:spLocks noChangeArrowheads="1"/>
          </p:cNvSpPr>
          <p:nvPr/>
        </p:nvSpPr>
        <p:spPr bwMode="auto">
          <a:xfrm>
            <a:off x="2286000" y="2362200"/>
            <a:ext cx="3124200" cy="838200"/>
          </a:xfrm>
          <a:prstGeom prst="roundRect">
            <a:avLst>
              <a:gd name="adj" fmla="val 16667"/>
            </a:avLst>
          </a:prstGeom>
          <a:blipFill dpi="0" rotWithShape="1">
            <a:blip r:embed="rId8" cstate="print"/>
            <a:srcRect/>
            <a:stretch>
              <a:fillRect b="-91688"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2521" name="WordArt 73"/>
          <p:cNvSpPr>
            <a:spLocks noChangeArrowheads="1" noChangeShapeType="1" noTextEdit="1"/>
          </p:cNvSpPr>
          <p:nvPr/>
        </p:nvSpPr>
        <p:spPr bwMode="auto">
          <a:xfrm>
            <a:off x="3086100" y="2517775"/>
            <a:ext cx="1524000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Age of </a:t>
            </a:r>
          </a:p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Restoration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7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72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72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72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72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7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7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7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7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7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7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2452" grpId="0"/>
      <p:bldP spid="872461" grpId="0" animBg="1"/>
      <p:bldP spid="872479" grpId="0" animBg="1"/>
      <p:bldP spid="872480" grpId="0"/>
      <p:bldP spid="87248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2938" name="Picture 26" descr="Cyrus the Great allowed the Hebrew exiles to return to Jerusalem 15thC_PD"/>
          <p:cNvPicPr>
            <a:picLocks noChangeAspect="1" noChangeArrowheads="1"/>
          </p:cNvPicPr>
          <p:nvPr/>
        </p:nvPicPr>
        <p:blipFill>
          <a:blip r:embed="rId3" cstate="print"/>
          <a:srcRect l="2663" t="2000" r="2663" b="2000"/>
          <a:stretch>
            <a:fillRect/>
          </a:stretch>
        </p:blipFill>
        <p:spPr bwMode="auto">
          <a:xfrm>
            <a:off x="4572000" y="0"/>
            <a:ext cx="4572000" cy="5486400"/>
          </a:xfrm>
          <a:prstGeom prst="rect">
            <a:avLst/>
          </a:prstGeom>
          <a:noFill/>
        </p:spPr>
      </p:pic>
      <p:pic>
        <p:nvPicPr>
          <p:cNvPr id="1702936" name="Picture 24" descr="Ezra reading the Law in the hearing of the peop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85800"/>
            <a:ext cx="3700463" cy="4419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02914" name="AutoShape 2"/>
          <p:cNvSpPr>
            <a:spLocks noChangeArrowheads="1"/>
          </p:cNvSpPr>
          <p:nvPr/>
        </p:nvSpPr>
        <p:spPr bwMode="auto">
          <a:xfrm>
            <a:off x="914400" y="1589088"/>
            <a:ext cx="3581400" cy="3516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02939" name="AutoShape 27" descr="Cyrus - The fulfilment of prophecy - Cyrus entering a conquered city - Is"/>
          <p:cNvSpPr>
            <a:spLocks noChangeArrowheads="1"/>
          </p:cNvSpPr>
          <p:nvPr/>
        </p:nvSpPr>
        <p:spPr bwMode="auto">
          <a:xfrm>
            <a:off x="914400" y="1600200"/>
            <a:ext cx="3581400" cy="3516313"/>
          </a:xfrm>
          <a:prstGeom prst="roundRect">
            <a:avLst>
              <a:gd name="adj" fmla="val 16667"/>
            </a:avLst>
          </a:prstGeom>
          <a:blipFill dpi="0" rotWithShape="0">
            <a:blip r:embed="rId5" cstate="print"/>
            <a:srcRect/>
            <a:stretch>
              <a:fillRect r="-51050"/>
            </a:stretch>
          </a:blip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02916" name="Oval 4"/>
          <p:cNvSpPr>
            <a:spLocks noChangeArrowheads="1"/>
          </p:cNvSpPr>
          <p:nvPr/>
        </p:nvSpPr>
        <p:spPr bwMode="auto">
          <a:xfrm>
            <a:off x="1143000" y="18288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02917" name="Text Box 5"/>
          <p:cNvSpPr txBox="1">
            <a:spLocks noChangeArrowheads="1"/>
          </p:cNvSpPr>
          <p:nvPr/>
        </p:nvSpPr>
        <p:spPr bwMode="auto">
          <a:xfrm>
            <a:off x="1333500" y="3779838"/>
            <a:ext cx="990600" cy="3508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Malachi</a:t>
            </a:r>
          </a:p>
        </p:txBody>
      </p:sp>
      <p:sp>
        <p:nvSpPr>
          <p:cNvPr id="1702918" name="Line 6"/>
          <p:cNvSpPr>
            <a:spLocks noChangeShapeType="1"/>
          </p:cNvSpPr>
          <p:nvPr/>
        </p:nvSpPr>
        <p:spPr bwMode="auto">
          <a:xfrm flipH="1" flipV="1">
            <a:off x="2362200" y="3001963"/>
            <a:ext cx="838200" cy="15875"/>
          </a:xfrm>
          <a:prstGeom prst="line">
            <a:avLst/>
          </a:prstGeom>
          <a:noFill/>
          <a:ln w="76200">
            <a:solidFill>
              <a:srgbClr val="5C002E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02920" name="Group 8"/>
          <p:cNvGrpSpPr>
            <a:grpSpLocks/>
          </p:cNvGrpSpPr>
          <p:nvPr/>
        </p:nvGrpSpPr>
        <p:grpSpPr bwMode="auto">
          <a:xfrm>
            <a:off x="1295400" y="2362200"/>
            <a:ext cx="1066800" cy="1296988"/>
            <a:chOff x="864" y="1536"/>
            <a:chExt cx="672" cy="817"/>
          </a:xfrm>
        </p:grpSpPr>
        <p:sp>
          <p:nvSpPr>
            <p:cNvPr id="1702921" name="Oval 9"/>
            <p:cNvSpPr>
              <a:spLocks noChangeArrowheads="1"/>
            </p:cNvSpPr>
            <p:nvPr/>
          </p:nvSpPr>
          <p:spPr bwMode="auto">
            <a:xfrm>
              <a:off x="898" y="1536"/>
              <a:ext cx="604" cy="817"/>
            </a:xfrm>
            <a:prstGeom prst="ellipse">
              <a:avLst/>
            </a:prstGeom>
            <a:gradFill rotWithShape="1">
              <a:gsLst>
                <a:gs pos="0">
                  <a:srgbClr val="7A003D"/>
                </a:gs>
                <a:gs pos="50000">
                  <a:srgbClr val="5C002E"/>
                </a:gs>
                <a:gs pos="100000">
                  <a:srgbClr val="7A003D"/>
                </a:gs>
              </a:gsLst>
              <a:lin ang="2700000" scaled="1"/>
            </a:gradFill>
            <a:ln w="31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2922" name="Text Box 10"/>
            <p:cNvSpPr txBox="1">
              <a:spLocks noChangeArrowheads="1"/>
            </p:cNvSpPr>
            <p:nvPr/>
          </p:nvSpPr>
          <p:spPr bwMode="auto">
            <a:xfrm>
              <a:off x="864" y="1800"/>
              <a:ext cx="67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Judah</a:t>
              </a:r>
            </a:p>
          </p:txBody>
        </p:sp>
      </p:grpSp>
      <p:grpSp>
        <p:nvGrpSpPr>
          <p:cNvPr id="1702926" name="Group 14"/>
          <p:cNvGrpSpPr>
            <a:grpSpLocks/>
          </p:cNvGrpSpPr>
          <p:nvPr/>
        </p:nvGrpSpPr>
        <p:grpSpPr bwMode="auto">
          <a:xfrm>
            <a:off x="838200" y="685800"/>
            <a:ext cx="3733800" cy="838200"/>
            <a:chOff x="528" y="480"/>
            <a:chExt cx="2352" cy="528"/>
          </a:xfrm>
        </p:grpSpPr>
        <p:sp>
          <p:nvSpPr>
            <p:cNvPr id="1702927" name="AutoShape 15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02928" name="Text Box 16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Israel’s exile and return</a:t>
              </a:r>
            </a:p>
          </p:txBody>
        </p:sp>
      </p:grpSp>
      <p:sp>
        <p:nvSpPr>
          <p:cNvPr id="1702930" name="Text Box 18"/>
          <p:cNvSpPr txBox="1">
            <a:spLocks noChangeArrowheads="1"/>
          </p:cNvSpPr>
          <p:nvPr/>
        </p:nvSpPr>
        <p:spPr bwMode="auto">
          <a:xfrm>
            <a:off x="2133600" y="2057400"/>
            <a:ext cx="1143000" cy="8255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Return in</a:t>
            </a:r>
          </a:p>
          <a:p>
            <a:pPr>
              <a:lnSpc>
                <a:spcPct val="80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three</a:t>
            </a:r>
          </a:p>
          <a:p>
            <a:pPr>
              <a:lnSpc>
                <a:spcPct val="80000"/>
              </a:lnSpc>
            </a:pPr>
            <a:r>
              <a:rPr lang="en-US" sz="2000" dirty="0">
                <a:solidFill>
                  <a:srgbClr val="4C0026"/>
                </a:solidFill>
                <a:effectLst/>
                <a:latin typeface="Arial Narrow" pitchFamily="34" charset="0"/>
              </a:rPr>
              <a:t>waves</a:t>
            </a:r>
          </a:p>
        </p:txBody>
      </p:sp>
      <p:grpSp>
        <p:nvGrpSpPr>
          <p:cNvPr id="1702931" name="Group 19"/>
          <p:cNvGrpSpPr>
            <a:grpSpLocks/>
          </p:cNvGrpSpPr>
          <p:nvPr/>
        </p:nvGrpSpPr>
        <p:grpSpPr bwMode="auto">
          <a:xfrm>
            <a:off x="2971800" y="2362200"/>
            <a:ext cx="1219200" cy="1295400"/>
            <a:chOff x="1872" y="1488"/>
            <a:chExt cx="768" cy="816"/>
          </a:xfrm>
        </p:grpSpPr>
        <p:sp>
          <p:nvSpPr>
            <p:cNvPr id="1702932" name="Oval 20"/>
            <p:cNvSpPr>
              <a:spLocks noChangeArrowheads="1"/>
            </p:cNvSpPr>
            <p:nvPr/>
          </p:nvSpPr>
          <p:spPr bwMode="auto">
            <a:xfrm>
              <a:off x="1954" y="1488"/>
              <a:ext cx="604" cy="816"/>
            </a:xfrm>
            <a:prstGeom prst="ellipse">
              <a:avLst/>
            </a:prstGeom>
            <a:solidFill>
              <a:srgbClr val="4C0026">
                <a:alpha val="74902"/>
              </a:srgb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2933" name="Text Box 21"/>
            <p:cNvSpPr txBox="1">
              <a:spLocks noChangeArrowheads="1"/>
            </p:cNvSpPr>
            <p:nvPr/>
          </p:nvSpPr>
          <p:spPr bwMode="auto">
            <a:xfrm>
              <a:off x="1872" y="1752"/>
              <a:ext cx="76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Persia</a:t>
              </a:r>
            </a:p>
          </p:txBody>
        </p:sp>
      </p:grpSp>
      <p:sp>
        <p:nvSpPr>
          <p:cNvPr id="1702915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02923" name="Group 11"/>
          <p:cNvGrpSpPr>
            <a:grpSpLocks/>
          </p:cNvGrpSpPr>
          <p:nvPr/>
        </p:nvGrpSpPr>
        <p:grpSpPr bwMode="auto">
          <a:xfrm>
            <a:off x="457200" y="5562602"/>
            <a:ext cx="8153400" cy="1160463"/>
            <a:chOff x="288" y="3504"/>
            <a:chExt cx="5136" cy="731"/>
          </a:xfrm>
        </p:grpSpPr>
        <p:sp>
          <p:nvSpPr>
            <p:cNvPr id="1702924" name="Text Box 12"/>
            <p:cNvSpPr txBox="1">
              <a:spLocks noChangeArrowheads="1"/>
            </p:cNvSpPr>
            <p:nvPr/>
          </p:nvSpPr>
          <p:spPr bwMode="auto">
            <a:xfrm>
              <a:off x="576" y="3514"/>
              <a:ext cx="4848" cy="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19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</a:t>
              </a:r>
              <a:r>
                <a:rPr lang="en-US" sz="19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Persia</a:t>
              </a:r>
              <a:r>
                <a:rPr lang="en-US" sz="19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conquered Babylon, and King </a:t>
              </a:r>
              <a:r>
                <a:rPr lang="en-US" sz="19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Cyrus</a:t>
              </a:r>
              <a:r>
                <a:rPr lang="en-US" sz="19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liberated the Israelites, it took another </a:t>
              </a:r>
              <a:r>
                <a:rPr lang="en-US" sz="19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140 years</a:t>
              </a:r>
              <a:r>
                <a:rPr lang="en-US" sz="19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the exiles to return to their homeland in </a:t>
              </a:r>
              <a:r>
                <a:rPr lang="en-US" sz="19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three waves</a:t>
              </a:r>
              <a:r>
                <a:rPr lang="en-US" sz="19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until they fully reformed themselves as a nation united around </a:t>
              </a:r>
              <a:r>
                <a:rPr lang="en-US" sz="19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God’s Will </a:t>
              </a:r>
              <a:r>
                <a:rPr lang="en-US" sz="19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to prepare for the coming of the Messiah as proclaimed by </a:t>
              </a:r>
              <a:r>
                <a:rPr lang="en-US" sz="19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Malachi</a:t>
              </a:r>
              <a:r>
                <a:rPr lang="en-US" sz="19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7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324).</a:t>
              </a:r>
            </a:p>
          </p:txBody>
        </p:sp>
        <p:sp>
          <p:nvSpPr>
            <p:cNvPr id="1702925" name="Oval 13"/>
            <p:cNvSpPr>
              <a:spLocks noChangeArrowheads="1"/>
            </p:cNvSpPr>
            <p:nvPr/>
          </p:nvSpPr>
          <p:spPr bwMode="auto">
            <a:xfrm>
              <a:off x="288" y="3504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sp>
        <p:nvSpPr>
          <p:cNvPr id="1702941" name="Rectangle 29"/>
          <p:cNvSpPr>
            <a:spLocks noChangeArrowheads="1"/>
          </p:cNvSpPr>
          <p:nvPr/>
        </p:nvSpPr>
        <p:spPr bwMode="auto">
          <a:xfrm>
            <a:off x="2971800" y="3784600"/>
            <a:ext cx="1219200" cy="296863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02929" name="Text Box 17"/>
          <p:cNvSpPr txBox="1">
            <a:spLocks noChangeArrowheads="1"/>
          </p:cNvSpPr>
          <p:nvPr/>
        </p:nvSpPr>
        <p:spPr bwMode="auto">
          <a:xfrm>
            <a:off x="2895600" y="3733800"/>
            <a:ext cx="1371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King Cyrus</a:t>
            </a:r>
          </a:p>
        </p:txBody>
      </p:sp>
      <p:sp>
        <p:nvSpPr>
          <p:cNvPr id="1702942" name="Rectangle 30"/>
          <p:cNvSpPr>
            <a:spLocks noChangeArrowheads="1"/>
          </p:cNvSpPr>
          <p:nvPr/>
        </p:nvSpPr>
        <p:spPr bwMode="auto">
          <a:xfrm>
            <a:off x="2171700" y="4525963"/>
            <a:ext cx="1066800" cy="304800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02919" name="Text Box 7"/>
          <p:cNvSpPr txBox="1">
            <a:spLocks noChangeArrowheads="1"/>
          </p:cNvSpPr>
          <p:nvPr/>
        </p:nvSpPr>
        <p:spPr bwMode="auto">
          <a:xfrm>
            <a:off x="2133600" y="4479925"/>
            <a:ext cx="11430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140 years</a:t>
            </a:r>
          </a:p>
        </p:txBody>
      </p:sp>
      <p:grpSp>
        <p:nvGrpSpPr>
          <p:cNvPr id="1702943" name="Group 31"/>
          <p:cNvGrpSpPr>
            <a:grpSpLocks/>
          </p:cNvGrpSpPr>
          <p:nvPr/>
        </p:nvGrpSpPr>
        <p:grpSpPr bwMode="auto">
          <a:xfrm>
            <a:off x="2971800" y="2362200"/>
            <a:ext cx="1219200" cy="1295400"/>
            <a:chOff x="1872" y="1488"/>
            <a:chExt cx="768" cy="816"/>
          </a:xfrm>
        </p:grpSpPr>
        <p:sp>
          <p:nvSpPr>
            <p:cNvPr id="1702944" name="Oval 32" descr="Cyrus - The fulfilment of prophecy - Cyrus entering a conquered city - Is"/>
            <p:cNvSpPr>
              <a:spLocks noChangeArrowheads="1"/>
            </p:cNvSpPr>
            <p:nvPr/>
          </p:nvSpPr>
          <p:spPr bwMode="auto">
            <a:xfrm>
              <a:off x="1954" y="1488"/>
              <a:ext cx="604" cy="816"/>
            </a:xfrm>
            <a:prstGeom prst="ellipse">
              <a:avLst/>
            </a:prstGeom>
            <a:blipFill dpi="0" rotWithShape="1">
              <a:blip r:embed="rId6" cstate="screen"/>
              <a:srcRect/>
              <a:stretch>
                <a:fillRect r="-107845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</a:endParaRPr>
            </a:p>
          </p:txBody>
        </p:sp>
        <p:sp>
          <p:nvSpPr>
            <p:cNvPr id="1702945" name="Text Box 33"/>
            <p:cNvSpPr txBox="1">
              <a:spLocks noChangeArrowheads="1"/>
            </p:cNvSpPr>
            <p:nvPr/>
          </p:nvSpPr>
          <p:spPr bwMode="auto">
            <a:xfrm>
              <a:off x="1872" y="1752"/>
              <a:ext cx="76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Persia</a:t>
              </a:r>
            </a:p>
          </p:txBody>
        </p:sp>
      </p:grpSp>
      <p:grpSp>
        <p:nvGrpSpPr>
          <p:cNvPr id="1702946" name="Group 34"/>
          <p:cNvGrpSpPr>
            <a:grpSpLocks/>
          </p:cNvGrpSpPr>
          <p:nvPr/>
        </p:nvGrpSpPr>
        <p:grpSpPr bwMode="auto">
          <a:xfrm>
            <a:off x="1295400" y="2362200"/>
            <a:ext cx="1066800" cy="1296988"/>
            <a:chOff x="864" y="1536"/>
            <a:chExt cx="672" cy="817"/>
          </a:xfrm>
        </p:grpSpPr>
        <p:sp>
          <p:nvSpPr>
            <p:cNvPr id="1702947" name="Oval 35" descr="Malachi - You flood the altar with your tears´ -  Mal"/>
            <p:cNvSpPr>
              <a:spLocks noChangeArrowheads="1"/>
            </p:cNvSpPr>
            <p:nvPr/>
          </p:nvSpPr>
          <p:spPr bwMode="auto">
            <a:xfrm>
              <a:off x="898" y="1536"/>
              <a:ext cx="604" cy="817"/>
            </a:xfrm>
            <a:prstGeom prst="ellipse">
              <a:avLst/>
            </a:prstGeom>
            <a:blipFill dpi="0" rotWithShape="1">
              <a:blip r:embed="rId7" cstate="print"/>
              <a:srcRect/>
              <a:stretch>
                <a:fillRect r="-28168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2948" name="Text Box 36"/>
            <p:cNvSpPr txBox="1">
              <a:spLocks noChangeArrowheads="1"/>
            </p:cNvSpPr>
            <p:nvPr/>
          </p:nvSpPr>
          <p:spPr bwMode="auto">
            <a:xfrm>
              <a:off x="864" y="1800"/>
              <a:ext cx="67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Judah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02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02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02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02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02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0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02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02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02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02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02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02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02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02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702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702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702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702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02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702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702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702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702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702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2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702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70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702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702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02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02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2914" grpId="0" animBg="1"/>
      <p:bldP spid="1702939" grpId="0" animBg="1"/>
      <p:bldP spid="1702916" grpId="0" animBg="1"/>
      <p:bldP spid="1702917" grpId="0"/>
      <p:bldP spid="1702930" grpId="0"/>
      <p:bldP spid="1702941" grpId="0" animBg="1"/>
      <p:bldP spid="1702942" grpId="0" animBg="1"/>
      <p:bldP spid="170291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4997" name="Picture 37" descr="Ezra reading the Law in the hearing of the peop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85800"/>
            <a:ext cx="3700463" cy="4419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04963" name="AutoShape 3"/>
          <p:cNvSpPr>
            <a:spLocks noChangeArrowheads="1"/>
          </p:cNvSpPr>
          <p:nvPr/>
        </p:nvSpPr>
        <p:spPr bwMode="auto">
          <a:xfrm>
            <a:off x="914400" y="1589088"/>
            <a:ext cx="3581400" cy="3516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04964" name="AutoShape 4"/>
          <p:cNvSpPr>
            <a:spLocks noChangeArrowheads="1"/>
          </p:cNvSpPr>
          <p:nvPr/>
        </p:nvSpPr>
        <p:spPr bwMode="auto">
          <a:xfrm>
            <a:off x="4648200" y="1589088"/>
            <a:ext cx="3581400" cy="3516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04965" name="Rectangle 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04966" name="Oval 6"/>
          <p:cNvSpPr>
            <a:spLocks noChangeArrowheads="1"/>
          </p:cNvSpPr>
          <p:nvPr/>
        </p:nvSpPr>
        <p:spPr bwMode="auto">
          <a:xfrm>
            <a:off x="1143000" y="18288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04967" name="Oval 7"/>
          <p:cNvSpPr>
            <a:spLocks noChangeArrowheads="1"/>
          </p:cNvSpPr>
          <p:nvPr/>
        </p:nvSpPr>
        <p:spPr bwMode="auto">
          <a:xfrm>
            <a:off x="4876800" y="18288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704968" name="Text Box 8"/>
          <p:cNvSpPr txBox="1">
            <a:spLocks noChangeArrowheads="1"/>
          </p:cNvSpPr>
          <p:nvPr/>
        </p:nvSpPr>
        <p:spPr bwMode="auto">
          <a:xfrm>
            <a:off x="1333500" y="3779838"/>
            <a:ext cx="990600" cy="3508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Malachi</a:t>
            </a:r>
          </a:p>
        </p:txBody>
      </p:sp>
      <p:sp>
        <p:nvSpPr>
          <p:cNvPr id="1704969" name="Line 9"/>
          <p:cNvSpPr>
            <a:spLocks noChangeShapeType="1"/>
          </p:cNvSpPr>
          <p:nvPr/>
        </p:nvSpPr>
        <p:spPr bwMode="auto">
          <a:xfrm flipH="1" flipV="1">
            <a:off x="2362200" y="3001963"/>
            <a:ext cx="838200" cy="15875"/>
          </a:xfrm>
          <a:prstGeom prst="line">
            <a:avLst/>
          </a:prstGeom>
          <a:noFill/>
          <a:ln w="76200">
            <a:solidFill>
              <a:srgbClr val="5C002E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04977" name="Group 17"/>
          <p:cNvGrpSpPr>
            <a:grpSpLocks/>
          </p:cNvGrpSpPr>
          <p:nvPr/>
        </p:nvGrpSpPr>
        <p:grpSpPr bwMode="auto">
          <a:xfrm>
            <a:off x="838200" y="5562600"/>
            <a:ext cx="7620000" cy="1206500"/>
            <a:chOff x="528" y="3504"/>
            <a:chExt cx="4800" cy="760"/>
          </a:xfrm>
        </p:grpSpPr>
        <p:sp>
          <p:nvSpPr>
            <p:cNvPr id="1704978" name="Text Box 18"/>
            <p:cNvSpPr txBox="1">
              <a:spLocks noChangeArrowheads="1"/>
            </p:cNvSpPr>
            <p:nvPr/>
          </p:nvSpPr>
          <p:spPr bwMode="auto">
            <a:xfrm>
              <a:off x="768" y="3514"/>
              <a:ext cx="456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the pope returned to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Rome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a period of approximately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140 years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ran, through the Great Schism, the conciliar movement and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restoration of papal authority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in the Roman church, to the eve of the Protestant Reformation spearheaded by Martin Luther in 1517</a:t>
              </a:r>
              <a:r>
                <a:rPr lang="en-US" sz="19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7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325).</a:t>
              </a:r>
            </a:p>
          </p:txBody>
        </p:sp>
        <p:sp>
          <p:nvSpPr>
            <p:cNvPr id="1704979" name="Oval 19"/>
            <p:cNvSpPr>
              <a:spLocks noChangeArrowheads="1"/>
            </p:cNvSpPr>
            <p:nvPr/>
          </p:nvSpPr>
          <p:spPr bwMode="auto">
            <a:xfrm>
              <a:off x="528" y="3504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1704980" name="Group 20"/>
          <p:cNvGrpSpPr>
            <a:grpSpLocks/>
          </p:cNvGrpSpPr>
          <p:nvPr/>
        </p:nvGrpSpPr>
        <p:grpSpPr bwMode="auto">
          <a:xfrm>
            <a:off x="838200" y="685800"/>
            <a:ext cx="3733800" cy="838200"/>
            <a:chOff x="528" y="480"/>
            <a:chExt cx="2352" cy="528"/>
          </a:xfrm>
        </p:grpSpPr>
        <p:sp>
          <p:nvSpPr>
            <p:cNvPr id="1704981" name="AutoShape 21"/>
            <p:cNvSpPr>
              <a:spLocks noChangeArrowheads="1"/>
            </p:cNvSpPr>
            <p:nvPr/>
          </p:nvSpPr>
          <p:spPr bwMode="auto">
            <a:xfrm>
              <a:off x="576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04982" name="Text Box 22"/>
            <p:cNvSpPr txBox="1">
              <a:spLocks noChangeArrowheads="1"/>
            </p:cNvSpPr>
            <p:nvPr/>
          </p:nvSpPr>
          <p:spPr bwMode="auto">
            <a:xfrm>
              <a:off x="528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Israel’s exile and return</a:t>
              </a:r>
            </a:p>
          </p:txBody>
        </p:sp>
      </p:grpSp>
      <p:grpSp>
        <p:nvGrpSpPr>
          <p:cNvPr id="1704983" name="Group 23"/>
          <p:cNvGrpSpPr>
            <a:grpSpLocks/>
          </p:cNvGrpSpPr>
          <p:nvPr/>
        </p:nvGrpSpPr>
        <p:grpSpPr bwMode="auto">
          <a:xfrm>
            <a:off x="4572000" y="685800"/>
            <a:ext cx="3733800" cy="838200"/>
            <a:chOff x="2880" y="480"/>
            <a:chExt cx="2352" cy="528"/>
          </a:xfrm>
        </p:grpSpPr>
        <p:sp>
          <p:nvSpPr>
            <p:cNvPr id="1704984" name="AutoShape 24"/>
            <p:cNvSpPr>
              <a:spLocks noChangeArrowheads="1"/>
            </p:cNvSpPr>
            <p:nvPr/>
          </p:nvSpPr>
          <p:spPr bwMode="auto">
            <a:xfrm>
              <a:off x="2928" y="480"/>
              <a:ext cx="2256" cy="52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04985" name="Text Box 25"/>
            <p:cNvSpPr txBox="1">
              <a:spLocks noChangeArrowheads="1"/>
            </p:cNvSpPr>
            <p:nvPr/>
          </p:nvSpPr>
          <p:spPr bwMode="auto">
            <a:xfrm>
              <a:off x="2880" y="590"/>
              <a:ext cx="235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Papal exile and return</a:t>
              </a:r>
            </a:p>
          </p:txBody>
        </p:sp>
      </p:grpSp>
      <p:sp>
        <p:nvSpPr>
          <p:cNvPr id="1704993" name="Text Box 33"/>
          <p:cNvSpPr txBox="1">
            <a:spLocks noChangeArrowheads="1"/>
          </p:cNvSpPr>
          <p:nvPr/>
        </p:nvSpPr>
        <p:spPr bwMode="auto">
          <a:xfrm>
            <a:off x="2133600" y="2057400"/>
            <a:ext cx="1143000" cy="8255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Return in</a:t>
            </a:r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three</a:t>
            </a:r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waves</a:t>
            </a:r>
          </a:p>
        </p:txBody>
      </p:sp>
      <p:sp>
        <p:nvSpPr>
          <p:cNvPr id="1705000" name="Text Box 40"/>
          <p:cNvSpPr txBox="1">
            <a:spLocks noChangeArrowheads="1"/>
          </p:cNvSpPr>
          <p:nvPr/>
        </p:nvSpPr>
        <p:spPr bwMode="auto">
          <a:xfrm>
            <a:off x="2895600" y="3733800"/>
            <a:ext cx="13716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King Cyrus</a:t>
            </a:r>
          </a:p>
        </p:txBody>
      </p:sp>
      <p:sp>
        <p:nvSpPr>
          <p:cNvPr id="1705001" name="Text Box 41"/>
          <p:cNvSpPr txBox="1">
            <a:spLocks noChangeArrowheads="1"/>
          </p:cNvSpPr>
          <p:nvPr/>
        </p:nvSpPr>
        <p:spPr bwMode="auto">
          <a:xfrm>
            <a:off x="2133600" y="4479925"/>
            <a:ext cx="11430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140 years</a:t>
            </a:r>
          </a:p>
        </p:txBody>
      </p:sp>
      <p:grpSp>
        <p:nvGrpSpPr>
          <p:cNvPr id="1704974" name="Group 14"/>
          <p:cNvGrpSpPr>
            <a:grpSpLocks/>
          </p:cNvGrpSpPr>
          <p:nvPr/>
        </p:nvGrpSpPr>
        <p:grpSpPr bwMode="auto">
          <a:xfrm>
            <a:off x="5029200" y="2362200"/>
            <a:ext cx="1066800" cy="1296988"/>
            <a:chOff x="3168" y="1536"/>
            <a:chExt cx="672" cy="817"/>
          </a:xfrm>
        </p:grpSpPr>
        <p:sp>
          <p:nvSpPr>
            <p:cNvPr id="1704975" name="Oval 15" descr="St"/>
            <p:cNvSpPr>
              <a:spLocks noChangeArrowheads="1"/>
            </p:cNvSpPr>
            <p:nvPr/>
          </p:nvSpPr>
          <p:spPr bwMode="auto">
            <a:xfrm>
              <a:off x="3202" y="1536"/>
              <a:ext cx="604" cy="817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r="-14770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4976" name="Text Box 16"/>
            <p:cNvSpPr txBox="1">
              <a:spLocks noChangeArrowheads="1"/>
            </p:cNvSpPr>
            <p:nvPr/>
          </p:nvSpPr>
          <p:spPr bwMode="auto">
            <a:xfrm>
              <a:off x="3168" y="1800"/>
              <a:ext cx="67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108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1200000" algn="ctr" rotWithShape="0">
                      <a:schemeClr val="tx1"/>
                    </a:outerShdw>
                  </a:effectLst>
                  <a:latin typeface="Arial Narrow" pitchFamily="34" charset="0"/>
                </a:rPr>
                <a:t>Rome</a:t>
              </a:r>
            </a:p>
          </p:txBody>
        </p:sp>
      </p:grpSp>
      <p:sp>
        <p:nvSpPr>
          <p:cNvPr id="1704986" name="Text Box 26"/>
          <p:cNvSpPr txBox="1">
            <a:spLocks noChangeArrowheads="1"/>
          </p:cNvSpPr>
          <p:nvPr/>
        </p:nvSpPr>
        <p:spPr bwMode="auto">
          <a:xfrm>
            <a:off x="5410200" y="3794125"/>
            <a:ext cx="2057400" cy="5810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Restoration</a:t>
            </a:r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of papal authority</a:t>
            </a:r>
          </a:p>
        </p:txBody>
      </p:sp>
      <p:sp>
        <p:nvSpPr>
          <p:cNvPr id="1704991" name="Text Box 31"/>
          <p:cNvSpPr txBox="1">
            <a:spLocks noChangeArrowheads="1"/>
          </p:cNvSpPr>
          <p:nvPr/>
        </p:nvSpPr>
        <p:spPr bwMode="auto">
          <a:xfrm>
            <a:off x="5867400" y="4479925"/>
            <a:ext cx="1143000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>
                <a:solidFill>
                  <a:srgbClr val="4C0026"/>
                </a:solidFill>
                <a:effectLst/>
                <a:latin typeface="Arial Narrow" pitchFamily="34" charset="0"/>
              </a:rPr>
              <a:t>140 years</a:t>
            </a:r>
          </a:p>
        </p:txBody>
      </p:sp>
      <p:sp>
        <p:nvSpPr>
          <p:cNvPr id="1704973" name="Line 13"/>
          <p:cNvSpPr>
            <a:spLocks noChangeShapeType="1"/>
          </p:cNvSpPr>
          <p:nvPr/>
        </p:nvSpPr>
        <p:spPr bwMode="auto">
          <a:xfrm flipH="1" flipV="1">
            <a:off x="6096000" y="3001963"/>
            <a:ext cx="838200" cy="15875"/>
          </a:xfrm>
          <a:prstGeom prst="line">
            <a:avLst/>
          </a:prstGeom>
          <a:noFill/>
          <a:ln w="76200">
            <a:solidFill>
              <a:srgbClr val="5C002E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04988" name="Group 28"/>
          <p:cNvGrpSpPr>
            <a:grpSpLocks/>
          </p:cNvGrpSpPr>
          <p:nvPr/>
        </p:nvGrpSpPr>
        <p:grpSpPr bwMode="auto">
          <a:xfrm>
            <a:off x="6705600" y="2362200"/>
            <a:ext cx="1219200" cy="1295400"/>
            <a:chOff x="4224" y="1536"/>
            <a:chExt cx="768" cy="816"/>
          </a:xfrm>
        </p:grpSpPr>
        <p:sp>
          <p:nvSpPr>
            <p:cNvPr id="1704989" name="Oval 29" descr="Avignon papal palace"/>
            <p:cNvSpPr>
              <a:spLocks noChangeArrowheads="1"/>
            </p:cNvSpPr>
            <p:nvPr/>
          </p:nvSpPr>
          <p:spPr bwMode="auto">
            <a:xfrm>
              <a:off x="4306" y="1536"/>
              <a:ext cx="604" cy="816"/>
            </a:xfrm>
            <a:prstGeom prst="ellipse">
              <a:avLst/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4990" name="Text Box 30"/>
            <p:cNvSpPr txBox="1">
              <a:spLocks noChangeArrowheads="1"/>
            </p:cNvSpPr>
            <p:nvPr/>
          </p:nvSpPr>
          <p:spPr bwMode="auto">
            <a:xfrm>
              <a:off x="4224" y="1819"/>
              <a:ext cx="768" cy="25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108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0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1200000" algn="ctr" rotWithShape="0">
                      <a:schemeClr val="tx1"/>
                    </a:outerShdw>
                  </a:effectLst>
                  <a:latin typeface="Arial Narrow" pitchFamily="34" charset="0"/>
                </a:rPr>
                <a:t>Avignon</a:t>
              </a:r>
            </a:p>
          </p:txBody>
        </p:sp>
      </p:grpSp>
      <p:grpSp>
        <p:nvGrpSpPr>
          <p:cNvPr id="1705021" name="Group 61"/>
          <p:cNvGrpSpPr>
            <a:grpSpLocks/>
          </p:cNvGrpSpPr>
          <p:nvPr/>
        </p:nvGrpSpPr>
        <p:grpSpPr bwMode="auto">
          <a:xfrm>
            <a:off x="1295400" y="2362200"/>
            <a:ext cx="1066800" cy="1296988"/>
            <a:chOff x="864" y="1536"/>
            <a:chExt cx="672" cy="817"/>
          </a:xfrm>
        </p:grpSpPr>
        <p:sp>
          <p:nvSpPr>
            <p:cNvPr id="1705022" name="Oval 62" descr="Malachi - You flood the altar with your tears´ -  Mal"/>
            <p:cNvSpPr>
              <a:spLocks noChangeArrowheads="1"/>
            </p:cNvSpPr>
            <p:nvPr/>
          </p:nvSpPr>
          <p:spPr bwMode="auto">
            <a:xfrm>
              <a:off x="898" y="1536"/>
              <a:ext cx="604" cy="817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 r="-28168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5023" name="Text Box 63"/>
            <p:cNvSpPr txBox="1">
              <a:spLocks noChangeArrowheads="1"/>
            </p:cNvSpPr>
            <p:nvPr/>
          </p:nvSpPr>
          <p:spPr bwMode="auto">
            <a:xfrm>
              <a:off x="864" y="1800"/>
              <a:ext cx="67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Judah</a:t>
              </a:r>
            </a:p>
          </p:txBody>
        </p:sp>
      </p:grpSp>
      <p:grpSp>
        <p:nvGrpSpPr>
          <p:cNvPr id="1705024" name="Group 64"/>
          <p:cNvGrpSpPr>
            <a:grpSpLocks/>
          </p:cNvGrpSpPr>
          <p:nvPr/>
        </p:nvGrpSpPr>
        <p:grpSpPr bwMode="auto">
          <a:xfrm>
            <a:off x="2971800" y="2362200"/>
            <a:ext cx="1219200" cy="1295400"/>
            <a:chOff x="1872" y="1488"/>
            <a:chExt cx="768" cy="816"/>
          </a:xfrm>
        </p:grpSpPr>
        <p:sp>
          <p:nvSpPr>
            <p:cNvPr id="1705025" name="Oval 65" descr="Cyrus - The fulfilment of prophecy - Cyrus entering a conquered city - Is"/>
            <p:cNvSpPr>
              <a:spLocks noChangeArrowheads="1"/>
            </p:cNvSpPr>
            <p:nvPr/>
          </p:nvSpPr>
          <p:spPr bwMode="auto">
            <a:xfrm>
              <a:off x="1954" y="1488"/>
              <a:ext cx="604" cy="816"/>
            </a:xfrm>
            <a:prstGeom prst="ellipse">
              <a:avLst/>
            </a:prstGeom>
            <a:blipFill dpi="0" rotWithShape="1">
              <a:blip r:embed="rId7" cstate="screen"/>
              <a:srcRect/>
              <a:stretch>
                <a:fillRect r="-107845"/>
              </a:stretch>
            </a:blipFill>
            <a:ln w="19050" algn="ctr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5026" name="Text Box 66"/>
            <p:cNvSpPr txBox="1">
              <a:spLocks noChangeArrowheads="1"/>
            </p:cNvSpPr>
            <p:nvPr/>
          </p:nvSpPr>
          <p:spPr bwMode="auto">
            <a:xfrm>
              <a:off x="1872" y="1752"/>
              <a:ext cx="76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2700" dir="96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25400" dir="2400000" algn="ctr" rotWithShape="0">
                      <a:schemeClr val="tx1"/>
                    </a:outerShdw>
                  </a:effectLst>
                  <a:latin typeface="Arial Narrow" pitchFamily="34" charset="0"/>
                </a:rPr>
                <a:t>Persia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04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04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0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0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04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04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04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04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04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04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0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04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04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04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04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tmFilter="0,0; .5, 1; 1, 1"/>
                                        <p:tgtEl>
                                          <p:spTgt spid="1704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704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04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04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4964" grpId="0" animBg="1"/>
      <p:bldP spid="1704967" grpId="0" animBg="1"/>
      <p:bldP spid="1704986" grpId="0"/>
      <p:bldP spid="1704991" grpId="0"/>
      <p:bldP spid="170497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7010" name="WordArt 2"/>
          <p:cNvSpPr>
            <a:spLocks noChangeArrowheads="1" noChangeShapeType="1" noTextEdit="1"/>
          </p:cNvSpPr>
          <p:nvPr/>
        </p:nvSpPr>
        <p:spPr bwMode="auto">
          <a:xfrm>
            <a:off x="838200" y="1981200"/>
            <a:ext cx="7467600" cy="4267200"/>
          </a:xfrm>
          <a:prstGeom prst="rect">
            <a:avLst/>
          </a:prstGeom>
          <a:effectLst>
            <a:outerShdw dist="25400" dir="126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Preparation for the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Advent of the Messiah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and the Period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of Preparation for the Second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Advent of the Messiah</a:t>
            </a:r>
          </a:p>
        </p:txBody>
      </p:sp>
      <p:grpSp>
        <p:nvGrpSpPr>
          <p:cNvPr id="1707021" name="Group 13"/>
          <p:cNvGrpSpPr>
            <a:grpSpLocks/>
          </p:cNvGrpSpPr>
          <p:nvPr/>
        </p:nvGrpSpPr>
        <p:grpSpPr bwMode="auto">
          <a:xfrm>
            <a:off x="1219200" y="457200"/>
            <a:ext cx="6705600" cy="1066800"/>
            <a:chOff x="768" y="288"/>
            <a:chExt cx="4224" cy="672"/>
          </a:xfrm>
        </p:grpSpPr>
        <p:sp>
          <p:nvSpPr>
            <p:cNvPr id="1707012" name="AutoShape 4" descr="479031"/>
            <p:cNvSpPr>
              <a:spLocks noChangeArrowheads="1"/>
            </p:cNvSpPr>
            <p:nvPr/>
          </p:nvSpPr>
          <p:spPr bwMode="auto">
            <a:xfrm>
              <a:off x="768" y="288"/>
              <a:ext cx="4224" cy="67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3" cstate="print"/>
              <a:srcRect/>
              <a:stretch>
                <a:fillRect b="-319048"/>
              </a:stretch>
            </a:blipFill>
            <a:ln w="9525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07013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152" y="420"/>
              <a:ext cx="3456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19050">
                    <a:solidFill>
                      <a:srgbClr val="723900"/>
                    </a:solidFill>
                    <a:round/>
                    <a:headEnd/>
                    <a:tailEnd/>
                  </a:ln>
                  <a:effectLst>
                    <a:outerShdw dist="25400" dir="11400000" algn="ctr" rotWithShape="0">
                      <a:srgbClr val="501B00"/>
                    </a:outerShdw>
                  </a:effectLst>
                  <a:latin typeface="Papyrus"/>
                </a:rPr>
                <a:t>Section 6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07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07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07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70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70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9058" name="AutoShape 2"/>
          <p:cNvSpPr>
            <a:spLocks noChangeArrowheads="1"/>
          </p:cNvSpPr>
          <p:nvPr/>
        </p:nvSpPr>
        <p:spPr bwMode="auto">
          <a:xfrm>
            <a:off x="914400" y="18176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709059" name="Group 3"/>
          <p:cNvGrpSpPr>
            <a:grpSpLocks/>
          </p:cNvGrpSpPr>
          <p:nvPr/>
        </p:nvGrpSpPr>
        <p:grpSpPr bwMode="auto">
          <a:xfrm>
            <a:off x="914400" y="533400"/>
            <a:ext cx="3581400" cy="1219200"/>
            <a:chOff x="576" y="336"/>
            <a:chExt cx="2256" cy="768"/>
          </a:xfrm>
        </p:grpSpPr>
        <p:sp>
          <p:nvSpPr>
            <p:cNvPr id="1709060" name="AutoShape 4"/>
            <p:cNvSpPr>
              <a:spLocks noChangeArrowheads="1"/>
            </p:cNvSpPr>
            <p:nvPr/>
          </p:nvSpPr>
          <p:spPr bwMode="auto">
            <a:xfrm>
              <a:off x="576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09061" name="Text Box 5"/>
            <p:cNvSpPr txBox="1">
              <a:spLocks noChangeArrowheads="1"/>
            </p:cNvSpPr>
            <p:nvPr/>
          </p:nvSpPr>
          <p:spPr bwMode="auto">
            <a:xfrm>
              <a:off x="960" y="371"/>
              <a:ext cx="1488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09062" name="Text Box 6"/>
          <p:cNvSpPr txBox="1">
            <a:spLocks noChangeArrowheads="1"/>
          </p:cNvSpPr>
          <p:nvPr/>
        </p:nvSpPr>
        <p:spPr bwMode="auto">
          <a:xfrm>
            <a:off x="1676400" y="2428875"/>
            <a:ext cx="2133600" cy="1298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400 years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from the return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to Jerusalem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until Jesus came</a:t>
            </a:r>
          </a:p>
        </p:txBody>
      </p:sp>
      <p:sp>
        <p:nvSpPr>
          <p:cNvPr id="1709063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09064" name="Group 8"/>
          <p:cNvGrpSpPr>
            <a:grpSpLocks/>
          </p:cNvGrpSpPr>
          <p:nvPr/>
        </p:nvGrpSpPr>
        <p:grpSpPr bwMode="auto">
          <a:xfrm>
            <a:off x="914400" y="5654675"/>
            <a:ext cx="7696200" cy="974725"/>
            <a:chOff x="384" y="3600"/>
            <a:chExt cx="4848" cy="614"/>
          </a:xfrm>
        </p:grpSpPr>
        <p:sp>
          <p:nvSpPr>
            <p:cNvPr id="1709065" name="Text Box 9"/>
            <p:cNvSpPr txBox="1">
              <a:spLocks noChangeArrowheads="1"/>
            </p:cNvSpPr>
            <p:nvPr/>
          </p:nvSpPr>
          <p:spPr bwMode="auto">
            <a:xfrm>
              <a:off x="672" y="3610"/>
              <a:ext cx="4560" cy="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the Israelites returned to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Jerusalem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another four hundred years elapsed before Jesus came.  This was the period of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preparation for the advent of the Messiah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709066" name="Oval 10"/>
            <p:cNvSpPr>
              <a:spLocks noChangeArrowheads="1"/>
            </p:cNvSpPr>
            <p:nvPr/>
          </p:nvSpPr>
          <p:spPr bwMode="auto">
            <a:xfrm>
              <a:off x="384" y="3600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pic>
        <p:nvPicPr>
          <p:cNvPr id="1709067" name="Picture 11" descr="Foundation - The Jewish people rejoicing on their return from captivity, and on their laying the foundation of the second temple"/>
          <p:cNvPicPr>
            <a:picLocks noChangeAspect="1" noChangeArrowheads="1"/>
          </p:cNvPicPr>
          <p:nvPr/>
        </p:nvPicPr>
        <p:blipFill>
          <a:blip r:embed="rId3" cstate="print"/>
          <a:srcRect l="1666" b="3999"/>
          <a:stretch>
            <a:fillRect/>
          </a:stretch>
        </p:blipFill>
        <p:spPr bwMode="auto">
          <a:xfrm>
            <a:off x="4572000" y="533400"/>
            <a:ext cx="3048000" cy="2147888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709069" name="Group 13"/>
          <p:cNvGrpSpPr>
            <a:grpSpLocks/>
          </p:cNvGrpSpPr>
          <p:nvPr/>
        </p:nvGrpSpPr>
        <p:grpSpPr bwMode="auto">
          <a:xfrm>
            <a:off x="7772400" y="1136650"/>
            <a:ext cx="842963" cy="1900238"/>
            <a:chOff x="4896" y="716"/>
            <a:chExt cx="531" cy="1197"/>
          </a:xfrm>
        </p:grpSpPr>
        <p:grpSp>
          <p:nvGrpSpPr>
            <p:cNvPr id="1709070" name="Group 14"/>
            <p:cNvGrpSpPr>
              <a:grpSpLocks/>
            </p:cNvGrpSpPr>
            <p:nvPr/>
          </p:nvGrpSpPr>
          <p:grpSpPr bwMode="auto">
            <a:xfrm>
              <a:off x="4896" y="1427"/>
              <a:ext cx="531" cy="486"/>
              <a:chOff x="4896" y="1427"/>
              <a:chExt cx="531" cy="486"/>
            </a:xfrm>
          </p:grpSpPr>
          <p:sp>
            <p:nvSpPr>
              <p:cNvPr id="1709071" name="Line 15"/>
              <p:cNvSpPr>
                <a:spLocks noChangeShapeType="1"/>
              </p:cNvSpPr>
              <p:nvPr/>
            </p:nvSpPr>
            <p:spPr bwMode="auto">
              <a:xfrm>
                <a:off x="5328" y="1534"/>
                <a:ext cx="0" cy="295"/>
              </a:xfrm>
              <a:prstGeom prst="line">
                <a:avLst/>
              </a:prstGeom>
              <a:noFill/>
              <a:ln w="3175">
                <a:solidFill>
                  <a:srgbClr val="4C0026"/>
                </a:solidFill>
                <a:round/>
                <a:headEnd/>
                <a:tailEnd/>
              </a:ln>
              <a:effectLst>
                <a:outerShdw dist="50800" dir="16200000" algn="ctr" rotWithShape="0">
                  <a:srgbClr val="000066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09072" name="Line 16"/>
              <p:cNvSpPr>
                <a:spLocks noChangeShapeType="1"/>
              </p:cNvSpPr>
              <p:nvPr/>
            </p:nvSpPr>
            <p:spPr bwMode="auto">
              <a:xfrm>
                <a:off x="5187" y="1826"/>
                <a:ext cx="187" cy="0"/>
              </a:xfrm>
              <a:prstGeom prst="line">
                <a:avLst/>
              </a:prstGeom>
              <a:noFill/>
              <a:ln w="3175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09073" name="WordArt 17"/>
              <p:cNvSpPr>
                <a:spLocks noChangeArrowheads="1" noChangeShapeType="1" noTextEdit="1"/>
              </p:cNvSpPr>
              <p:nvPr/>
            </p:nvSpPr>
            <p:spPr bwMode="auto">
              <a:xfrm>
                <a:off x="5154" y="1645"/>
                <a:ext cx="129" cy="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6350">
                      <a:noFill/>
                      <a:round/>
                      <a:headEnd/>
                      <a:tailEnd/>
                    </a:ln>
                    <a:solidFill>
                      <a:srgbClr val="E42B00"/>
                    </a:solidFill>
                    <a:effectLst/>
                    <a:latin typeface="Arial"/>
                    <a:cs typeface="Arial"/>
                  </a:rPr>
                  <a:t>400</a:t>
                </a:r>
              </a:p>
            </p:txBody>
          </p:sp>
          <p:grpSp>
            <p:nvGrpSpPr>
              <p:cNvPr id="1709074" name="Group 18"/>
              <p:cNvGrpSpPr>
                <a:grpSpLocks/>
              </p:cNvGrpSpPr>
              <p:nvPr/>
            </p:nvGrpSpPr>
            <p:grpSpPr bwMode="auto">
              <a:xfrm>
                <a:off x="4896" y="1427"/>
                <a:ext cx="478" cy="157"/>
                <a:chOff x="4896" y="1427"/>
                <a:chExt cx="478" cy="157"/>
              </a:xfrm>
            </p:grpSpPr>
            <p:sp>
              <p:nvSpPr>
                <p:cNvPr id="1709075" name="Line 19"/>
                <p:cNvSpPr>
                  <a:spLocks noChangeShapeType="1"/>
                </p:cNvSpPr>
                <p:nvPr/>
              </p:nvSpPr>
              <p:spPr bwMode="auto">
                <a:xfrm>
                  <a:off x="5187" y="1506"/>
                  <a:ext cx="187" cy="0"/>
                </a:xfrm>
                <a:prstGeom prst="line">
                  <a:avLst/>
                </a:prstGeom>
                <a:noFill/>
                <a:ln w="3175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709076" name="Group 20"/>
                <p:cNvGrpSpPr>
                  <a:grpSpLocks/>
                </p:cNvGrpSpPr>
                <p:nvPr/>
              </p:nvGrpSpPr>
              <p:grpSpPr bwMode="auto">
                <a:xfrm>
                  <a:off x="4896" y="1427"/>
                  <a:ext cx="435" cy="157"/>
                  <a:chOff x="4464" y="2446"/>
                  <a:chExt cx="435" cy="157"/>
                </a:xfrm>
              </p:grpSpPr>
              <p:sp>
                <p:nvSpPr>
                  <p:cNvPr id="1709077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4511" y="2446"/>
                    <a:ext cx="341" cy="157"/>
                  </a:xfrm>
                  <a:prstGeom prst="ellipse">
                    <a:avLst/>
                  </a:prstGeom>
                  <a:solidFill>
                    <a:srgbClr val="FFFFCC"/>
                  </a:solidFill>
                  <a:ln w="9525" algn="ctr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09078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4" y="2452"/>
                    <a:ext cx="435" cy="144"/>
                  </a:xfrm>
                  <a:prstGeom prst="rect">
                    <a:avLst/>
                  </a:prstGeom>
                  <a:noFill/>
                  <a:ln w="1905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r>
                      <a:rPr lang="en-US" sz="900" dirty="0">
                        <a:solidFill>
                          <a:srgbClr val="4C0026"/>
                        </a:solidFill>
                        <a:effectLst/>
                        <a:latin typeface="Arial" charset="0"/>
                      </a:rPr>
                      <a:t>Malachi</a:t>
                    </a:r>
                  </a:p>
                </p:txBody>
              </p:sp>
            </p:grpSp>
          </p:grpSp>
          <p:grpSp>
            <p:nvGrpSpPr>
              <p:cNvPr id="1709079" name="Group 23"/>
              <p:cNvGrpSpPr>
                <a:grpSpLocks/>
              </p:cNvGrpSpPr>
              <p:nvPr/>
            </p:nvGrpSpPr>
            <p:grpSpPr bwMode="auto">
              <a:xfrm>
                <a:off x="4896" y="1740"/>
                <a:ext cx="435" cy="173"/>
                <a:chOff x="4464" y="2735"/>
                <a:chExt cx="435" cy="173"/>
              </a:xfrm>
            </p:grpSpPr>
            <p:sp>
              <p:nvSpPr>
                <p:cNvPr id="1709080" name="Oval 24"/>
                <p:cNvSpPr>
                  <a:spLocks noChangeArrowheads="1"/>
                </p:cNvSpPr>
                <p:nvPr/>
              </p:nvSpPr>
              <p:spPr bwMode="auto">
                <a:xfrm>
                  <a:off x="4511" y="2743"/>
                  <a:ext cx="341" cy="157"/>
                </a:xfrm>
                <a:prstGeom prst="ellipse">
                  <a:avLst/>
                </a:prstGeom>
                <a:solidFill>
                  <a:srgbClr val="FFFFCC"/>
                </a:solidFill>
                <a:ln w="9525" algn="ctr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09081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4464" y="2735"/>
                  <a:ext cx="435" cy="173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r>
                    <a:rPr lang="en-US" sz="1200" dirty="0">
                      <a:solidFill>
                        <a:srgbClr val="4C0026"/>
                      </a:solidFill>
                      <a:effectLst/>
                      <a:latin typeface="Arial" charset="0"/>
                    </a:rPr>
                    <a:t>Jesus</a:t>
                  </a:r>
                </a:p>
              </p:txBody>
            </p:sp>
          </p:grpSp>
          <p:sp>
            <p:nvSpPr>
              <p:cNvPr id="1709082" name="WordArt 26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5354" y="1498"/>
                <a:ext cx="73" cy="32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E02B00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</p:grpSp>
        <p:grpSp>
          <p:nvGrpSpPr>
            <p:cNvPr id="1709083" name="Group 27"/>
            <p:cNvGrpSpPr>
              <a:grpSpLocks/>
            </p:cNvGrpSpPr>
            <p:nvPr/>
          </p:nvGrpSpPr>
          <p:grpSpPr bwMode="auto">
            <a:xfrm>
              <a:off x="5088" y="716"/>
              <a:ext cx="303" cy="820"/>
              <a:chOff x="5088" y="716"/>
              <a:chExt cx="303" cy="820"/>
            </a:xfrm>
          </p:grpSpPr>
          <p:grpSp>
            <p:nvGrpSpPr>
              <p:cNvPr id="1709084" name="Group 28"/>
              <p:cNvGrpSpPr>
                <a:grpSpLocks/>
              </p:cNvGrpSpPr>
              <p:nvPr/>
            </p:nvGrpSpPr>
            <p:grpSpPr bwMode="auto">
              <a:xfrm>
                <a:off x="5253" y="763"/>
                <a:ext cx="108" cy="773"/>
                <a:chOff x="5253" y="763"/>
                <a:chExt cx="108" cy="773"/>
              </a:xfrm>
            </p:grpSpPr>
            <p:sp>
              <p:nvSpPr>
                <p:cNvPr id="1709085" name="Line 29"/>
                <p:cNvSpPr>
                  <a:spLocks noChangeShapeType="1"/>
                </p:cNvSpPr>
                <p:nvPr/>
              </p:nvSpPr>
              <p:spPr bwMode="auto">
                <a:xfrm>
                  <a:off x="5328" y="768"/>
                  <a:ext cx="0" cy="768"/>
                </a:xfrm>
                <a:prstGeom prst="line">
                  <a:avLst/>
                </a:prstGeom>
                <a:noFill/>
                <a:ln w="3175">
                  <a:solidFill>
                    <a:srgbClr val="5F5F5F"/>
                  </a:solidFill>
                  <a:round/>
                  <a:headEnd/>
                  <a:tailEnd/>
                </a:ln>
                <a:effectLst>
                  <a:outerShdw algn="ctr" rotWithShape="0">
                    <a:srgbClr val="000066"/>
                  </a:outerShdw>
                </a:effectLst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709086" name="Group 30"/>
                <p:cNvGrpSpPr>
                  <a:grpSpLocks/>
                </p:cNvGrpSpPr>
                <p:nvPr/>
              </p:nvGrpSpPr>
              <p:grpSpPr bwMode="auto">
                <a:xfrm>
                  <a:off x="5253" y="763"/>
                  <a:ext cx="108" cy="592"/>
                  <a:chOff x="5253" y="763"/>
                  <a:chExt cx="108" cy="592"/>
                </a:xfrm>
              </p:grpSpPr>
              <p:sp>
                <p:nvSpPr>
                  <p:cNvPr id="1709087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5298" y="1214"/>
                    <a:ext cx="63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09088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5298" y="1354"/>
                    <a:ext cx="63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09089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5253" y="763"/>
                    <a:ext cx="105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09090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5253" y="1064"/>
                    <a:ext cx="105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09091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5253" y="917"/>
                    <a:ext cx="105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709092" name="Group 36"/>
              <p:cNvGrpSpPr>
                <a:grpSpLocks/>
              </p:cNvGrpSpPr>
              <p:nvPr/>
            </p:nvGrpSpPr>
            <p:grpSpPr bwMode="auto">
              <a:xfrm>
                <a:off x="5184" y="816"/>
                <a:ext cx="207" cy="670"/>
                <a:chOff x="5184" y="818"/>
                <a:chExt cx="207" cy="670"/>
              </a:xfrm>
            </p:grpSpPr>
            <p:sp>
              <p:nvSpPr>
                <p:cNvPr id="1709093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5184" y="1243"/>
                  <a:ext cx="207" cy="99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85000"/>
                    </a:lnSpc>
                    <a:spcBef>
                      <a:spcPct val="50000"/>
                    </a:spcBef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400</a:t>
                  </a:r>
                </a:p>
              </p:txBody>
            </p:sp>
            <p:sp>
              <p:nvSpPr>
                <p:cNvPr id="1709094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5184" y="1384"/>
                  <a:ext cx="207" cy="104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210</a:t>
                  </a:r>
                </a:p>
              </p:txBody>
            </p:sp>
            <p:sp>
              <p:nvSpPr>
                <p:cNvPr id="170909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5184" y="1096"/>
                  <a:ext cx="207" cy="96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120</a:t>
                  </a:r>
                </a:p>
              </p:txBody>
            </p:sp>
            <p:sp>
              <p:nvSpPr>
                <p:cNvPr id="1709096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5184" y="960"/>
                  <a:ext cx="207" cy="94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75000"/>
                    </a:lnSpc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400</a:t>
                  </a:r>
                </a:p>
              </p:txBody>
            </p:sp>
            <p:sp>
              <p:nvSpPr>
                <p:cNvPr id="1709097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5184" y="818"/>
                  <a:ext cx="207" cy="92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70000"/>
                    </a:lnSpc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400</a:t>
                  </a:r>
                </a:p>
              </p:txBody>
            </p:sp>
          </p:grpSp>
          <p:grpSp>
            <p:nvGrpSpPr>
              <p:cNvPr id="1709098" name="Group 42"/>
              <p:cNvGrpSpPr>
                <a:grpSpLocks/>
              </p:cNvGrpSpPr>
              <p:nvPr/>
            </p:nvGrpSpPr>
            <p:grpSpPr bwMode="auto">
              <a:xfrm>
                <a:off x="5088" y="716"/>
                <a:ext cx="246" cy="101"/>
                <a:chOff x="5088" y="716"/>
                <a:chExt cx="246" cy="101"/>
              </a:xfrm>
            </p:grpSpPr>
            <p:sp>
              <p:nvSpPr>
                <p:cNvPr id="1709099" name="Oval 43"/>
                <p:cNvSpPr>
                  <a:spLocks noChangeArrowheads="1"/>
                </p:cNvSpPr>
                <p:nvPr/>
              </p:nvSpPr>
              <p:spPr bwMode="auto">
                <a:xfrm>
                  <a:off x="5109" y="720"/>
                  <a:ext cx="192" cy="86"/>
                </a:xfrm>
                <a:prstGeom prst="ellipse">
                  <a:avLst/>
                </a:prstGeom>
                <a:solidFill>
                  <a:srgbClr val="F2E4D6"/>
                </a:solidFill>
                <a:ln w="3175" algn="ctr">
                  <a:solidFill>
                    <a:srgbClr val="5F5F5F">
                      <a:alpha val="3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09100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5088" y="716"/>
                  <a:ext cx="246" cy="101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90000"/>
                    </a:lnSpc>
                  </a:pPr>
                  <a:r>
                    <a:rPr lang="en-US" sz="500" b="0">
                      <a:solidFill>
                        <a:srgbClr val="080808"/>
                      </a:solidFill>
                      <a:effectLst/>
                      <a:latin typeface="Arial" charset="0"/>
                    </a:rPr>
                    <a:t>Jacob</a:t>
                  </a:r>
                </a:p>
              </p:txBody>
            </p:sp>
          </p:grpSp>
          <p:grpSp>
            <p:nvGrpSpPr>
              <p:cNvPr id="1709101" name="Group 45"/>
              <p:cNvGrpSpPr>
                <a:grpSpLocks/>
              </p:cNvGrpSpPr>
              <p:nvPr/>
            </p:nvGrpSpPr>
            <p:grpSpPr bwMode="auto">
              <a:xfrm>
                <a:off x="5088" y="1006"/>
                <a:ext cx="246" cy="113"/>
                <a:chOff x="5088" y="1006"/>
                <a:chExt cx="246" cy="113"/>
              </a:xfrm>
            </p:grpSpPr>
            <p:sp>
              <p:nvSpPr>
                <p:cNvPr id="1709102" name="Oval 46"/>
                <p:cNvSpPr>
                  <a:spLocks noChangeArrowheads="1"/>
                </p:cNvSpPr>
                <p:nvPr/>
              </p:nvSpPr>
              <p:spPr bwMode="auto">
                <a:xfrm>
                  <a:off x="5115" y="1021"/>
                  <a:ext cx="192" cy="86"/>
                </a:xfrm>
                <a:prstGeom prst="ellipse">
                  <a:avLst/>
                </a:prstGeom>
                <a:solidFill>
                  <a:srgbClr val="F2E4D6"/>
                </a:solidFill>
                <a:ln w="3175" algn="ctr">
                  <a:solidFill>
                    <a:srgbClr val="5F5F5F">
                      <a:alpha val="3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09103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5088" y="1006"/>
                  <a:ext cx="246" cy="113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15000"/>
                    </a:lnSpc>
                  </a:pPr>
                  <a:r>
                    <a:rPr lang="en-US" sz="500" b="0">
                      <a:solidFill>
                        <a:srgbClr val="080808"/>
                      </a:solidFill>
                      <a:effectLst/>
                      <a:latin typeface="Arial" charset="0"/>
                    </a:rPr>
                    <a:t>Saul</a:t>
                  </a:r>
                </a:p>
              </p:txBody>
            </p:sp>
          </p:grpSp>
          <p:grpSp>
            <p:nvGrpSpPr>
              <p:cNvPr id="1709104" name="Group 48"/>
              <p:cNvGrpSpPr>
                <a:grpSpLocks/>
              </p:cNvGrpSpPr>
              <p:nvPr/>
            </p:nvGrpSpPr>
            <p:grpSpPr bwMode="auto">
              <a:xfrm>
                <a:off x="5088" y="864"/>
                <a:ext cx="246" cy="108"/>
                <a:chOff x="5088" y="864"/>
                <a:chExt cx="246" cy="108"/>
              </a:xfrm>
            </p:grpSpPr>
            <p:sp>
              <p:nvSpPr>
                <p:cNvPr id="1709105" name="Oval 49"/>
                <p:cNvSpPr>
                  <a:spLocks noChangeArrowheads="1"/>
                </p:cNvSpPr>
                <p:nvPr/>
              </p:nvSpPr>
              <p:spPr bwMode="auto">
                <a:xfrm>
                  <a:off x="5109" y="874"/>
                  <a:ext cx="192" cy="86"/>
                </a:xfrm>
                <a:prstGeom prst="ellipse">
                  <a:avLst/>
                </a:prstGeom>
                <a:solidFill>
                  <a:srgbClr val="F2E4D6"/>
                </a:solidFill>
                <a:ln w="3175" algn="ctr">
                  <a:solidFill>
                    <a:srgbClr val="5F5F5F">
                      <a:alpha val="3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09106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5088" y="864"/>
                  <a:ext cx="246" cy="108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5000"/>
                    </a:lnSpc>
                  </a:pPr>
                  <a:r>
                    <a:rPr lang="en-US" sz="500" b="0">
                      <a:solidFill>
                        <a:srgbClr val="080808"/>
                      </a:solidFill>
                      <a:effectLst/>
                      <a:latin typeface="Arial" charset="0"/>
                    </a:rPr>
                    <a:t>Moses</a:t>
                  </a:r>
                </a:p>
              </p:txBody>
            </p:sp>
          </p:grpSp>
        </p:grpSp>
      </p:grpSp>
      <p:sp>
        <p:nvSpPr>
          <p:cNvPr id="1709107" name="Oval 51"/>
          <p:cNvSpPr>
            <a:spLocks noChangeArrowheads="1"/>
          </p:cNvSpPr>
          <p:nvPr/>
        </p:nvSpPr>
        <p:spPr bwMode="auto">
          <a:xfrm>
            <a:off x="1219200" y="24384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pic>
        <p:nvPicPr>
          <p:cNvPr id="1709111" name="Picture 55" descr="Jesus WildernessFas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67000"/>
            <a:ext cx="3048000" cy="20875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0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09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09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09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09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0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0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09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09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09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09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09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9058" grpId="0" animBg="1" autoUpdateAnimBg="0"/>
      <p:bldP spid="1709062" grpId="0" autoUpdateAnimBg="0"/>
      <p:bldP spid="170910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1106" name="Picture 2" descr="Foundation - The Jewish people rejoicing on their return from captivity, and on their laying the foundation of the second temple"/>
          <p:cNvPicPr>
            <a:picLocks noChangeAspect="1" noChangeArrowheads="1"/>
          </p:cNvPicPr>
          <p:nvPr/>
        </p:nvPicPr>
        <p:blipFill>
          <a:blip r:embed="rId3" cstate="print"/>
          <a:srcRect l="1666" b="3999"/>
          <a:stretch>
            <a:fillRect/>
          </a:stretch>
        </p:blipFill>
        <p:spPr bwMode="auto">
          <a:xfrm>
            <a:off x="4572000" y="533400"/>
            <a:ext cx="3048000" cy="2147888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711162" name="Picture 58" descr="Jesus WildernessFas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67000"/>
            <a:ext cx="3048000" cy="2087563"/>
          </a:xfrm>
          <a:prstGeom prst="rect">
            <a:avLst/>
          </a:prstGeom>
          <a:noFill/>
        </p:spPr>
      </p:pic>
      <p:sp>
        <p:nvSpPr>
          <p:cNvPr id="1711109" name="AutoShape 5"/>
          <p:cNvSpPr>
            <a:spLocks noChangeArrowheads="1"/>
          </p:cNvSpPr>
          <p:nvPr/>
        </p:nvSpPr>
        <p:spPr bwMode="auto">
          <a:xfrm>
            <a:off x="4648200" y="18176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pic>
        <p:nvPicPr>
          <p:cNvPr id="1711220" name="Picture 116" descr="479009"/>
          <p:cNvPicPr>
            <a:picLocks noChangeAspect="1" noChangeArrowheads="1"/>
          </p:cNvPicPr>
          <p:nvPr/>
        </p:nvPicPr>
        <p:blipFill>
          <a:blip r:embed="rId5" cstate="print"/>
          <a:srcRect l="-156894" t="-29411" r="-37283" b="-176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CC"/>
              </a:gs>
            </a:gsLst>
            <a:path path="shape">
              <a:fillToRect l="50000" t="50000" r="50000" b="50000"/>
            </a:path>
          </a:gradFill>
        </p:spPr>
      </p:pic>
      <p:grpSp>
        <p:nvGrpSpPr>
          <p:cNvPr id="1711163" name="Group 59"/>
          <p:cNvGrpSpPr>
            <a:grpSpLocks/>
          </p:cNvGrpSpPr>
          <p:nvPr/>
        </p:nvGrpSpPr>
        <p:grpSpPr bwMode="auto">
          <a:xfrm>
            <a:off x="7772400" y="1136650"/>
            <a:ext cx="842963" cy="1900238"/>
            <a:chOff x="4896" y="716"/>
            <a:chExt cx="531" cy="1197"/>
          </a:xfrm>
        </p:grpSpPr>
        <p:grpSp>
          <p:nvGrpSpPr>
            <p:cNvPr id="1711164" name="Group 60"/>
            <p:cNvGrpSpPr>
              <a:grpSpLocks/>
            </p:cNvGrpSpPr>
            <p:nvPr/>
          </p:nvGrpSpPr>
          <p:grpSpPr bwMode="auto">
            <a:xfrm>
              <a:off x="4896" y="1427"/>
              <a:ext cx="531" cy="486"/>
              <a:chOff x="4896" y="1427"/>
              <a:chExt cx="531" cy="486"/>
            </a:xfrm>
          </p:grpSpPr>
          <p:sp>
            <p:nvSpPr>
              <p:cNvPr id="1711165" name="Line 61"/>
              <p:cNvSpPr>
                <a:spLocks noChangeShapeType="1"/>
              </p:cNvSpPr>
              <p:nvPr/>
            </p:nvSpPr>
            <p:spPr bwMode="auto">
              <a:xfrm>
                <a:off x="5328" y="1534"/>
                <a:ext cx="0" cy="295"/>
              </a:xfrm>
              <a:prstGeom prst="line">
                <a:avLst/>
              </a:prstGeom>
              <a:noFill/>
              <a:ln w="3175">
                <a:solidFill>
                  <a:srgbClr val="4C0026"/>
                </a:solidFill>
                <a:round/>
                <a:headEnd/>
                <a:tailEnd/>
              </a:ln>
              <a:effectLst>
                <a:outerShdw dist="50800" dir="16200000" algn="ctr" rotWithShape="0">
                  <a:srgbClr val="000066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11166" name="Line 62"/>
              <p:cNvSpPr>
                <a:spLocks noChangeShapeType="1"/>
              </p:cNvSpPr>
              <p:nvPr/>
            </p:nvSpPr>
            <p:spPr bwMode="auto">
              <a:xfrm>
                <a:off x="5187" y="1826"/>
                <a:ext cx="187" cy="0"/>
              </a:xfrm>
              <a:prstGeom prst="line">
                <a:avLst/>
              </a:prstGeom>
              <a:noFill/>
              <a:ln w="3175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11167" name="WordArt 6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154" y="1645"/>
                <a:ext cx="129" cy="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6350">
                      <a:noFill/>
                      <a:round/>
                      <a:headEnd/>
                      <a:tailEnd/>
                    </a:ln>
                    <a:solidFill>
                      <a:srgbClr val="E42B00"/>
                    </a:solidFill>
                    <a:effectLst/>
                    <a:latin typeface="Arial"/>
                    <a:cs typeface="Arial"/>
                  </a:rPr>
                  <a:t>400</a:t>
                </a:r>
              </a:p>
            </p:txBody>
          </p:sp>
          <p:grpSp>
            <p:nvGrpSpPr>
              <p:cNvPr id="1711168" name="Group 64"/>
              <p:cNvGrpSpPr>
                <a:grpSpLocks/>
              </p:cNvGrpSpPr>
              <p:nvPr/>
            </p:nvGrpSpPr>
            <p:grpSpPr bwMode="auto">
              <a:xfrm>
                <a:off x="4896" y="1427"/>
                <a:ext cx="478" cy="157"/>
                <a:chOff x="4896" y="1427"/>
                <a:chExt cx="478" cy="157"/>
              </a:xfrm>
            </p:grpSpPr>
            <p:sp>
              <p:nvSpPr>
                <p:cNvPr id="1711169" name="Line 65"/>
                <p:cNvSpPr>
                  <a:spLocks noChangeShapeType="1"/>
                </p:cNvSpPr>
                <p:nvPr/>
              </p:nvSpPr>
              <p:spPr bwMode="auto">
                <a:xfrm>
                  <a:off x="5187" y="1506"/>
                  <a:ext cx="187" cy="0"/>
                </a:xfrm>
                <a:prstGeom prst="line">
                  <a:avLst/>
                </a:prstGeom>
                <a:noFill/>
                <a:ln w="3175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711170" name="Group 66"/>
                <p:cNvGrpSpPr>
                  <a:grpSpLocks/>
                </p:cNvGrpSpPr>
                <p:nvPr/>
              </p:nvGrpSpPr>
              <p:grpSpPr bwMode="auto">
                <a:xfrm>
                  <a:off x="4896" y="1427"/>
                  <a:ext cx="435" cy="157"/>
                  <a:chOff x="4464" y="2446"/>
                  <a:chExt cx="435" cy="157"/>
                </a:xfrm>
              </p:grpSpPr>
              <p:sp>
                <p:nvSpPr>
                  <p:cNvPr id="1711171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4511" y="2446"/>
                    <a:ext cx="341" cy="157"/>
                  </a:xfrm>
                  <a:prstGeom prst="ellipse">
                    <a:avLst/>
                  </a:prstGeom>
                  <a:solidFill>
                    <a:srgbClr val="FFFFCC"/>
                  </a:solidFill>
                  <a:ln w="9525" algn="ctr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11172" name="Text Box 6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4" y="2452"/>
                    <a:ext cx="435" cy="144"/>
                  </a:xfrm>
                  <a:prstGeom prst="rect">
                    <a:avLst/>
                  </a:prstGeom>
                  <a:noFill/>
                  <a:ln w="1905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r>
                      <a:rPr lang="en-US" sz="900" dirty="0">
                        <a:solidFill>
                          <a:srgbClr val="4C0026"/>
                        </a:solidFill>
                        <a:effectLst/>
                        <a:latin typeface="Arial" charset="0"/>
                      </a:rPr>
                      <a:t>Malachi</a:t>
                    </a:r>
                  </a:p>
                </p:txBody>
              </p:sp>
            </p:grpSp>
          </p:grpSp>
          <p:grpSp>
            <p:nvGrpSpPr>
              <p:cNvPr id="1711173" name="Group 69"/>
              <p:cNvGrpSpPr>
                <a:grpSpLocks/>
              </p:cNvGrpSpPr>
              <p:nvPr/>
            </p:nvGrpSpPr>
            <p:grpSpPr bwMode="auto">
              <a:xfrm>
                <a:off x="4896" y="1740"/>
                <a:ext cx="435" cy="173"/>
                <a:chOff x="4464" y="2735"/>
                <a:chExt cx="435" cy="173"/>
              </a:xfrm>
            </p:grpSpPr>
            <p:sp>
              <p:nvSpPr>
                <p:cNvPr id="1711174" name="Oval 70"/>
                <p:cNvSpPr>
                  <a:spLocks noChangeArrowheads="1"/>
                </p:cNvSpPr>
                <p:nvPr/>
              </p:nvSpPr>
              <p:spPr bwMode="auto">
                <a:xfrm>
                  <a:off x="4511" y="2743"/>
                  <a:ext cx="341" cy="157"/>
                </a:xfrm>
                <a:prstGeom prst="ellipse">
                  <a:avLst/>
                </a:prstGeom>
                <a:solidFill>
                  <a:srgbClr val="FFFFCC"/>
                </a:solidFill>
                <a:ln w="9525" algn="ctr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11175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4464" y="2735"/>
                  <a:ext cx="435" cy="173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r>
                    <a:rPr lang="en-US" sz="1200" dirty="0">
                      <a:solidFill>
                        <a:srgbClr val="4C0026"/>
                      </a:solidFill>
                      <a:effectLst/>
                      <a:latin typeface="Arial" charset="0"/>
                    </a:rPr>
                    <a:t>Jesus</a:t>
                  </a:r>
                </a:p>
              </p:txBody>
            </p:sp>
          </p:grpSp>
          <p:sp>
            <p:nvSpPr>
              <p:cNvPr id="1711176" name="WordArt 72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5354" y="1498"/>
                <a:ext cx="73" cy="32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E02B00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</p:grpSp>
        <p:grpSp>
          <p:nvGrpSpPr>
            <p:cNvPr id="1711177" name="Group 73"/>
            <p:cNvGrpSpPr>
              <a:grpSpLocks/>
            </p:cNvGrpSpPr>
            <p:nvPr/>
          </p:nvGrpSpPr>
          <p:grpSpPr bwMode="auto">
            <a:xfrm>
              <a:off x="5088" y="716"/>
              <a:ext cx="303" cy="820"/>
              <a:chOff x="5088" y="716"/>
              <a:chExt cx="303" cy="820"/>
            </a:xfrm>
          </p:grpSpPr>
          <p:grpSp>
            <p:nvGrpSpPr>
              <p:cNvPr id="1711178" name="Group 74"/>
              <p:cNvGrpSpPr>
                <a:grpSpLocks/>
              </p:cNvGrpSpPr>
              <p:nvPr/>
            </p:nvGrpSpPr>
            <p:grpSpPr bwMode="auto">
              <a:xfrm>
                <a:off x="5253" y="763"/>
                <a:ext cx="108" cy="773"/>
                <a:chOff x="5253" y="763"/>
                <a:chExt cx="108" cy="773"/>
              </a:xfrm>
            </p:grpSpPr>
            <p:sp>
              <p:nvSpPr>
                <p:cNvPr id="1711179" name="Line 75"/>
                <p:cNvSpPr>
                  <a:spLocks noChangeShapeType="1"/>
                </p:cNvSpPr>
                <p:nvPr/>
              </p:nvSpPr>
              <p:spPr bwMode="auto">
                <a:xfrm>
                  <a:off x="5328" y="768"/>
                  <a:ext cx="0" cy="768"/>
                </a:xfrm>
                <a:prstGeom prst="line">
                  <a:avLst/>
                </a:prstGeom>
                <a:noFill/>
                <a:ln w="3175">
                  <a:solidFill>
                    <a:srgbClr val="5F5F5F"/>
                  </a:solidFill>
                  <a:round/>
                  <a:headEnd/>
                  <a:tailEnd/>
                </a:ln>
                <a:effectLst>
                  <a:outerShdw algn="ctr" rotWithShape="0">
                    <a:srgbClr val="000066"/>
                  </a:outerShdw>
                </a:effectLst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711180" name="Group 76"/>
                <p:cNvGrpSpPr>
                  <a:grpSpLocks/>
                </p:cNvGrpSpPr>
                <p:nvPr/>
              </p:nvGrpSpPr>
              <p:grpSpPr bwMode="auto">
                <a:xfrm>
                  <a:off x="5253" y="763"/>
                  <a:ext cx="108" cy="592"/>
                  <a:chOff x="5253" y="763"/>
                  <a:chExt cx="108" cy="592"/>
                </a:xfrm>
              </p:grpSpPr>
              <p:sp>
                <p:nvSpPr>
                  <p:cNvPr id="1711181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5298" y="1214"/>
                    <a:ext cx="63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11182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5298" y="1354"/>
                    <a:ext cx="63" cy="1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11183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5253" y="763"/>
                    <a:ext cx="105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11184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5253" y="1064"/>
                    <a:ext cx="105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11185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5253" y="917"/>
                    <a:ext cx="105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>
                        <a:alpha val="50999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711186" name="Group 82"/>
              <p:cNvGrpSpPr>
                <a:grpSpLocks/>
              </p:cNvGrpSpPr>
              <p:nvPr/>
            </p:nvGrpSpPr>
            <p:grpSpPr bwMode="auto">
              <a:xfrm>
                <a:off x="5184" y="816"/>
                <a:ext cx="207" cy="670"/>
                <a:chOff x="5184" y="818"/>
                <a:chExt cx="207" cy="670"/>
              </a:xfrm>
            </p:grpSpPr>
            <p:sp>
              <p:nvSpPr>
                <p:cNvPr id="1711187" name="Text Box 83"/>
                <p:cNvSpPr txBox="1">
                  <a:spLocks noChangeArrowheads="1"/>
                </p:cNvSpPr>
                <p:nvPr/>
              </p:nvSpPr>
              <p:spPr bwMode="auto">
                <a:xfrm>
                  <a:off x="5184" y="1243"/>
                  <a:ext cx="207" cy="99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85000"/>
                    </a:lnSpc>
                    <a:spcBef>
                      <a:spcPct val="50000"/>
                    </a:spcBef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400</a:t>
                  </a:r>
                </a:p>
              </p:txBody>
            </p:sp>
            <p:sp>
              <p:nvSpPr>
                <p:cNvPr id="1711188" name="Text Box 84"/>
                <p:cNvSpPr txBox="1">
                  <a:spLocks noChangeArrowheads="1"/>
                </p:cNvSpPr>
                <p:nvPr/>
              </p:nvSpPr>
              <p:spPr bwMode="auto">
                <a:xfrm>
                  <a:off x="5184" y="1384"/>
                  <a:ext cx="207" cy="104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210</a:t>
                  </a:r>
                </a:p>
              </p:txBody>
            </p:sp>
            <p:sp>
              <p:nvSpPr>
                <p:cNvPr id="1711189" name="Text Box 85"/>
                <p:cNvSpPr txBox="1">
                  <a:spLocks noChangeArrowheads="1"/>
                </p:cNvSpPr>
                <p:nvPr/>
              </p:nvSpPr>
              <p:spPr bwMode="auto">
                <a:xfrm>
                  <a:off x="5184" y="1096"/>
                  <a:ext cx="207" cy="96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120</a:t>
                  </a:r>
                </a:p>
              </p:txBody>
            </p:sp>
            <p:sp>
              <p:nvSpPr>
                <p:cNvPr id="1711190" name="Text Box 86"/>
                <p:cNvSpPr txBox="1">
                  <a:spLocks noChangeArrowheads="1"/>
                </p:cNvSpPr>
                <p:nvPr/>
              </p:nvSpPr>
              <p:spPr bwMode="auto">
                <a:xfrm>
                  <a:off x="5184" y="960"/>
                  <a:ext cx="207" cy="94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75000"/>
                    </a:lnSpc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400</a:t>
                  </a:r>
                </a:p>
              </p:txBody>
            </p:sp>
            <p:sp>
              <p:nvSpPr>
                <p:cNvPr id="1711191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5184" y="818"/>
                  <a:ext cx="207" cy="92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70000"/>
                    </a:lnSpc>
                  </a:pPr>
                  <a:r>
                    <a:rPr lang="en-US" sz="500" b="0">
                      <a:solidFill>
                        <a:srgbClr val="5F5F5F"/>
                      </a:solidFill>
                      <a:effectLst/>
                      <a:latin typeface="Arial" charset="0"/>
                    </a:rPr>
                    <a:t>400</a:t>
                  </a:r>
                </a:p>
              </p:txBody>
            </p:sp>
          </p:grpSp>
          <p:grpSp>
            <p:nvGrpSpPr>
              <p:cNvPr id="1711192" name="Group 88"/>
              <p:cNvGrpSpPr>
                <a:grpSpLocks/>
              </p:cNvGrpSpPr>
              <p:nvPr/>
            </p:nvGrpSpPr>
            <p:grpSpPr bwMode="auto">
              <a:xfrm>
                <a:off x="5088" y="716"/>
                <a:ext cx="246" cy="101"/>
                <a:chOff x="5088" y="716"/>
                <a:chExt cx="246" cy="101"/>
              </a:xfrm>
            </p:grpSpPr>
            <p:sp>
              <p:nvSpPr>
                <p:cNvPr id="1711193" name="Oval 89"/>
                <p:cNvSpPr>
                  <a:spLocks noChangeArrowheads="1"/>
                </p:cNvSpPr>
                <p:nvPr/>
              </p:nvSpPr>
              <p:spPr bwMode="auto">
                <a:xfrm>
                  <a:off x="5109" y="720"/>
                  <a:ext cx="192" cy="86"/>
                </a:xfrm>
                <a:prstGeom prst="ellipse">
                  <a:avLst/>
                </a:prstGeom>
                <a:solidFill>
                  <a:srgbClr val="F2E4D6"/>
                </a:solidFill>
                <a:ln w="3175" algn="ctr">
                  <a:solidFill>
                    <a:srgbClr val="5F5F5F">
                      <a:alpha val="3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11194" name="Text Box 90"/>
                <p:cNvSpPr txBox="1">
                  <a:spLocks noChangeArrowheads="1"/>
                </p:cNvSpPr>
                <p:nvPr/>
              </p:nvSpPr>
              <p:spPr bwMode="auto">
                <a:xfrm>
                  <a:off x="5088" y="716"/>
                  <a:ext cx="246" cy="101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90000"/>
                    </a:lnSpc>
                  </a:pPr>
                  <a:r>
                    <a:rPr lang="en-US" sz="500" b="0">
                      <a:solidFill>
                        <a:srgbClr val="080808"/>
                      </a:solidFill>
                      <a:effectLst/>
                      <a:latin typeface="Arial" charset="0"/>
                    </a:rPr>
                    <a:t>Jacob</a:t>
                  </a:r>
                </a:p>
              </p:txBody>
            </p:sp>
          </p:grpSp>
          <p:grpSp>
            <p:nvGrpSpPr>
              <p:cNvPr id="1711195" name="Group 91"/>
              <p:cNvGrpSpPr>
                <a:grpSpLocks/>
              </p:cNvGrpSpPr>
              <p:nvPr/>
            </p:nvGrpSpPr>
            <p:grpSpPr bwMode="auto">
              <a:xfrm>
                <a:off x="5088" y="1006"/>
                <a:ext cx="246" cy="113"/>
                <a:chOff x="5088" y="1006"/>
                <a:chExt cx="246" cy="113"/>
              </a:xfrm>
            </p:grpSpPr>
            <p:sp>
              <p:nvSpPr>
                <p:cNvPr id="1711196" name="Oval 92"/>
                <p:cNvSpPr>
                  <a:spLocks noChangeArrowheads="1"/>
                </p:cNvSpPr>
                <p:nvPr/>
              </p:nvSpPr>
              <p:spPr bwMode="auto">
                <a:xfrm>
                  <a:off x="5115" y="1021"/>
                  <a:ext cx="192" cy="86"/>
                </a:xfrm>
                <a:prstGeom prst="ellipse">
                  <a:avLst/>
                </a:prstGeom>
                <a:solidFill>
                  <a:srgbClr val="F2E4D6"/>
                </a:solidFill>
                <a:ln w="3175" algn="ctr">
                  <a:solidFill>
                    <a:srgbClr val="5F5F5F">
                      <a:alpha val="3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11197" name="Text Box 93"/>
                <p:cNvSpPr txBox="1">
                  <a:spLocks noChangeArrowheads="1"/>
                </p:cNvSpPr>
                <p:nvPr/>
              </p:nvSpPr>
              <p:spPr bwMode="auto">
                <a:xfrm>
                  <a:off x="5088" y="1006"/>
                  <a:ext cx="246" cy="113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15000"/>
                    </a:lnSpc>
                  </a:pPr>
                  <a:r>
                    <a:rPr lang="en-US" sz="500" b="0">
                      <a:solidFill>
                        <a:srgbClr val="080808"/>
                      </a:solidFill>
                      <a:effectLst/>
                      <a:latin typeface="Arial" charset="0"/>
                    </a:rPr>
                    <a:t>Saul</a:t>
                  </a:r>
                </a:p>
              </p:txBody>
            </p:sp>
          </p:grpSp>
          <p:grpSp>
            <p:nvGrpSpPr>
              <p:cNvPr id="1711198" name="Group 94"/>
              <p:cNvGrpSpPr>
                <a:grpSpLocks/>
              </p:cNvGrpSpPr>
              <p:nvPr/>
            </p:nvGrpSpPr>
            <p:grpSpPr bwMode="auto">
              <a:xfrm>
                <a:off x="5088" y="864"/>
                <a:ext cx="246" cy="108"/>
                <a:chOff x="5088" y="864"/>
                <a:chExt cx="246" cy="108"/>
              </a:xfrm>
            </p:grpSpPr>
            <p:sp>
              <p:nvSpPr>
                <p:cNvPr id="1711199" name="Oval 95"/>
                <p:cNvSpPr>
                  <a:spLocks noChangeArrowheads="1"/>
                </p:cNvSpPr>
                <p:nvPr/>
              </p:nvSpPr>
              <p:spPr bwMode="auto">
                <a:xfrm>
                  <a:off x="5109" y="874"/>
                  <a:ext cx="192" cy="86"/>
                </a:xfrm>
                <a:prstGeom prst="ellipse">
                  <a:avLst/>
                </a:prstGeom>
                <a:solidFill>
                  <a:srgbClr val="F2E4D6"/>
                </a:solidFill>
                <a:ln w="3175" algn="ctr">
                  <a:solidFill>
                    <a:srgbClr val="5F5F5F">
                      <a:alpha val="3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11200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5088" y="864"/>
                  <a:ext cx="246" cy="108"/>
                </a:xfrm>
                <a:prstGeom prst="rect">
                  <a:avLst/>
                </a:prstGeom>
                <a:noFill/>
                <a:ln w="1905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5000"/>
                    </a:lnSpc>
                  </a:pPr>
                  <a:r>
                    <a:rPr lang="en-US" sz="500" b="0">
                      <a:solidFill>
                        <a:srgbClr val="080808"/>
                      </a:solidFill>
                      <a:effectLst/>
                      <a:latin typeface="Arial" charset="0"/>
                    </a:rPr>
                    <a:t>Moses</a:t>
                  </a:r>
                </a:p>
              </p:txBody>
            </p:sp>
          </p:grpSp>
        </p:grpSp>
      </p:grpSp>
      <p:sp>
        <p:nvSpPr>
          <p:cNvPr id="1711108" name="AutoShape 4"/>
          <p:cNvSpPr>
            <a:spLocks noChangeArrowheads="1"/>
          </p:cNvSpPr>
          <p:nvPr/>
        </p:nvSpPr>
        <p:spPr bwMode="auto">
          <a:xfrm>
            <a:off x="914400" y="18176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11110" name="AutoShape 6"/>
          <p:cNvSpPr>
            <a:spLocks noChangeArrowheads="1"/>
          </p:cNvSpPr>
          <p:nvPr/>
        </p:nvSpPr>
        <p:spPr bwMode="auto">
          <a:xfrm>
            <a:off x="914400" y="533400"/>
            <a:ext cx="3581400" cy="1219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711111" name="Text Box 7"/>
          <p:cNvSpPr txBox="1">
            <a:spLocks noChangeArrowheads="1"/>
          </p:cNvSpPr>
          <p:nvPr/>
        </p:nvSpPr>
        <p:spPr bwMode="auto">
          <a:xfrm>
            <a:off x="1524000" y="588963"/>
            <a:ext cx="2362200" cy="1106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Preparation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for the advent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of the Messiah</a:t>
            </a:r>
          </a:p>
        </p:txBody>
      </p:sp>
      <p:sp>
        <p:nvSpPr>
          <p:cNvPr id="1711112" name="Oval 8"/>
          <p:cNvSpPr>
            <a:spLocks noChangeArrowheads="1"/>
          </p:cNvSpPr>
          <p:nvPr/>
        </p:nvSpPr>
        <p:spPr bwMode="auto">
          <a:xfrm>
            <a:off x="1219200" y="24384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11113" name="Text Box 9"/>
          <p:cNvSpPr txBox="1">
            <a:spLocks noChangeArrowheads="1"/>
          </p:cNvSpPr>
          <p:nvPr/>
        </p:nvSpPr>
        <p:spPr bwMode="auto">
          <a:xfrm>
            <a:off x="1676400" y="2428875"/>
            <a:ext cx="2133600" cy="1298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400 years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from the return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to Jerusalem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until Jesus came</a:t>
            </a:r>
          </a:p>
        </p:txBody>
      </p:sp>
      <p:grpSp>
        <p:nvGrpSpPr>
          <p:cNvPr id="1711124" name="Group 20"/>
          <p:cNvGrpSpPr>
            <a:grpSpLocks/>
          </p:cNvGrpSpPr>
          <p:nvPr/>
        </p:nvGrpSpPr>
        <p:grpSpPr bwMode="auto">
          <a:xfrm>
            <a:off x="7996238" y="1909763"/>
            <a:ext cx="842962" cy="1900237"/>
            <a:chOff x="5037" y="1203"/>
            <a:chExt cx="531" cy="1197"/>
          </a:xfrm>
        </p:grpSpPr>
        <p:sp>
          <p:nvSpPr>
            <p:cNvPr id="1711125" name="Line 21"/>
            <p:cNvSpPr>
              <a:spLocks noChangeShapeType="1"/>
            </p:cNvSpPr>
            <p:nvPr/>
          </p:nvSpPr>
          <p:spPr bwMode="auto">
            <a:xfrm>
              <a:off x="5328" y="2313"/>
              <a:ext cx="187" cy="0"/>
            </a:xfrm>
            <a:prstGeom prst="line">
              <a:avLst/>
            </a:prstGeom>
            <a:noFill/>
            <a:ln w="3175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711126" name="Group 22"/>
            <p:cNvGrpSpPr>
              <a:grpSpLocks/>
            </p:cNvGrpSpPr>
            <p:nvPr/>
          </p:nvGrpSpPr>
          <p:grpSpPr bwMode="auto">
            <a:xfrm>
              <a:off x="5037" y="2235"/>
              <a:ext cx="435" cy="165"/>
              <a:chOff x="5037" y="2235"/>
              <a:chExt cx="435" cy="165"/>
            </a:xfrm>
          </p:grpSpPr>
          <p:sp>
            <p:nvSpPr>
              <p:cNvPr id="1711127" name="Oval 23"/>
              <p:cNvSpPr>
                <a:spLocks noChangeArrowheads="1"/>
              </p:cNvSpPr>
              <p:nvPr/>
            </p:nvSpPr>
            <p:spPr bwMode="auto">
              <a:xfrm>
                <a:off x="5084" y="2235"/>
                <a:ext cx="341" cy="157"/>
              </a:xfrm>
              <a:prstGeom prst="ellipse">
                <a:avLst/>
              </a:prstGeom>
              <a:solidFill>
                <a:srgbClr val="FFFFCC"/>
              </a:solidFill>
              <a:ln w="9525" algn="ctr">
                <a:solidFill>
                  <a:srgbClr val="4C00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11128" name="Text Box 24"/>
              <p:cNvSpPr txBox="1">
                <a:spLocks noChangeArrowheads="1"/>
              </p:cNvSpPr>
              <p:nvPr/>
            </p:nvSpPr>
            <p:spPr bwMode="auto">
              <a:xfrm>
                <a:off x="5037" y="2242"/>
                <a:ext cx="435" cy="158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65000"/>
                  </a:lnSpc>
                </a:pPr>
                <a:r>
                  <a:rPr lang="en-US" sz="800" dirty="0">
                    <a:solidFill>
                      <a:srgbClr val="4C0026"/>
                    </a:solidFill>
                    <a:effectLst/>
                    <a:latin typeface="Arial" charset="0"/>
                  </a:rPr>
                  <a:t>Second</a:t>
                </a:r>
              </a:p>
              <a:p>
                <a:pPr eaLnBrk="0" hangingPunct="0">
                  <a:lnSpc>
                    <a:spcPct val="65000"/>
                  </a:lnSpc>
                </a:pPr>
                <a:r>
                  <a:rPr lang="en-US" sz="800" dirty="0">
                    <a:solidFill>
                      <a:srgbClr val="4C0026"/>
                    </a:solidFill>
                    <a:effectLst/>
                    <a:latin typeface="Arial" charset="0"/>
                  </a:rPr>
                  <a:t>Advent</a:t>
                </a:r>
              </a:p>
            </p:txBody>
          </p:sp>
        </p:grpSp>
        <p:grpSp>
          <p:nvGrpSpPr>
            <p:cNvPr id="1711129" name="Group 25"/>
            <p:cNvGrpSpPr>
              <a:grpSpLocks/>
            </p:cNvGrpSpPr>
            <p:nvPr/>
          </p:nvGrpSpPr>
          <p:grpSpPr bwMode="auto">
            <a:xfrm>
              <a:off x="5037" y="1203"/>
              <a:ext cx="531" cy="1113"/>
              <a:chOff x="5037" y="1203"/>
              <a:chExt cx="531" cy="1113"/>
            </a:xfrm>
          </p:grpSpPr>
          <p:sp>
            <p:nvSpPr>
              <p:cNvPr id="1711130" name="Line 26"/>
              <p:cNvSpPr>
                <a:spLocks noChangeShapeType="1"/>
              </p:cNvSpPr>
              <p:nvPr/>
            </p:nvSpPr>
            <p:spPr bwMode="auto">
              <a:xfrm>
                <a:off x="5469" y="2021"/>
                <a:ext cx="0" cy="295"/>
              </a:xfrm>
              <a:prstGeom prst="line">
                <a:avLst/>
              </a:prstGeom>
              <a:noFill/>
              <a:ln w="3175">
                <a:solidFill>
                  <a:srgbClr val="4C0026"/>
                </a:solidFill>
                <a:round/>
                <a:headEnd/>
                <a:tailEnd/>
              </a:ln>
              <a:effectLst>
                <a:outerShdw dist="50800" dir="16200000" algn="ctr" rotWithShape="0">
                  <a:srgbClr val="000066"/>
                </a:outerShdw>
              </a:effec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11131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5295" y="2132"/>
                <a:ext cx="129" cy="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6350">
                      <a:noFill/>
                      <a:round/>
                      <a:headEnd/>
                      <a:tailEnd/>
                    </a:ln>
                    <a:solidFill>
                      <a:srgbClr val="E42B00"/>
                    </a:solidFill>
                    <a:effectLst/>
                    <a:latin typeface="Arial"/>
                    <a:cs typeface="Arial"/>
                  </a:rPr>
                  <a:t>400</a:t>
                </a:r>
              </a:p>
            </p:txBody>
          </p:sp>
          <p:grpSp>
            <p:nvGrpSpPr>
              <p:cNvPr id="1711132" name="Group 28"/>
              <p:cNvGrpSpPr>
                <a:grpSpLocks/>
              </p:cNvGrpSpPr>
              <p:nvPr/>
            </p:nvGrpSpPr>
            <p:grpSpPr bwMode="auto">
              <a:xfrm>
                <a:off x="5037" y="1914"/>
                <a:ext cx="478" cy="157"/>
                <a:chOff x="4896" y="1427"/>
                <a:chExt cx="478" cy="157"/>
              </a:xfrm>
            </p:grpSpPr>
            <p:sp>
              <p:nvSpPr>
                <p:cNvPr id="1711133" name="Line 29"/>
                <p:cNvSpPr>
                  <a:spLocks noChangeShapeType="1"/>
                </p:cNvSpPr>
                <p:nvPr/>
              </p:nvSpPr>
              <p:spPr bwMode="auto">
                <a:xfrm>
                  <a:off x="5187" y="1506"/>
                  <a:ext cx="187" cy="0"/>
                </a:xfrm>
                <a:prstGeom prst="line">
                  <a:avLst/>
                </a:prstGeom>
                <a:noFill/>
                <a:ln w="3175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1711134" name="Group 30"/>
                <p:cNvGrpSpPr>
                  <a:grpSpLocks/>
                </p:cNvGrpSpPr>
                <p:nvPr/>
              </p:nvGrpSpPr>
              <p:grpSpPr bwMode="auto">
                <a:xfrm>
                  <a:off x="4896" y="1427"/>
                  <a:ext cx="435" cy="157"/>
                  <a:chOff x="4464" y="2446"/>
                  <a:chExt cx="435" cy="157"/>
                </a:xfrm>
              </p:grpSpPr>
              <p:sp>
                <p:nvSpPr>
                  <p:cNvPr id="1711135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511" y="2446"/>
                    <a:ext cx="341" cy="157"/>
                  </a:xfrm>
                  <a:prstGeom prst="ellipse">
                    <a:avLst/>
                  </a:prstGeom>
                  <a:solidFill>
                    <a:srgbClr val="FFFFCC"/>
                  </a:solidFill>
                  <a:ln w="9525" algn="ctr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11136" name="Text 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4" y="2452"/>
                    <a:ext cx="435" cy="144"/>
                  </a:xfrm>
                  <a:prstGeom prst="rect">
                    <a:avLst/>
                  </a:prstGeom>
                  <a:noFill/>
                  <a:ln w="1905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r>
                      <a:rPr lang="en-US" sz="900" dirty="0">
                        <a:solidFill>
                          <a:srgbClr val="4C0026"/>
                        </a:solidFill>
                        <a:effectLst/>
                        <a:latin typeface="Arial" charset="0"/>
                      </a:rPr>
                      <a:t>Luther</a:t>
                    </a:r>
                  </a:p>
                </p:txBody>
              </p:sp>
            </p:grpSp>
          </p:grpSp>
          <p:sp>
            <p:nvSpPr>
              <p:cNvPr id="1711137" name="WordArt 33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5495" y="1985"/>
                <a:ext cx="73" cy="32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E02B00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  <p:grpSp>
            <p:nvGrpSpPr>
              <p:cNvPr id="1711138" name="Group 34"/>
              <p:cNvGrpSpPr>
                <a:grpSpLocks/>
              </p:cNvGrpSpPr>
              <p:nvPr/>
            </p:nvGrpSpPr>
            <p:grpSpPr bwMode="auto">
              <a:xfrm>
                <a:off x="5229" y="1203"/>
                <a:ext cx="303" cy="820"/>
                <a:chOff x="5229" y="1203"/>
                <a:chExt cx="303" cy="820"/>
              </a:xfrm>
            </p:grpSpPr>
            <p:grpSp>
              <p:nvGrpSpPr>
                <p:cNvPr id="1711139" name="Group 35"/>
                <p:cNvGrpSpPr>
                  <a:grpSpLocks/>
                </p:cNvGrpSpPr>
                <p:nvPr/>
              </p:nvGrpSpPr>
              <p:grpSpPr bwMode="auto">
                <a:xfrm>
                  <a:off x="5394" y="1250"/>
                  <a:ext cx="108" cy="773"/>
                  <a:chOff x="5253" y="763"/>
                  <a:chExt cx="108" cy="773"/>
                </a:xfrm>
              </p:grpSpPr>
              <p:sp>
                <p:nvSpPr>
                  <p:cNvPr id="1711140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5328" y="768"/>
                    <a:ext cx="0" cy="768"/>
                  </a:xfrm>
                  <a:prstGeom prst="line">
                    <a:avLst/>
                  </a:prstGeom>
                  <a:noFill/>
                  <a:ln w="3175">
                    <a:solidFill>
                      <a:srgbClr val="5F5F5F"/>
                    </a:solidFill>
                    <a:round/>
                    <a:headEnd/>
                    <a:tailEnd/>
                  </a:ln>
                  <a:effectLst>
                    <a:outerShdw algn="ctr" rotWithShape="0">
                      <a:srgbClr val="000066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711141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5253" y="763"/>
                    <a:ext cx="108" cy="592"/>
                    <a:chOff x="5253" y="763"/>
                    <a:chExt cx="108" cy="592"/>
                  </a:xfrm>
                </p:grpSpPr>
                <p:sp>
                  <p:nvSpPr>
                    <p:cNvPr id="1711142" name="Line 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98" y="1214"/>
                      <a:ext cx="63" cy="1"/>
                    </a:xfrm>
                    <a:prstGeom prst="line">
                      <a:avLst/>
                    </a:prstGeom>
                    <a:noFill/>
                    <a:ln w="3175">
                      <a:solidFill>
                        <a:srgbClr val="5F5F5F">
                          <a:alpha val="50999"/>
                        </a:srgbClr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sp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11143" name="Line 3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98" y="1354"/>
                      <a:ext cx="63" cy="1"/>
                    </a:xfrm>
                    <a:prstGeom prst="line">
                      <a:avLst/>
                    </a:prstGeom>
                    <a:noFill/>
                    <a:ln w="3175">
                      <a:solidFill>
                        <a:srgbClr val="5F5F5F">
                          <a:alpha val="50999"/>
                        </a:srgbClr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sp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11144" name="Line 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53" y="763"/>
                      <a:ext cx="105" cy="0"/>
                    </a:xfrm>
                    <a:prstGeom prst="line">
                      <a:avLst/>
                    </a:prstGeom>
                    <a:noFill/>
                    <a:ln w="3175">
                      <a:solidFill>
                        <a:srgbClr val="5F5F5F">
                          <a:alpha val="50999"/>
                        </a:srgbClr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sp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11145" name="Line 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53" y="1064"/>
                      <a:ext cx="105" cy="0"/>
                    </a:xfrm>
                    <a:prstGeom prst="line">
                      <a:avLst/>
                    </a:prstGeom>
                    <a:noFill/>
                    <a:ln w="3175">
                      <a:solidFill>
                        <a:srgbClr val="5F5F5F">
                          <a:alpha val="50999"/>
                        </a:srgbClr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sp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11146" name="Line 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53" y="917"/>
                      <a:ext cx="105" cy="0"/>
                    </a:xfrm>
                    <a:prstGeom prst="line">
                      <a:avLst/>
                    </a:prstGeom>
                    <a:noFill/>
                    <a:ln w="3175">
                      <a:solidFill>
                        <a:srgbClr val="5F5F5F">
                          <a:alpha val="50999"/>
                        </a:srgbClr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spAutoFit/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11147" name="Group 43"/>
                <p:cNvGrpSpPr>
                  <a:grpSpLocks/>
                </p:cNvGrpSpPr>
                <p:nvPr/>
              </p:nvGrpSpPr>
              <p:grpSpPr bwMode="auto">
                <a:xfrm>
                  <a:off x="5325" y="1303"/>
                  <a:ext cx="207" cy="670"/>
                  <a:chOff x="5184" y="818"/>
                  <a:chExt cx="207" cy="670"/>
                </a:xfrm>
              </p:grpSpPr>
              <p:sp>
                <p:nvSpPr>
                  <p:cNvPr id="1711148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84" y="1243"/>
                    <a:ext cx="207" cy="99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85000"/>
                      </a:lnSpc>
                      <a:spcBef>
                        <a:spcPct val="50000"/>
                      </a:spcBef>
                    </a:pPr>
                    <a:r>
                      <a:rPr lang="en-US" sz="500" b="0">
                        <a:solidFill>
                          <a:srgbClr val="5F5F5F"/>
                        </a:solidFill>
                        <a:effectLst/>
                        <a:latin typeface="Arial" charset="0"/>
                      </a:rPr>
                      <a:t>400</a:t>
                    </a:r>
                  </a:p>
                </p:txBody>
              </p:sp>
              <p:sp>
                <p:nvSpPr>
                  <p:cNvPr id="1711149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84" y="1384"/>
                    <a:ext cx="207" cy="104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500" b="0">
                        <a:solidFill>
                          <a:srgbClr val="5F5F5F"/>
                        </a:solidFill>
                        <a:effectLst/>
                        <a:latin typeface="Arial" charset="0"/>
                      </a:rPr>
                      <a:t>210</a:t>
                    </a:r>
                  </a:p>
                </p:txBody>
              </p:sp>
              <p:sp>
                <p:nvSpPr>
                  <p:cNvPr id="1711150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84" y="1096"/>
                    <a:ext cx="207" cy="96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500" b="0">
                        <a:solidFill>
                          <a:srgbClr val="5F5F5F"/>
                        </a:solidFill>
                        <a:effectLst/>
                        <a:latin typeface="Arial" charset="0"/>
                      </a:rPr>
                      <a:t>120</a:t>
                    </a:r>
                  </a:p>
                </p:txBody>
              </p:sp>
              <p:sp>
                <p:nvSpPr>
                  <p:cNvPr id="1711151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84" y="960"/>
                    <a:ext cx="207" cy="94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75000"/>
                      </a:lnSpc>
                    </a:pPr>
                    <a:r>
                      <a:rPr lang="en-US" sz="500" b="0">
                        <a:solidFill>
                          <a:srgbClr val="5F5F5F"/>
                        </a:solidFill>
                        <a:effectLst/>
                        <a:latin typeface="Arial" charset="0"/>
                      </a:rPr>
                      <a:t>400</a:t>
                    </a:r>
                  </a:p>
                </p:txBody>
              </p:sp>
              <p:sp>
                <p:nvSpPr>
                  <p:cNvPr id="1711152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84" y="818"/>
                    <a:ext cx="207" cy="92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70000"/>
                      </a:lnSpc>
                    </a:pPr>
                    <a:r>
                      <a:rPr lang="en-US" sz="500" b="0">
                        <a:solidFill>
                          <a:srgbClr val="5F5F5F"/>
                        </a:solidFill>
                        <a:effectLst/>
                        <a:latin typeface="Arial" charset="0"/>
                      </a:rPr>
                      <a:t>400</a:t>
                    </a:r>
                  </a:p>
                </p:txBody>
              </p:sp>
            </p:grpSp>
            <p:grpSp>
              <p:nvGrpSpPr>
                <p:cNvPr id="1711153" name="Group 49"/>
                <p:cNvGrpSpPr>
                  <a:grpSpLocks/>
                </p:cNvGrpSpPr>
                <p:nvPr/>
              </p:nvGrpSpPr>
              <p:grpSpPr bwMode="auto">
                <a:xfrm>
                  <a:off x="5229" y="1203"/>
                  <a:ext cx="246" cy="101"/>
                  <a:chOff x="5088" y="716"/>
                  <a:chExt cx="246" cy="101"/>
                </a:xfrm>
              </p:grpSpPr>
              <p:sp>
                <p:nvSpPr>
                  <p:cNvPr id="1711154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5109" y="720"/>
                    <a:ext cx="192" cy="86"/>
                  </a:xfrm>
                  <a:prstGeom prst="ellipse">
                    <a:avLst/>
                  </a:prstGeom>
                  <a:solidFill>
                    <a:srgbClr val="F2E4D6"/>
                  </a:solidFill>
                  <a:ln w="3175" algn="ctr">
                    <a:solidFill>
                      <a:srgbClr val="5F5F5F">
                        <a:alpha val="30000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11155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88" y="716"/>
                    <a:ext cx="246" cy="101"/>
                  </a:xfrm>
                  <a:prstGeom prst="rect">
                    <a:avLst/>
                  </a:prstGeom>
                  <a:noFill/>
                  <a:ln w="1905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90000"/>
                      </a:lnSpc>
                    </a:pPr>
                    <a:r>
                      <a:rPr lang="en-US" sz="500" b="0">
                        <a:solidFill>
                          <a:srgbClr val="080808"/>
                        </a:solidFill>
                        <a:effectLst/>
                        <a:latin typeface="Arial" charset="0"/>
                      </a:rPr>
                      <a:t>Jesus</a:t>
                    </a:r>
                  </a:p>
                </p:txBody>
              </p:sp>
            </p:grpSp>
            <p:grpSp>
              <p:nvGrpSpPr>
                <p:cNvPr id="1711156" name="Group 52"/>
                <p:cNvGrpSpPr>
                  <a:grpSpLocks/>
                </p:cNvGrpSpPr>
                <p:nvPr/>
              </p:nvGrpSpPr>
              <p:grpSpPr bwMode="auto">
                <a:xfrm>
                  <a:off x="5229" y="1493"/>
                  <a:ext cx="246" cy="113"/>
                  <a:chOff x="5229" y="1493"/>
                  <a:chExt cx="246" cy="113"/>
                </a:xfrm>
              </p:grpSpPr>
              <p:sp>
                <p:nvSpPr>
                  <p:cNvPr id="1711157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5256" y="1508"/>
                    <a:ext cx="192" cy="86"/>
                  </a:xfrm>
                  <a:prstGeom prst="ellipse">
                    <a:avLst/>
                  </a:prstGeom>
                  <a:solidFill>
                    <a:srgbClr val="F2E4D6"/>
                  </a:solidFill>
                  <a:ln w="3175" algn="ctr">
                    <a:solidFill>
                      <a:srgbClr val="5F5F5F">
                        <a:alpha val="30000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11158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29" y="1493"/>
                    <a:ext cx="246" cy="113"/>
                  </a:xfrm>
                  <a:prstGeom prst="rect">
                    <a:avLst/>
                  </a:prstGeom>
                  <a:noFill/>
                  <a:ln w="1905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15000"/>
                      </a:lnSpc>
                    </a:pPr>
                    <a:r>
                      <a:rPr lang="en-US" sz="500" b="0">
                        <a:solidFill>
                          <a:srgbClr val="080808"/>
                        </a:solidFill>
                        <a:effectLst/>
                        <a:latin typeface="Arial" charset="0"/>
                      </a:rPr>
                      <a:t>Charl.</a:t>
                    </a:r>
                  </a:p>
                </p:txBody>
              </p:sp>
            </p:grpSp>
            <p:grpSp>
              <p:nvGrpSpPr>
                <p:cNvPr id="1711159" name="Group 55"/>
                <p:cNvGrpSpPr>
                  <a:grpSpLocks/>
                </p:cNvGrpSpPr>
                <p:nvPr/>
              </p:nvGrpSpPr>
              <p:grpSpPr bwMode="auto">
                <a:xfrm>
                  <a:off x="5229" y="1351"/>
                  <a:ext cx="246" cy="108"/>
                  <a:chOff x="5088" y="864"/>
                  <a:chExt cx="246" cy="108"/>
                </a:xfrm>
              </p:grpSpPr>
              <p:sp>
                <p:nvSpPr>
                  <p:cNvPr id="1711160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5109" y="874"/>
                    <a:ext cx="192" cy="86"/>
                  </a:xfrm>
                  <a:prstGeom prst="ellipse">
                    <a:avLst/>
                  </a:prstGeom>
                  <a:solidFill>
                    <a:srgbClr val="F2E4D6"/>
                  </a:solidFill>
                  <a:ln w="3175" algn="ctr">
                    <a:solidFill>
                      <a:srgbClr val="5F5F5F">
                        <a:alpha val="30000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11161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88" y="864"/>
                    <a:ext cx="246" cy="108"/>
                  </a:xfrm>
                  <a:prstGeom prst="rect">
                    <a:avLst/>
                  </a:prstGeom>
                  <a:noFill/>
                  <a:ln w="1905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05000"/>
                      </a:lnSpc>
                    </a:pPr>
                    <a:r>
                      <a:rPr lang="en-US" sz="500" b="0">
                        <a:solidFill>
                          <a:srgbClr val="080808"/>
                        </a:solidFill>
                        <a:effectLst/>
                        <a:latin typeface="Arial" charset="0"/>
                      </a:rPr>
                      <a:t>Aug.</a:t>
                    </a:r>
                  </a:p>
                </p:txBody>
              </p:sp>
            </p:grpSp>
          </p:grpSp>
        </p:grpSp>
      </p:grpSp>
      <p:sp>
        <p:nvSpPr>
          <p:cNvPr id="1711115" name="Rectangle 1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11120" name="Group 16"/>
          <p:cNvGrpSpPr>
            <a:grpSpLocks/>
          </p:cNvGrpSpPr>
          <p:nvPr/>
        </p:nvGrpSpPr>
        <p:grpSpPr bwMode="auto">
          <a:xfrm>
            <a:off x="609600" y="5702300"/>
            <a:ext cx="8077200" cy="927100"/>
            <a:chOff x="384" y="3592"/>
            <a:chExt cx="5088" cy="584"/>
          </a:xfrm>
        </p:grpSpPr>
        <p:sp>
          <p:nvSpPr>
            <p:cNvPr id="1711121" name="Text Box 17"/>
            <p:cNvSpPr txBox="1">
              <a:spLocks noChangeArrowheads="1"/>
            </p:cNvSpPr>
            <p:nvPr/>
          </p:nvSpPr>
          <p:spPr bwMode="auto">
            <a:xfrm>
              <a:off x="672" y="3602"/>
              <a:ext cx="480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the papacy returned to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Rome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Christianity is to meet </a:t>
              </a:r>
              <a:r>
                <a:rPr lang="en-US" sz="2100">
                  <a:solidFill>
                    <a:srgbClr val="FFFF66"/>
                  </a:solidFill>
                  <a:effectLst/>
                  <a:latin typeface="Arial Narrow" pitchFamily="34" charset="0"/>
                </a:rPr>
                <a:t>Christ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at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his Second Advent only after passing through four hundred years of the period of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preparation for the Second Advent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Messiah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325-6).</a:t>
              </a:r>
            </a:p>
          </p:txBody>
        </p:sp>
        <p:sp>
          <p:nvSpPr>
            <p:cNvPr id="1711122" name="Oval 18"/>
            <p:cNvSpPr>
              <a:spLocks noChangeArrowheads="1"/>
            </p:cNvSpPr>
            <p:nvPr/>
          </p:nvSpPr>
          <p:spPr bwMode="auto">
            <a:xfrm>
              <a:off x="384" y="359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sp>
        <p:nvSpPr>
          <p:cNvPr id="1711114" name="Oval 10"/>
          <p:cNvSpPr>
            <a:spLocks noChangeArrowheads="1"/>
          </p:cNvSpPr>
          <p:nvPr/>
        </p:nvSpPr>
        <p:spPr bwMode="auto">
          <a:xfrm>
            <a:off x="4953000" y="24384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711119" name="Text Box 15"/>
          <p:cNvSpPr txBox="1">
            <a:spLocks noChangeArrowheads="1"/>
          </p:cNvSpPr>
          <p:nvPr/>
        </p:nvSpPr>
        <p:spPr bwMode="auto">
          <a:xfrm>
            <a:off x="5410200" y="2438400"/>
            <a:ext cx="2514600" cy="1298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ln>
                  <a:solidFill>
                    <a:srgbClr val="FFFFFF"/>
                  </a:solidFill>
                </a:ln>
                <a:solidFill>
                  <a:srgbClr val="4C0026"/>
                </a:solidFill>
                <a:effectLst/>
                <a:latin typeface="Arial Narrow" pitchFamily="34" charset="0"/>
              </a:rPr>
              <a:t>400 years</a:t>
            </a:r>
          </a:p>
          <a:p>
            <a:pPr algn="l">
              <a:lnSpc>
                <a:spcPct val="90000"/>
              </a:lnSpc>
            </a:pPr>
            <a:r>
              <a:rPr lang="en-US" sz="2200" dirty="0">
                <a:ln>
                  <a:solidFill>
                    <a:srgbClr val="FFFFFF"/>
                  </a:solidFill>
                </a:ln>
                <a:solidFill>
                  <a:srgbClr val="4C0026"/>
                </a:solidFill>
                <a:effectLst/>
                <a:latin typeface="Arial Narrow" pitchFamily="34" charset="0"/>
              </a:rPr>
              <a:t>from the return</a:t>
            </a:r>
          </a:p>
          <a:p>
            <a:pPr algn="l">
              <a:lnSpc>
                <a:spcPct val="90000"/>
              </a:lnSpc>
            </a:pPr>
            <a:r>
              <a:rPr lang="en-US" sz="2200" dirty="0">
                <a:ln>
                  <a:solidFill>
                    <a:srgbClr val="FFFFFF"/>
                  </a:solidFill>
                </a:ln>
                <a:solidFill>
                  <a:srgbClr val="4C0026"/>
                </a:solidFill>
                <a:effectLst/>
                <a:latin typeface="Arial Narrow" pitchFamily="34" charset="0"/>
              </a:rPr>
              <a:t>to Rome</a:t>
            </a:r>
          </a:p>
          <a:p>
            <a:pPr algn="l">
              <a:lnSpc>
                <a:spcPct val="90000"/>
              </a:lnSpc>
            </a:pPr>
            <a:r>
              <a:rPr lang="en-US" sz="2200" dirty="0">
                <a:ln>
                  <a:solidFill>
                    <a:srgbClr val="FFFFFF"/>
                  </a:solidFill>
                </a:ln>
                <a:solidFill>
                  <a:srgbClr val="4C0026"/>
                </a:solidFill>
                <a:effectLst/>
                <a:latin typeface="Arial Narrow" pitchFamily="34" charset="0"/>
              </a:rPr>
              <a:t>until Second Advent</a:t>
            </a:r>
          </a:p>
        </p:txBody>
      </p:sp>
      <p:grpSp>
        <p:nvGrpSpPr>
          <p:cNvPr id="1711116" name="Group 12"/>
          <p:cNvGrpSpPr>
            <a:grpSpLocks/>
          </p:cNvGrpSpPr>
          <p:nvPr/>
        </p:nvGrpSpPr>
        <p:grpSpPr bwMode="auto">
          <a:xfrm>
            <a:off x="4648200" y="533400"/>
            <a:ext cx="3581400" cy="1219200"/>
            <a:chOff x="2928" y="336"/>
            <a:chExt cx="2256" cy="768"/>
          </a:xfrm>
        </p:grpSpPr>
        <p:sp>
          <p:nvSpPr>
            <p:cNvPr id="1711117" name="AutoShape 13"/>
            <p:cNvSpPr>
              <a:spLocks noChangeArrowheads="1"/>
            </p:cNvSpPr>
            <p:nvPr/>
          </p:nvSpPr>
          <p:spPr bwMode="auto">
            <a:xfrm>
              <a:off x="2928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11118" name="Text Box 14"/>
            <p:cNvSpPr txBox="1">
              <a:spLocks noChangeArrowheads="1"/>
            </p:cNvSpPr>
            <p:nvPr/>
          </p:nvSpPr>
          <p:spPr bwMode="auto">
            <a:xfrm>
              <a:off x="3024" y="371"/>
              <a:ext cx="2064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Second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1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11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11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711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11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11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11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1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1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1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1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11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11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11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711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1109" grpId="0" animBg="1"/>
      <p:bldP spid="1711114" grpId="0" animBg="1"/>
      <p:bldP spid="171111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3154" name="AutoShape 2"/>
          <p:cNvSpPr>
            <a:spLocks noChangeArrowheads="1"/>
          </p:cNvSpPr>
          <p:nvPr/>
        </p:nvSpPr>
        <p:spPr bwMode="auto">
          <a:xfrm>
            <a:off x="914400" y="1817688"/>
            <a:ext cx="3581400" cy="3135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713155" name="Group 3"/>
          <p:cNvGrpSpPr>
            <a:grpSpLocks/>
          </p:cNvGrpSpPr>
          <p:nvPr/>
        </p:nvGrpSpPr>
        <p:grpSpPr bwMode="auto">
          <a:xfrm>
            <a:off x="914400" y="533400"/>
            <a:ext cx="3581400" cy="1219200"/>
            <a:chOff x="576" y="336"/>
            <a:chExt cx="2256" cy="768"/>
          </a:xfrm>
        </p:grpSpPr>
        <p:sp>
          <p:nvSpPr>
            <p:cNvPr id="1713156" name="AutoShape 4"/>
            <p:cNvSpPr>
              <a:spLocks noChangeArrowheads="1"/>
            </p:cNvSpPr>
            <p:nvPr/>
          </p:nvSpPr>
          <p:spPr bwMode="auto">
            <a:xfrm>
              <a:off x="576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13157" name="Text Box 5"/>
            <p:cNvSpPr txBox="1">
              <a:spLocks noChangeArrowheads="1"/>
            </p:cNvSpPr>
            <p:nvPr/>
          </p:nvSpPr>
          <p:spPr bwMode="auto">
            <a:xfrm>
              <a:off x="960" y="371"/>
              <a:ext cx="1488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13158" name="Oval 6"/>
          <p:cNvSpPr>
            <a:spLocks noChangeArrowheads="1"/>
          </p:cNvSpPr>
          <p:nvPr/>
        </p:nvSpPr>
        <p:spPr bwMode="auto">
          <a:xfrm>
            <a:off x="1219200" y="211455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13159" name="Text Box 7"/>
          <p:cNvSpPr txBox="1">
            <a:spLocks noChangeArrowheads="1"/>
          </p:cNvSpPr>
          <p:nvPr/>
        </p:nvSpPr>
        <p:spPr bwMode="auto">
          <a:xfrm>
            <a:off x="1600200" y="2105025"/>
            <a:ext cx="1219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Israelites</a:t>
            </a:r>
          </a:p>
        </p:txBody>
      </p:sp>
      <p:sp>
        <p:nvSpPr>
          <p:cNvPr id="1713160" name="Rectangle 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13161" name="Group 9"/>
          <p:cNvGrpSpPr>
            <a:grpSpLocks/>
          </p:cNvGrpSpPr>
          <p:nvPr/>
        </p:nvGrpSpPr>
        <p:grpSpPr bwMode="auto">
          <a:xfrm>
            <a:off x="609600" y="5702300"/>
            <a:ext cx="8077200" cy="927100"/>
            <a:chOff x="384" y="3592"/>
            <a:chExt cx="5088" cy="584"/>
          </a:xfrm>
        </p:grpSpPr>
        <p:sp>
          <p:nvSpPr>
            <p:cNvPr id="1713162" name="Text Box 10"/>
            <p:cNvSpPr txBox="1">
              <a:spLocks noChangeArrowheads="1"/>
            </p:cNvSpPr>
            <p:nvPr/>
          </p:nvSpPr>
          <p:spPr bwMode="auto">
            <a:xfrm>
              <a:off x="672" y="3602"/>
              <a:ext cx="480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Israelites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established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foundation of faith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by repenting of their past sin of idolatry,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rebuilding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the Temple, and reforming their faith based on the Mosaic Law under the guidance of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Ezra the scribe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713163" name="Oval 11"/>
            <p:cNvSpPr>
              <a:spLocks noChangeArrowheads="1"/>
            </p:cNvSpPr>
            <p:nvPr/>
          </p:nvSpPr>
          <p:spPr bwMode="auto">
            <a:xfrm>
              <a:off x="384" y="359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713164" name="Group 12"/>
          <p:cNvGrpSpPr>
            <a:grpSpLocks/>
          </p:cNvGrpSpPr>
          <p:nvPr/>
        </p:nvGrpSpPr>
        <p:grpSpPr bwMode="auto">
          <a:xfrm>
            <a:off x="1219200" y="2562225"/>
            <a:ext cx="3048000" cy="427038"/>
            <a:chOff x="768" y="1614"/>
            <a:chExt cx="1920" cy="269"/>
          </a:xfrm>
        </p:grpSpPr>
        <p:sp>
          <p:nvSpPr>
            <p:cNvPr id="1713165" name="Text Box 13"/>
            <p:cNvSpPr txBox="1">
              <a:spLocks noChangeArrowheads="1"/>
            </p:cNvSpPr>
            <p:nvPr/>
          </p:nvSpPr>
          <p:spPr bwMode="auto">
            <a:xfrm>
              <a:off x="1008" y="1614"/>
              <a:ext cx="1680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Rebuilding the Temple</a:t>
              </a:r>
            </a:p>
          </p:txBody>
        </p:sp>
        <p:sp>
          <p:nvSpPr>
            <p:cNvPr id="1713166" name="Line 14"/>
            <p:cNvSpPr>
              <a:spLocks noChangeShapeType="1"/>
            </p:cNvSpPr>
            <p:nvPr/>
          </p:nvSpPr>
          <p:spPr bwMode="auto">
            <a:xfrm>
              <a:off x="768" y="1749"/>
              <a:ext cx="192" cy="0"/>
            </a:xfrm>
            <a:prstGeom prst="line">
              <a:avLst/>
            </a:prstGeom>
            <a:noFill/>
            <a:ln w="28575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713167" name="Group 15"/>
          <p:cNvGrpSpPr>
            <a:grpSpLocks/>
          </p:cNvGrpSpPr>
          <p:nvPr/>
        </p:nvGrpSpPr>
        <p:grpSpPr bwMode="auto">
          <a:xfrm>
            <a:off x="1219200" y="2897188"/>
            <a:ext cx="2286000" cy="427037"/>
            <a:chOff x="768" y="1825"/>
            <a:chExt cx="1440" cy="269"/>
          </a:xfrm>
        </p:grpSpPr>
        <p:sp>
          <p:nvSpPr>
            <p:cNvPr id="1713168" name="Line 16"/>
            <p:cNvSpPr>
              <a:spLocks noChangeShapeType="1"/>
            </p:cNvSpPr>
            <p:nvPr/>
          </p:nvSpPr>
          <p:spPr bwMode="auto">
            <a:xfrm>
              <a:off x="768" y="1960"/>
              <a:ext cx="192" cy="0"/>
            </a:xfrm>
            <a:prstGeom prst="line">
              <a:avLst/>
            </a:prstGeom>
            <a:noFill/>
            <a:ln w="28575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713169" name="Text Box 17"/>
            <p:cNvSpPr txBox="1">
              <a:spLocks noChangeArrowheads="1"/>
            </p:cNvSpPr>
            <p:nvPr/>
          </p:nvSpPr>
          <p:spPr bwMode="auto">
            <a:xfrm>
              <a:off x="1008" y="1825"/>
              <a:ext cx="1200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Reforming faith</a:t>
              </a:r>
            </a:p>
          </p:txBody>
        </p:sp>
      </p:grpSp>
      <p:sp>
        <p:nvSpPr>
          <p:cNvPr id="1713170" name="Text Box 18"/>
          <p:cNvSpPr txBox="1">
            <a:spLocks noChangeArrowheads="1"/>
          </p:cNvSpPr>
          <p:nvPr/>
        </p:nvSpPr>
        <p:spPr bwMode="auto">
          <a:xfrm>
            <a:off x="1600200" y="3171825"/>
            <a:ext cx="2743200" cy="409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through Law with Ezra</a:t>
            </a:r>
          </a:p>
        </p:txBody>
      </p:sp>
      <p:grpSp>
        <p:nvGrpSpPr>
          <p:cNvPr id="1713171" name="Group 19"/>
          <p:cNvGrpSpPr>
            <a:grpSpLocks/>
          </p:cNvGrpSpPr>
          <p:nvPr/>
        </p:nvGrpSpPr>
        <p:grpSpPr bwMode="auto">
          <a:xfrm>
            <a:off x="1371600" y="3886200"/>
            <a:ext cx="2819400" cy="838200"/>
            <a:chOff x="864" y="2448"/>
            <a:chExt cx="1776" cy="528"/>
          </a:xfrm>
        </p:grpSpPr>
        <p:sp>
          <p:nvSpPr>
            <p:cNvPr id="1713172" name="Rectangle 20"/>
            <p:cNvSpPr>
              <a:spLocks noChangeArrowheads="1"/>
            </p:cNvSpPr>
            <p:nvPr/>
          </p:nvSpPr>
          <p:spPr bwMode="auto">
            <a:xfrm>
              <a:off x="864" y="2448"/>
              <a:ext cx="1728" cy="528"/>
            </a:xfrm>
            <a:prstGeom prst="rect">
              <a:avLst/>
            </a:prstGeom>
            <a:solidFill>
              <a:srgbClr val="5C002E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713173" name="Group 21"/>
            <p:cNvGrpSpPr>
              <a:grpSpLocks/>
            </p:cNvGrpSpPr>
            <p:nvPr/>
          </p:nvGrpSpPr>
          <p:grpSpPr bwMode="auto">
            <a:xfrm>
              <a:off x="864" y="2448"/>
              <a:ext cx="1776" cy="519"/>
              <a:chOff x="864" y="2448"/>
              <a:chExt cx="1776" cy="519"/>
            </a:xfrm>
          </p:grpSpPr>
          <p:sp>
            <p:nvSpPr>
              <p:cNvPr id="1713174" name="Text Box 22"/>
              <p:cNvSpPr txBox="1">
                <a:spLocks noChangeArrowheads="1"/>
              </p:cNvSpPr>
              <p:nvPr/>
            </p:nvSpPr>
            <p:spPr bwMode="auto">
              <a:xfrm>
                <a:off x="864" y="2448"/>
                <a:ext cx="177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Foundation of faith:</a:t>
                </a:r>
              </a:p>
            </p:txBody>
          </p:sp>
          <p:sp>
            <p:nvSpPr>
              <p:cNvPr id="1713175" name="Text Box 23"/>
              <p:cNvSpPr txBox="1">
                <a:spLocks noChangeArrowheads="1"/>
              </p:cNvSpPr>
              <p:nvPr/>
            </p:nvSpPr>
            <p:spPr bwMode="auto">
              <a:xfrm>
                <a:off x="1536" y="2659"/>
                <a:ext cx="105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restored</a:t>
                </a:r>
              </a:p>
            </p:txBody>
          </p:sp>
        </p:grpSp>
      </p:grpSp>
      <p:pic>
        <p:nvPicPr>
          <p:cNvPr id="1713176" name="Picture 24" descr="Rebuilding the Walls of Jerusalem, by 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33400"/>
            <a:ext cx="3756025" cy="4419600"/>
          </a:xfrm>
          <a:prstGeom prst="rect">
            <a:avLst/>
          </a:prstGeom>
          <a:noFill/>
        </p:spPr>
      </p:pic>
      <p:pic>
        <p:nvPicPr>
          <p:cNvPr id="1713177" name="Picture 25" descr="Ezra reads the law (Engraving by Gustaf Dore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09600"/>
            <a:ext cx="3403600" cy="43434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1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1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13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13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13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13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1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1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1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1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1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13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13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13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13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713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713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713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3154" grpId="0" animBg="1"/>
      <p:bldP spid="1713158" grpId="0" animBg="1"/>
      <p:bldP spid="1713159" grpId="0"/>
      <p:bldP spid="171317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203" name="AutoShape 3"/>
          <p:cNvSpPr>
            <a:spLocks noChangeArrowheads="1"/>
          </p:cNvSpPr>
          <p:nvPr/>
        </p:nvSpPr>
        <p:spPr bwMode="auto">
          <a:xfrm>
            <a:off x="914400" y="1817688"/>
            <a:ext cx="3581400" cy="3135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15205" name="AutoShape 5"/>
          <p:cNvSpPr>
            <a:spLocks noChangeArrowheads="1"/>
          </p:cNvSpPr>
          <p:nvPr/>
        </p:nvSpPr>
        <p:spPr bwMode="auto">
          <a:xfrm>
            <a:off x="914400" y="533400"/>
            <a:ext cx="3581400" cy="1219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715206" name="Text Box 6"/>
          <p:cNvSpPr txBox="1">
            <a:spLocks noChangeArrowheads="1"/>
          </p:cNvSpPr>
          <p:nvPr/>
        </p:nvSpPr>
        <p:spPr bwMode="auto">
          <a:xfrm>
            <a:off x="1524000" y="588963"/>
            <a:ext cx="2362200" cy="1106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Preparation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for the advent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of the Messiah</a:t>
            </a:r>
          </a:p>
        </p:txBody>
      </p:sp>
      <p:sp>
        <p:nvSpPr>
          <p:cNvPr id="1715207" name="Oval 7"/>
          <p:cNvSpPr>
            <a:spLocks noChangeArrowheads="1"/>
          </p:cNvSpPr>
          <p:nvPr/>
        </p:nvSpPr>
        <p:spPr bwMode="auto">
          <a:xfrm>
            <a:off x="1219200" y="211455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15208" name="Text Box 8"/>
          <p:cNvSpPr txBox="1">
            <a:spLocks noChangeArrowheads="1"/>
          </p:cNvSpPr>
          <p:nvPr/>
        </p:nvSpPr>
        <p:spPr bwMode="auto">
          <a:xfrm>
            <a:off x="1600200" y="2105025"/>
            <a:ext cx="2133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Israelites</a:t>
            </a:r>
          </a:p>
        </p:txBody>
      </p:sp>
      <p:sp>
        <p:nvSpPr>
          <p:cNvPr id="1715214" name="Text Box 14"/>
          <p:cNvSpPr txBox="1">
            <a:spLocks noChangeArrowheads="1"/>
          </p:cNvSpPr>
          <p:nvPr/>
        </p:nvSpPr>
        <p:spPr bwMode="auto">
          <a:xfrm>
            <a:off x="1600200" y="2562225"/>
            <a:ext cx="26670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Rebuilding the Temple</a:t>
            </a:r>
          </a:p>
        </p:txBody>
      </p:sp>
      <p:sp>
        <p:nvSpPr>
          <p:cNvPr id="1715215" name="Line 15"/>
          <p:cNvSpPr>
            <a:spLocks noChangeShapeType="1"/>
          </p:cNvSpPr>
          <p:nvPr/>
        </p:nvSpPr>
        <p:spPr bwMode="auto">
          <a:xfrm>
            <a:off x="1219200" y="2776538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15220" name="Text Box 20"/>
          <p:cNvSpPr txBox="1">
            <a:spLocks noChangeArrowheads="1"/>
          </p:cNvSpPr>
          <p:nvPr/>
        </p:nvSpPr>
        <p:spPr bwMode="auto">
          <a:xfrm>
            <a:off x="1600200" y="2897188"/>
            <a:ext cx="19050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Reforming faith</a:t>
            </a:r>
          </a:p>
        </p:txBody>
      </p:sp>
      <p:sp>
        <p:nvSpPr>
          <p:cNvPr id="1715221" name="Line 21"/>
          <p:cNvSpPr>
            <a:spLocks noChangeShapeType="1"/>
          </p:cNvSpPr>
          <p:nvPr/>
        </p:nvSpPr>
        <p:spPr bwMode="auto">
          <a:xfrm>
            <a:off x="1219200" y="31115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15222" name="Text Box 22"/>
          <p:cNvSpPr txBox="1">
            <a:spLocks noChangeArrowheads="1"/>
          </p:cNvSpPr>
          <p:nvPr/>
        </p:nvSpPr>
        <p:spPr bwMode="auto">
          <a:xfrm>
            <a:off x="1600200" y="3171825"/>
            <a:ext cx="2743200" cy="409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through Law with Ezra</a:t>
            </a:r>
          </a:p>
        </p:txBody>
      </p:sp>
      <p:grpSp>
        <p:nvGrpSpPr>
          <p:cNvPr id="1715223" name="Group 23"/>
          <p:cNvGrpSpPr>
            <a:grpSpLocks/>
          </p:cNvGrpSpPr>
          <p:nvPr/>
        </p:nvGrpSpPr>
        <p:grpSpPr bwMode="auto">
          <a:xfrm>
            <a:off x="1371600" y="3886200"/>
            <a:ext cx="2819400" cy="838200"/>
            <a:chOff x="864" y="2448"/>
            <a:chExt cx="1776" cy="528"/>
          </a:xfrm>
        </p:grpSpPr>
        <p:sp>
          <p:nvSpPr>
            <p:cNvPr id="1715224" name="Rectangle 24"/>
            <p:cNvSpPr>
              <a:spLocks noChangeArrowheads="1"/>
            </p:cNvSpPr>
            <p:nvPr/>
          </p:nvSpPr>
          <p:spPr bwMode="auto">
            <a:xfrm>
              <a:off x="864" y="2448"/>
              <a:ext cx="1728" cy="528"/>
            </a:xfrm>
            <a:prstGeom prst="rect">
              <a:avLst/>
            </a:prstGeom>
            <a:solidFill>
              <a:srgbClr val="5C002E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715225" name="Group 25"/>
            <p:cNvGrpSpPr>
              <a:grpSpLocks/>
            </p:cNvGrpSpPr>
            <p:nvPr/>
          </p:nvGrpSpPr>
          <p:grpSpPr bwMode="auto">
            <a:xfrm>
              <a:off x="864" y="2448"/>
              <a:ext cx="1776" cy="519"/>
              <a:chOff x="864" y="2448"/>
              <a:chExt cx="1776" cy="519"/>
            </a:xfrm>
          </p:grpSpPr>
          <p:sp>
            <p:nvSpPr>
              <p:cNvPr id="1715226" name="Text Box 26"/>
              <p:cNvSpPr txBox="1">
                <a:spLocks noChangeArrowheads="1"/>
              </p:cNvSpPr>
              <p:nvPr/>
            </p:nvSpPr>
            <p:spPr bwMode="auto">
              <a:xfrm>
                <a:off x="864" y="2448"/>
                <a:ext cx="177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Foundation of faith:</a:t>
                </a:r>
              </a:p>
            </p:txBody>
          </p:sp>
          <p:sp>
            <p:nvSpPr>
              <p:cNvPr id="1715227" name="Text Box 27"/>
              <p:cNvSpPr txBox="1">
                <a:spLocks noChangeArrowheads="1"/>
              </p:cNvSpPr>
              <p:nvPr/>
            </p:nvSpPr>
            <p:spPr bwMode="auto">
              <a:xfrm>
                <a:off x="1536" y="2659"/>
                <a:ext cx="105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restored</a:t>
                </a:r>
              </a:p>
            </p:txBody>
          </p:sp>
        </p:grpSp>
      </p:grpSp>
      <p:grpSp>
        <p:nvGrpSpPr>
          <p:cNvPr id="1715233" name="Group 33"/>
          <p:cNvGrpSpPr>
            <a:grpSpLocks/>
          </p:cNvGrpSpPr>
          <p:nvPr/>
        </p:nvGrpSpPr>
        <p:grpSpPr bwMode="auto">
          <a:xfrm>
            <a:off x="895350" y="241300"/>
            <a:ext cx="3676650" cy="5245100"/>
            <a:chOff x="576" y="144"/>
            <a:chExt cx="2316" cy="3304"/>
          </a:xfrm>
        </p:grpSpPr>
        <p:grpSp>
          <p:nvGrpSpPr>
            <p:cNvPr id="1715234" name="Group 34"/>
            <p:cNvGrpSpPr>
              <a:grpSpLocks/>
            </p:cNvGrpSpPr>
            <p:nvPr/>
          </p:nvGrpSpPr>
          <p:grpSpPr bwMode="auto">
            <a:xfrm>
              <a:off x="576" y="144"/>
              <a:ext cx="2316" cy="1501"/>
              <a:chOff x="576" y="144"/>
              <a:chExt cx="2316" cy="1501"/>
            </a:xfrm>
          </p:grpSpPr>
          <p:grpSp>
            <p:nvGrpSpPr>
              <p:cNvPr id="1715235" name="Group 35"/>
              <p:cNvGrpSpPr>
                <a:grpSpLocks/>
              </p:cNvGrpSpPr>
              <p:nvPr/>
            </p:nvGrpSpPr>
            <p:grpSpPr bwMode="auto">
              <a:xfrm>
                <a:off x="576" y="144"/>
                <a:ext cx="1308" cy="1501"/>
                <a:chOff x="576" y="144"/>
                <a:chExt cx="1308" cy="1501"/>
              </a:xfrm>
            </p:grpSpPr>
            <p:pic>
              <p:nvPicPr>
                <p:cNvPr id="1715236" name="Picture 36" descr="St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6000"/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576" y="144"/>
                  <a:ext cx="1308" cy="150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715237" name="WordArt 37"/>
                <p:cNvSpPr>
                  <a:spLocks noChangeArrowheads="1" noChangeShapeType="1" noTextEdit="1"/>
                </p:cNvSpPr>
                <p:nvPr/>
              </p:nvSpPr>
              <p:spPr bwMode="auto">
                <a:xfrm rot="5400000">
                  <a:off x="416" y="464"/>
                  <a:ext cx="498" cy="58"/>
                </a:xfrm>
                <a:prstGeom prst="rect">
                  <a:avLst/>
                </a:prstGeom>
              </p:spPr>
              <p:txBody>
                <a:bodyPr vert="wordArtVert"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fontAlgn="auto"/>
                  <a:r>
                    <a:rPr lang="en-US" sz="3600" kern="10">
                      <a:ln w="9525">
                        <a:noFill/>
                        <a:round/>
                        <a:headEnd/>
                        <a:tailEnd/>
                      </a:ln>
                      <a:solidFill>
                        <a:srgbClr val="FFFFFF"/>
                      </a:solidFill>
                      <a:effectLst/>
                      <a:latin typeface="Papyrus"/>
                    </a:rPr>
                    <a:t>St Francis</a:t>
                  </a:r>
                </a:p>
              </p:txBody>
            </p:sp>
          </p:grpSp>
          <p:grpSp>
            <p:nvGrpSpPr>
              <p:cNvPr id="1715238" name="Group 38"/>
              <p:cNvGrpSpPr>
                <a:grpSpLocks/>
              </p:cNvGrpSpPr>
              <p:nvPr/>
            </p:nvGrpSpPr>
            <p:grpSpPr bwMode="auto">
              <a:xfrm>
                <a:off x="1859" y="144"/>
                <a:ext cx="1033" cy="1501"/>
                <a:chOff x="1859" y="144"/>
                <a:chExt cx="1033" cy="1501"/>
              </a:xfrm>
            </p:grpSpPr>
            <p:pic>
              <p:nvPicPr>
                <p:cNvPr id="1715239" name="Picture 39" descr="St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bright="6000"/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1859" y="144"/>
                  <a:ext cx="1033" cy="15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15240" name="Group 40"/>
                <p:cNvGrpSpPr>
                  <a:grpSpLocks/>
                </p:cNvGrpSpPr>
                <p:nvPr/>
              </p:nvGrpSpPr>
              <p:grpSpPr bwMode="auto">
                <a:xfrm>
                  <a:off x="2802" y="144"/>
                  <a:ext cx="90" cy="672"/>
                  <a:chOff x="294" y="1872"/>
                  <a:chExt cx="90" cy="720"/>
                </a:xfrm>
              </p:grpSpPr>
              <p:sp>
                <p:nvSpPr>
                  <p:cNvPr id="171524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294" y="1872"/>
                    <a:ext cx="90" cy="720"/>
                  </a:xfrm>
                  <a:prstGeom prst="rect">
                    <a:avLst/>
                  </a:prstGeom>
                  <a:solidFill>
                    <a:srgbClr val="969696"/>
                  </a:solidFill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15242" name="WordArt 42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5400000">
                    <a:off x="-5" y="2208"/>
                    <a:ext cx="681" cy="48"/>
                  </a:xfrm>
                  <a:prstGeom prst="rect">
                    <a:avLst/>
                  </a:prstGeom>
                </p:spPr>
                <p:txBody>
                  <a:bodyPr vert="wordArtVert"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fontAlgn="auto"/>
                    <a:r>
                      <a:rPr lang="en-US" sz="3600" kern="10">
                        <a:ln w="9525">
                          <a:noFill/>
                          <a:round/>
                          <a:headEnd/>
                          <a:tailEnd/>
                        </a:ln>
                        <a:solidFill>
                          <a:schemeClr val="bg1"/>
                        </a:solidFill>
                        <a:effectLst/>
                        <a:latin typeface="Papyrus"/>
                      </a:rPr>
                      <a:t>St Aquinas</a:t>
                    </a:r>
                  </a:p>
                </p:txBody>
              </p:sp>
            </p:grpSp>
          </p:grpSp>
        </p:grpSp>
        <p:pic>
          <p:nvPicPr>
            <p:cNvPr id="1715243" name="Picture 43" descr="John Huss before the Council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76" y="1632"/>
              <a:ext cx="2316" cy="1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15202" name="Picture 2" descr="Ezra reads the law (Engraving by Gustaf Dore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609600"/>
            <a:ext cx="3403600" cy="43434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15204" name="AutoShape 4"/>
          <p:cNvSpPr>
            <a:spLocks noChangeArrowheads="1"/>
          </p:cNvSpPr>
          <p:nvPr/>
        </p:nvSpPr>
        <p:spPr bwMode="auto">
          <a:xfrm>
            <a:off x="4648200" y="1817688"/>
            <a:ext cx="3581400" cy="3135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15209" name="Oval 9"/>
          <p:cNvSpPr>
            <a:spLocks noChangeArrowheads="1"/>
          </p:cNvSpPr>
          <p:nvPr/>
        </p:nvSpPr>
        <p:spPr bwMode="auto">
          <a:xfrm>
            <a:off x="4953000" y="211455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grpSp>
        <p:nvGrpSpPr>
          <p:cNvPr id="1715210" name="Group 10"/>
          <p:cNvGrpSpPr>
            <a:grpSpLocks/>
          </p:cNvGrpSpPr>
          <p:nvPr/>
        </p:nvGrpSpPr>
        <p:grpSpPr bwMode="auto">
          <a:xfrm>
            <a:off x="4648200" y="533400"/>
            <a:ext cx="3581400" cy="1219200"/>
            <a:chOff x="2928" y="336"/>
            <a:chExt cx="2256" cy="768"/>
          </a:xfrm>
        </p:grpSpPr>
        <p:sp>
          <p:nvSpPr>
            <p:cNvPr id="1715211" name="AutoShape 11"/>
            <p:cNvSpPr>
              <a:spLocks noChangeArrowheads="1"/>
            </p:cNvSpPr>
            <p:nvPr/>
          </p:nvSpPr>
          <p:spPr bwMode="auto">
            <a:xfrm>
              <a:off x="2928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15212" name="Text Box 12"/>
            <p:cNvSpPr txBox="1">
              <a:spLocks noChangeArrowheads="1"/>
            </p:cNvSpPr>
            <p:nvPr/>
          </p:nvSpPr>
          <p:spPr bwMode="auto">
            <a:xfrm>
              <a:off x="3024" y="371"/>
              <a:ext cx="2064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Second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15213" name="Text Box 13"/>
          <p:cNvSpPr txBox="1">
            <a:spLocks noChangeArrowheads="1"/>
          </p:cNvSpPr>
          <p:nvPr/>
        </p:nvSpPr>
        <p:spPr bwMode="auto">
          <a:xfrm>
            <a:off x="5334000" y="2114550"/>
            <a:ext cx="1371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Christians</a:t>
            </a:r>
          </a:p>
        </p:txBody>
      </p:sp>
      <p:sp>
        <p:nvSpPr>
          <p:cNvPr id="1715216" name="Line 16"/>
          <p:cNvSpPr>
            <a:spLocks noChangeShapeType="1"/>
          </p:cNvSpPr>
          <p:nvPr/>
        </p:nvSpPr>
        <p:spPr bwMode="auto">
          <a:xfrm>
            <a:off x="4953000" y="276066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15217" name="Group 17"/>
          <p:cNvGrpSpPr>
            <a:grpSpLocks/>
          </p:cNvGrpSpPr>
          <p:nvPr/>
        </p:nvGrpSpPr>
        <p:grpSpPr bwMode="auto">
          <a:xfrm>
            <a:off x="5334000" y="2562225"/>
            <a:ext cx="1981200" cy="685800"/>
            <a:chOff x="3360" y="1614"/>
            <a:chExt cx="1248" cy="432"/>
          </a:xfrm>
        </p:grpSpPr>
        <p:sp>
          <p:nvSpPr>
            <p:cNvPr id="1715218" name="Text Box 18"/>
            <p:cNvSpPr txBox="1">
              <a:spLocks noChangeArrowheads="1"/>
            </p:cNvSpPr>
            <p:nvPr/>
          </p:nvSpPr>
          <p:spPr bwMode="auto">
            <a:xfrm>
              <a:off x="3360" y="1614"/>
              <a:ext cx="1248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Reformation led</a:t>
              </a:r>
            </a:p>
          </p:txBody>
        </p:sp>
        <p:sp>
          <p:nvSpPr>
            <p:cNvPr id="1715219" name="Text Box 19"/>
            <p:cNvSpPr txBox="1">
              <a:spLocks noChangeArrowheads="1"/>
            </p:cNvSpPr>
            <p:nvPr/>
          </p:nvSpPr>
          <p:spPr bwMode="auto">
            <a:xfrm>
              <a:off x="3360" y="1788"/>
              <a:ext cx="1248" cy="25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sz="2200">
                  <a:solidFill>
                    <a:srgbClr val="4C0026"/>
                  </a:solidFill>
                  <a:effectLst/>
                  <a:latin typeface="Arial Narrow" pitchFamily="34" charset="0"/>
                </a:rPr>
                <a:t>by Luther</a:t>
              </a:r>
            </a:p>
          </p:txBody>
        </p:sp>
      </p:grpSp>
      <p:grpSp>
        <p:nvGrpSpPr>
          <p:cNvPr id="1715228" name="Group 28"/>
          <p:cNvGrpSpPr>
            <a:grpSpLocks/>
          </p:cNvGrpSpPr>
          <p:nvPr/>
        </p:nvGrpSpPr>
        <p:grpSpPr bwMode="auto">
          <a:xfrm>
            <a:off x="5029200" y="3886200"/>
            <a:ext cx="2819400" cy="838200"/>
            <a:chOff x="3168" y="2448"/>
            <a:chExt cx="1776" cy="528"/>
          </a:xfrm>
        </p:grpSpPr>
        <p:sp>
          <p:nvSpPr>
            <p:cNvPr id="1715229" name="Rectangle 29"/>
            <p:cNvSpPr>
              <a:spLocks noChangeArrowheads="1"/>
            </p:cNvSpPr>
            <p:nvPr/>
          </p:nvSpPr>
          <p:spPr bwMode="auto">
            <a:xfrm>
              <a:off x="3168" y="2448"/>
              <a:ext cx="1728" cy="528"/>
            </a:xfrm>
            <a:prstGeom prst="rect">
              <a:avLst/>
            </a:prstGeom>
            <a:solidFill>
              <a:srgbClr val="5C002E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715230" name="Group 30"/>
            <p:cNvGrpSpPr>
              <a:grpSpLocks/>
            </p:cNvGrpSpPr>
            <p:nvPr/>
          </p:nvGrpSpPr>
          <p:grpSpPr bwMode="auto">
            <a:xfrm>
              <a:off x="3168" y="2448"/>
              <a:ext cx="1776" cy="519"/>
              <a:chOff x="3168" y="2448"/>
              <a:chExt cx="1776" cy="519"/>
            </a:xfrm>
          </p:grpSpPr>
          <p:sp>
            <p:nvSpPr>
              <p:cNvPr id="1715231" name="Text Box 31"/>
              <p:cNvSpPr txBox="1">
                <a:spLocks noChangeArrowheads="1"/>
              </p:cNvSpPr>
              <p:nvPr/>
            </p:nvSpPr>
            <p:spPr bwMode="auto">
              <a:xfrm>
                <a:off x="3168" y="2448"/>
                <a:ext cx="177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Foundation of faith:</a:t>
                </a:r>
              </a:p>
            </p:txBody>
          </p:sp>
          <p:sp>
            <p:nvSpPr>
              <p:cNvPr id="1715232" name="Text Box 32"/>
              <p:cNvSpPr txBox="1">
                <a:spLocks noChangeArrowheads="1"/>
              </p:cNvSpPr>
              <p:nvPr/>
            </p:nvSpPr>
            <p:spPr bwMode="auto">
              <a:xfrm>
                <a:off x="3840" y="2659"/>
                <a:ext cx="105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restored</a:t>
                </a:r>
              </a:p>
            </p:txBody>
          </p:sp>
        </p:grpSp>
      </p:grpSp>
      <p:sp>
        <p:nvSpPr>
          <p:cNvPr id="1715244" name="Rectangle 4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15245" name="Group 45"/>
          <p:cNvGrpSpPr>
            <a:grpSpLocks/>
          </p:cNvGrpSpPr>
          <p:nvPr/>
        </p:nvGrpSpPr>
        <p:grpSpPr bwMode="auto">
          <a:xfrm>
            <a:off x="609600" y="5702300"/>
            <a:ext cx="8077200" cy="927100"/>
            <a:chOff x="384" y="3592"/>
            <a:chExt cx="5088" cy="584"/>
          </a:xfrm>
        </p:grpSpPr>
        <p:sp>
          <p:nvSpPr>
            <p:cNvPr id="1715246" name="Text Box 46"/>
            <p:cNvSpPr txBox="1">
              <a:spLocks noChangeArrowheads="1"/>
            </p:cNvSpPr>
            <p:nvPr/>
          </p:nvSpPr>
          <p:spPr bwMode="auto">
            <a:xfrm>
              <a:off x="672" y="3602"/>
              <a:ext cx="480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Likewise, medieval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established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foundation of faith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by seeking to reform the Roman church; these efforts culminated in the Protestant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Reformation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led by Martin Luther.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715247" name="Oval 47"/>
            <p:cNvSpPr>
              <a:spLocks noChangeArrowheads="1"/>
            </p:cNvSpPr>
            <p:nvPr/>
          </p:nvSpPr>
          <p:spPr bwMode="auto">
            <a:xfrm>
              <a:off x="384" y="359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pic>
        <p:nvPicPr>
          <p:cNvPr id="1715248" name="Picture 48" descr="Martin Luth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7600" y="1905000"/>
            <a:ext cx="1509713" cy="1905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1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1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15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1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15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15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1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15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15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15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1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15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15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15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15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1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1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5204" grpId="0" animBg="1"/>
      <p:bldP spid="1715209" grpId="0" animBg="1"/>
      <p:bldP spid="1715213" grpId="0"/>
      <p:bldP spid="171521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250" name="AutoShape 2"/>
          <p:cNvSpPr>
            <a:spLocks noChangeArrowheads="1"/>
          </p:cNvSpPr>
          <p:nvPr/>
        </p:nvSpPr>
        <p:spPr bwMode="auto">
          <a:xfrm>
            <a:off x="914400" y="1817688"/>
            <a:ext cx="3581400" cy="3135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17251" name="AutoShape 3"/>
          <p:cNvSpPr>
            <a:spLocks noChangeArrowheads="1"/>
          </p:cNvSpPr>
          <p:nvPr/>
        </p:nvSpPr>
        <p:spPr bwMode="auto">
          <a:xfrm>
            <a:off x="4648200" y="1817688"/>
            <a:ext cx="3581400" cy="3135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717252" name="Group 4"/>
          <p:cNvGrpSpPr>
            <a:grpSpLocks/>
          </p:cNvGrpSpPr>
          <p:nvPr/>
        </p:nvGrpSpPr>
        <p:grpSpPr bwMode="auto">
          <a:xfrm>
            <a:off x="914400" y="533400"/>
            <a:ext cx="3581400" cy="1219200"/>
            <a:chOff x="576" y="336"/>
            <a:chExt cx="2256" cy="768"/>
          </a:xfrm>
        </p:grpSpPr>
        <p:sp>
          <p:nvSpPr>
            <p:cNvPr id="1717253" name="AutoShape 5"/>
            <p:cNvSpPr>
              <a:spLocks noChangeArrowheads="1"/>
            </p:cNvSpPr>
            <p:nvPr/>
          </p:nvSpPr>
          <p:spPr bwMode="auto">
            <a:xfrm>
              <a:off x="576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17254" name="Text Box 6"/>
            <p:cNvSpPr txBox="1">
              <a:spLocks noChangeArrowheads="1"/>
            </p:cNvSpPr>
            <p:nvPr/>
          </p:nvSpPr>
          <p:spPr bwMode="auto">
            <a:xfrm>
              <a:off x="960" y="371"/>
              <a:ext cx="1488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17255" name="Oval 7"/>
          <p:cNvSpPr>
            <a:spLocks noChangeArrowheads="1"/>
          </p:cNvSpPr>
          <p:nvPr/>
        </p:nvSpPr>
        <p:spPr bwMode="auto">
          <a:xfrm>
            <a:off x="1219200" y="211455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17256" name="Text Box 8"/>
          <p:cNvSpPr txBox="1">
            <a:spLocks noChangeArrowheads="1"/>
          </p:cNvSpPr>
          <p:nvPr/>
        </p:nvSpPr>
        <p:spPr bwMode="auto">
          <a:xfrm>
            <a:off x="1600200" y="2105025"/>
            <a:ext cx="2133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Israelites</a:t>
            </a:r>
          </a:p>
        </p:txBody>
      </p:sp>
      <p:sp>
        <p:nvSpPr>
          <p:cNvPr id="1717257" name="Oval 9"/>
          <p:cNvSpPr>
            <a:spLocks noChangeArrowheads="1"/>
          </p:cNvSpPr>
          <p:nvPr/>
        </p:nvSpPr>
        <p:spPr bwMode="auto">
          <a:xfrm>
            <a:off x="4953000" y="211455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grpSp>
        <p:nvGrpSpPr>
          <p:cNvPr id="1717258" name="Group 10"/>
          <p:cNvGrpSpPr>
            <a:grpSpLocks/>
          </p:cNvGrpSpPr>
          <p:nvPr/>
        </p:nvGrpSpPr>
        <p:grpSpPr bwMode="auto">
          <a:xfrm>
            <a:off x="4648200" y="533400"/>
            <a:ext cx="3581400" cy="1219200"/>
            <a:chOff x="2928" y="336"/>
            <a:chExt cx="2256" cy="768"/>
          </a:xfrm>
        </p:grpSpPr>
        <p:sp>
          <p:nvSpPr>
            <p:cNvPr id="1717259" name="AutoShape 11"/>
            <p:cNvSpPr>
              <a:spLocks noChangeArrowheads="1"/>
            </p:cNvSpPr>
            <p:nvPr/>
          </p:nvSpPr>
          <p:spPr bwMode="auto">
            <a:xfrm>
              <a:off x="2928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17260" name="Text Box 12"/>
            <p:cNvSpPr txBox="1">
              <a:spLocks noChangeArrowheads="1"/>
            </p:cNvSpPr>
            <p:nvPr/>
          </p:nvSpPr>
          <p:spPr bwMode="auto">
            <a:xfrm>
              <a:off x="3024" y="371"/>
              <a:ext cx="2064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Second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17261" name="Text Box 13"/>
          <p:cNvSpPr txBox="1">
            <a:spLocks noChangeArrowheads="1"/>
          </p:cNvSpPr>
          <p:nvPr/>
        </p:nvSpPr>
        <p:spPr bwMode="auto">
          <a:xfrm>
            <a:off x="5334000" y="2114550"/>
            <a:ext cx="25146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Christians</a:t>
            </a:r>
          </a:p>
        </p:txBody>
      </p:sp>
      <p:sp>
        <p:nvSpPr>
          <p:cNvPr id="1717262" name="Text Box 14"/>
          <p:cNvSpPr txBox="1">
            <a:spLocks noChangeArrowheads="1"/>
          </p:cNvSpPr>
          <p:nvPr/>
        </p:nvSpPr>
        <p:spPr bwMode="auto">
          <a:xfrm>
            <a:off x="1600200" y="2562225"/>
            <a:ext cx="26670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Rebuilding the Temple</a:t>
            </a:r>
          </a:p>
        </p:txBody>
      </p:sp>
      <p:sp>
        <p:nvSpPr>
          <p:cNvPr id="1717263" name="Line 15"/>
          <p:cNvSpPr>
            <a:spLocks noChangeShapeType="1"/>
          </p:cNvSpPr>
          <p:nvPr/>
        </p:nvSpPr>
        <p:spPr bwMode="auto">
          <a:xfrm>
            <a:off x="1219200" y="2776538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17264" name="Text Box 16"/>
          <p:cNvSpPr txBox="1">
            <a:spLocks noChangeArrowheads="1"/>
          </p:cNvSpPr>
          <p:nvPr/>
        </p:nvSpPr>
        <p:spPr bwMode="auto">
          <a:xfrm>
            <a:off x="5334000" y="2562225"/>
            <a:ext cx="1981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Reformation led</a:t>
            </a:r>
          </a:p>
        </p:txBody>
      </p:sp>
      <p:sp>
        <p:nvSpPr>
          <p:cNvPr id="1717265" name="Line 17"/>
          <p:cNvSpPr>
            <a:spLocks noChangeShapeType="1"/>
          </p:cNvSpPr>
          <p:nvPr/>
        </p:nvSpPr>
        <p:spPr bwMode="auto">
          <a:xfrm>
            <a:off x="4953000" y="276066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17266" name="Text Box 18"/>
          <p:cNvSpPr txBox="1">
            <a:spLocks noChangeArrowheads="1"/>
          </p:cNvSpPr>
          <p:nvPr/>
        </p:nvSpPr>
        <p:spPr bwMode="auto">
          <a:xfrm>
            <a:off x="5334000" y="2838450"/>
            <a:ext cx="1981200" cy="409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by Luther</a:t>
            </a:r>
          </a:p>
        </p:txBody>
      </p:sp>
      <p:sp>
        <p:nvSpPr>
          <p:cNvPr id="1717267" name="Text Box 19"/>
          <p:cNvSpPr txBox="1">
            <a:spLocks noChangeArrowheads="1"/>
          </p:cNvSpPr>
          <p:nvPr/>
        </p:nvSpPr>
        <p:spPr bwMode="auto">
          <a:xfrm>
            <a:off x="1600200" y="2897188"/>
            <a:ext cx="19050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Reforming faith</a:t>
            </a:r>
          </a:p>
        </p:txBody>
      </p:sp>
      <p:sp>
        <p:nvSpPr>
          <p:cNvPr id="1717268" name="Line 20"/>
          <p:cNvSpPr>
            <a:spLocks noChangeShapeType="1"/>
          </p:cNvSpPr>
          <p:nvPr/>
        </p:nvSpPr>
        <p:spPr bwMode="auto">
          <a:xfrm>
            <a:off x="1219200" y="31115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17269" name="Text Box 21"/>
          <p:cNvSpPr txBox="1">
            <a:spLocks noChangeArrowheads="1"/>
          </p:cNvSpPr>
          <p:nvPr/>
        </p:nvSpPr>
        <p:spPr bwMode="auto">
          <a:xfrm>
            <a:off x="1600200" y="3171825"/>
            <a:ext cx="2743200" cy="409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through Law with Ezra</a:t>
            </a:r>
          </a:p>
        </p:txBody>
      </p:sp>
      <p:sp>
        <p:nvSpPr>
          <p:cNvPr id="1717270" name="Text Box 22"/>
          <p:cNvSpPr txBox="1">
            <a:spLocks noChangeArrowheads="1"/>
          </p:cNvSpPr>
          <p:nvPr/>
        </p:nvSpPr>
        <p:spPr bwMode="auto">
          <a:xfrm>
            <a:off x="5334000" y="3154363"/>
            <a:ext cx="24384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New paths of faith</a:t>
            </a:r>
          </a:p>
        </p:txBody>
      </p:sp>
      <p:sp>
        <p:nvSpPr>
          <p:cNvPr id="1717271" name="Line 23"/>
          <p:cNvSpPr>
            <a:spLocks noChangeShapeType="1"/>
          </p:cNvSpPr>
          <p:nvPr/>
        </p:nvSpPr>
        <p:spPr bwMode="auto">
          <a:xfrm>
            <a:off x="4953000" y="33686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17296" name="Group 48"/>
          <p:cNvGrpSpPr>
            <a:grpSpLocks/>
          </p:cNvGrpSpPr>
          <p:nvPr/>
        </p:nvGrpSpPr>
        <p:grpSpPr bwMode="auto">
          <a:xfrm>
            <a:off x="1371600" y="3886200"/>
            <a:ext cx="2819400" cy="838200"/>
            <a:chOff x="864" y="2448"/>
            <a:chExt cx="1776" cy="528"/>
          </a:xfrm>
        </p:grpSpPr>
        <p:sp>
          <p:nvSpPr>
            <p:cNvPr id="1717273" name="Rectangle 25"/>
            <p:cNvSpPr>
              <a:spLocks noChangeArrowheads="1"/>
            </p:cNvSpPr>
            <p:nvPr/>
          </p:nvSpPr>
          <p:spPr bwMode="auto">
            <a:xfrm>
              <a:off x="864" y="2448"/>
              <a:ext cx="1728" cy="528"/>
            </a:xfrm>
            <a:prstGeom prst="rect">
              <a:avLst/>
            </a:prstGeom>
            <a:solidFill>
              <a:srgbClr val="5C002E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717274" name="Group 26"/>
            <p:cNvGrpSpPr>
              <a:grpSpLocks/>
            </p:cNvGrpSpPr>
            <p:nvPr/>
          </p:nvGrpSpPr>
          <p:grpSpPr bwMode="auto">
            <a:xfrm>
              <a:off x="864" y="2448"/>
              <a:ext cx="1776" cy="519"/>
              <a:chOff x="864" y="2448"/>
              <a:chExt cx="1776" cy="519"/>
            </a:xfrm>
          </p:grpSpPr>
          <p:sp>
            <p:nvSpPr>
              <p:cNvPr id="1717275" name="Text Box 27"/>
              <p:cNvSpPr txBox="1">
                <a:spLocks noChangeArrowheads="1"/>
              </p:cNvSpPr>
              <p:nvPr/>
            </p:nvSpPr>
            <p:spPr bwMode="auto">
              <a:xfrm>
                <a:off x="864" y="2448"/>
                <a:ext cx="177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Foundation of faith:</a:t>
                </a:r>
              </a:p>
            </p:txBody>
          </p:sp>
          <p:sp>
            <p:nvSpPr>
              <p:cNvPr id="1717276" name="Text Box 28"/>
              <p:cNvSpPr txBox="1">
                <a:spLocks noChangeArrowheads="1"/>
              </p:cNvSpPr>
              <p:nvPr/>
            </p:nvSpPr>
            <p:spPr bwMode="auto">
              <a:xfrm>
                <a:off x="1536" y="2659"/>
                <a:ext cx="105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restored</a:t>
                </a:r>
              </a:p>
            </p:txBody>
          </p:sp>
        </p:grpSp>
      </p:grpSp>
      <p:grpSp>
        <p:nvGrpSpPr>
          <p:cNvPr id="1717297" name="Group 49"/>
          <p:cNvGrpSpPr>
            <a:grpSpLocks/>
          </p:cNvGrpSpPr>
          <p:nvPr/>
        </p:nvGrpSpPr>
        <p:grpSpPr bwMode="auto">
          <a:xfrm>
            <a:off x="5029200" y="3886200"/>
            <a:ext cx="2819400" cy="838200"/>
            <a:chOff x="3168" y="2448"/>
            <a:chExt cx="1776" cy="528"/>
          </a:xfrm>
        </p:grpSpPr>
        <p:sp>
          <p:nvSpPr>
            <p:cNvPr id="1717278" name="Rectangle 30"/>
            <p:cNvSpPr>
              <a:spLocks noChangeArrowheads="1"/>
            </p:cNvSpPr>
            <p:nvPr/>
          </p:nvSpPr>
          <p:spPr bwMode="auto">
            <a:xfrm>
              <a:off x="3168" y="2448"/>
              <a:ext cx="1728" cy="528"/>
            </a:xfrm>
            <a:prstGeom prst="rect">
              <a:avLst/>
            </a:prstGeom>
            <a:solidFill>
              <a:srgbClr val="5C002E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717279" name="Group 31"/>
            <p:cNvGrpSpPr>
              <a:grpSpLocks/>
            </p:cNvGrpSpPr>
            <p:nvPr/>
          </p:nvGrpSpPr>
          <p:grpSpPr bwMode="auto">
            <a:xfrm>
              <a:off x="3168" y="2448"/>
              <a:ext cx="1776" cy="519"/>
              <a:chOff x="3168" y="2448"/>
              <a:chExt cx="1776" cy="519"/>
            </a:xfrm>
          </p:grpSpPr>
          <p:sp>
            <p:nvSpPr>
              <p:cNvPr id="1717280" name="Text Box 32"/>
              <p:cNvSpPr txBox="1">
                <a:spLocks noChangeArrowheads="1"/>
              </p:cNvSpPr>
              <p:nvPr/>
            </p:nvSpPr>
            <p:spPr bwMode="auto">
              <a:xfrm>
                <a:off x="3168" y="2448"/>
                <a:ext cx="177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Foundation of faith:</a:t>
                </a:r>
              </a:p>
            </p:txBody>
          </p:sp>
          <p:sp>
            <p:nvSpPr>
              <p:cNvPr id="1717281" name="Text Box 33"/>
              <p:cNvSpPr txBox="1">
                <a:spLocks noChangeArrowheads="1"/>
              </p:cNvSpPr>
              <p:nvPr/>
            </p:nvSpPr>
            <p:spPr bwMode="auto">
              <a:xfrm>
                <a:off x="3840" y="2659"/>
                <a:ext cx="1056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lnSpc>
                    <a:spcPct val="100000"/>
                  </a:lnSpc>
                </a:pPr>
                <a:r>
                  <a:rPr lang="en-US" sz="2600">
                    <a:solidFill>
                      <a:schemeClr val="bg1"/>
                    </a:solidFill>
                    <a:effectLst/>
                    <a:latin typeface="Arial Narrow" pitchFamily="34" charset="0"/>
                  </a:rPr>
                  <a:t>restored</a:t>
                </a:r>
              </a:p>
            </p:txBody>
          </p:sp>
        </p:grpSp>
      </p:grpSp>
      <p:pic>
        <p:nvPicPr>
          <p:cNvPr id="1717295" name="Picture 47" descr="Martin Luth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905000"/>
            <a:ext cx="1509713" cy="1905000"/>
          </a:xfrm>
          <a:prstGeom prst="rect">
            <a:avLst/>
          </a:prstGeom>
          <a:noFill/>
        </p:spPr>
      </p:pic>
      <p:grpSp>
        <p:nvGrpSpPr>
          <p:cNvPr id="1717284" name="Group 36"/>
          <p:cNvGrpSpPr>
            <a:grpSpLocks/>
          </p:cNvGrpSpPr>
          <p:nvPr/>
        </p:nvGrpSpPr>
        <p:grpSpPr bwMode="auto">
          <a:xfrm>
            <a:off x="895350" y="241300"/>
            <a:ext cx="3676650" cy="5245100"/>
            <a:chOff x="576" y="144"/>
            <a:chExt cx="2316" cy="3304"/>
          </a:xfrm>
        </p:grpSpPr>
        <p:grpSp>
          <p:nvGrpSpPr>
            <p:cNvPr id="1717285" name="Group 37"/>
            <p:cNvGrpSpPr>
              <a:grpSpLocks/>
            </p:cNvGrpSpPr>
            <p:nvPr/>
          </p:nvGrpSpPr>
          <p:grpSpPr bwMode="auto">
            <a:xfrm>
              <a:off x="576" y="144"/>
              <a:ext cx="2316" cy="1501"/>
              <a:chOff x="576" y="144"/>
              <a:chExt cx="2316" cy="1501"/>
            </a:xfrm>
          </p:grpSpPr>
          <p:grpSp>
            <p:nvGrpSpPr>
              <p:cNvPr id="1717286" name="Group 38"/>
              <p:cNvGrpSpPr>
                <a:grpSpLocks/>
              </p:cNvGrpSpPr>
              <p:nvPr/>
            </p:nvGrpSpPr>
            <p:grpSpPr bwMode="auto">
              <a:xfrm>
                <a:off x="576" y="144"/>
                <a:ext cx="1308" cy="1501"/>
                <a:chOff x="576" y="144"/>
                <a:chExt cx="1308" cy="1501"/>
              </a:xfrm>
            </p:grpSpPr>
            <p:pic>
              <p:nvPicPr>
                <p:cNvPr id="1717287" name="Picture 39" descr="St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bright="6000"/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576" y="144"/>
                  <a:ext cx="1308" cy="150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717288" name="WordArt 40"/>
                <p:cNvSpPr>
                  <a:spLocks noChangeArrowheads="1" noChangeShapeType="1" noTextEdit="1"/>
                </p:cNvSpPr>
                <p:nvPr/>
              </p:nvSpPr>
              <p:spPr bwMode="auto">
                <a:xfrm rot="5400000">
                  <a:off x="416" y="464"/>
                  <a:ext cx="498" cy="58"/>
                </a:xfrm>
                <a:prstGeom prst="rect">
                  <a:avLst/>
                </a:prstGeom>
              </p:spPr>
              <p:txBody>
                <a:bodyPr vert="wordArtVert"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fontAlgn="auto"/>
                  <a:r>
                    <a:rPr lang="en-US" sz="3600" kern="10">
                      <a:ln w="9525">
                        <a:noFill/>
                        <a:round/>
                        <a:headEnd/>
                        <a:tailEnd/>
                      </a:ln>
                      <a:solidFill>
                        <a:srgbClr val="FFFFFF"/>
                      </a:solidFill>
                      <a:effectLst/>
                      <a:latin typeface="Papyrus"/>
                    </a:rPr>
                    <a:t>St Francis</a:t>
                  </a:r>
                </a:p>
              </p:txBody>
            </p:sp>
          </p:grpSp>
          <p:grpSp>
            <p:nvGrpSpPr>
              <p:cNvPr id="1717289" name="Group 41"/>
              <p:cNvGrpSpPr>
                <a:grpSpLocks/>
              </p:cNvGrpSpPr>
              <p:nvPr/>
            </p:nvGrpSpPr>
            <p:grpSpPr bwMode="auto">
              <a:xfrm>
                <a:off x="1859" y="144"/>
                <a:ext cx="1033" cy="1501"/>
                <a:chOff x="1859" y="144"/>
                <a:chExt cx="1033" cy="1501"/>
              </a:xfrm>
            </p:grpSpPr>
            <p:pic>
              <p:nvPicPr>
                <p:cNvPr id="1717290" name="Picture 42" descr="St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lum bright="6000"/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1859" y="144"/>
                  <a:ext cx="1033" cy="15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17291" name="Group 43"/>
                <p:cNvGrpSpPr>
                  <a:grpSpLocks/>
                </p:cNvGrpSpPr>
                <p:nvPr/>
              </p:nvGrpSpPr>
              <p:grpSpPr bwMode="auto">
                <a:xfrm>
                  <a:off x="2802" y="144"/>
                  <a:ext cx="90" cy="672"/>
                  <a:chOff x="294" y="1872"/>
                  <a:chExt cx="90" cy="720"/>
                </a:xfrm>
              </p:grpSpPr>
              <p:sp>
                <p:nvSpPr>
                  <p:cNvPr id="1717292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294" y="1872"/>
                    <a:ext cx="90" cy="720"/>
                  </a:xfrm>
                  <a:prstGeom prst="rect">
                    <a:avLst/>
                  </a:prstGeom>
                  <a:solidFill>
                    <a:srgbClr val="969696"/>
                  </a:solidFill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717293" name="WordArt 45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5400000">
                    <a:off x="-5" y="2208"/>
                    <a:ext cx="681" cy="48"/>
                  </a:xfrm>
                  <a:prstGeom prst="rect">
                    <a:avLst/>
                  </a:prstGeom>
                </p:spPr>
                <p:txBody>
                  <a:bodyPr vert="wordArtVert"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fontAlgn="auto"/>
                    <a:r>
                      <a:rPr lang="en-US" sz="3600" kern="10">
                        <a:ln w="9525">
                          <a:noFill/>
                          <a:round/>
                          <a:headEnd/>
                          <a:tailEnd/>
                        </a:ln>
                        <a:solidFill>
                          <a:schemeClr val="bg1"/>
                        </a:solidFill>
                        <a:effectLst/>
                        <a:latin typeface="Papyrus"/>
                      </a:rPr>
                      <a:t>St Aquinas</a:t>
                    </a:r>
                  </a:p>
                </p:txBody>
              </p:sp>
            </p:grpSp>
          </p:grpSp>
        </p:grpSp>
        <p:pic>
          <p:nvPicPr>
            <p:cNvPr id="1717294" name="Picture 46" descr="John Huss before the Council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576" y="1632"/>
              <a:ext cx="2316" cy="1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17282" name="Rectangle 3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17283" name="Text Box 35"/>
          <p:cNvSpPr txBox="1">
            <a:spLocks noChangeArrowheads="1"/>
          </p:cNvSpPr>
          <p:nvPr/>
        </p:nvSpPr>
        <p:spPr bwMode="auto">
          <a:xfrm>
            <a:off x="1219200" y="5762625"/>
            <a:ext cx="6781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This movement pierced the gloom of medieval Europe with the light of the Gospel and pioneered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new paths of faith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.</a:t>
            </a:r>
            <a:endParaRPr lang="en-US" sz="16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1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17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7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1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7270" grpId="0"/>
      <p:bldP spid="1717271" grpId="0" animBg="1"/>
      <p:bldP spid="171728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9298" name="AutoShape 2"/>
          <p:cNvSpPr>
            <a:spLocks noChangeArrowheads="1"/>
          </p:cNvSpPr>
          <p:nvPr/>
        </p:nvSpPr>
        <p:spPr bwMode="auto">
          <a:xfrm>
            <a:off x="914400" y="18176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719299" name="Group 3"/>
          <p:cNvGrpSpPr>
            <a:grpSpLocks/>
          </p:cNvGrpSpPr>
          <p:nvPr/>
        </p:nvGrpSpPr>
        <p:grpSpPr bwMode="auto">
          <a:xfrm>
            <a:off x="914400" y="533400"/>
            <a:ext cx="3581400" cy="1219200"/>
            <a:chOff x="576" y="336"/>
            <a:chExt cx="2256" cy="768"/>
          </a:xfrm>
        </p:grpSpPr>
        <p:sp>
          <p:nvSpPr>
            <p:cNvPr id="1719300" name="AutoShape 4"/>
            <p:cNvSpPr>
              <a:spLocks noChangeArrowheads="1"/>
            </p:cNvSpPr>
            <p:nvPr/>
          </p:nvSpPr>
          <p:spPr bwMode="auto">
            <a:xfrm>
              <a:off x="576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19301" name="Text Box 5"/>
            <p:cNvSpPr txBox="1">
              <a:spLocks noChangeArrowheads="1"/>
            </p:cNvSpPr>
            <p:nvPr/>
          </p:nvSpPr>
          <p:spPr bwMode="auto">
            <a:xfrm>
              <a:off x="960" y="371"/>
              <a:ext cx="1488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19302" name="Oval 6"/>
          <p:cNvSpPr>
            <a:spLocks noChangeArrowheads="1"/>
          </p:cNvSpPr>
          <p:nvPr/>
        </p:nvSpPr>
        <p:spPr bwMode="auto">
          <a:xfrm>
            <a:off x="1219200" y="229552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 dirty="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19303" name="Text Box 7"/>
          <p:cNvSpPr txBox="1">
            <a:spLocks noChangeArrowheads="1"/>
          </p:cNvSpPr>
          <p:nvPr/>
        </p:nvSpPr>
        <p:spPr bwMode="auto">
          <a:xfrm>
            <a:off x="1600200" y="2286000"/>
            <a:ext cx="1905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World religions</a:t>
            </a:r>
          </a:p>
        </p:txBody>
      </p:sp>
      <p:sp>
        <p:nvSpPr>
          <p:cNvPr id="1719304" name="Rectangle 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19305" name="Group 9"/>
          <p:cNvGrpSpPr>
            <a:grpSpLocks/>
          </p:cNvGrpSpPr>
          <p:nvPr/>
        </p:nvGrpSpPr>
        <p:grpSpPr bwMode="auto">
          <a:xfrm>
            <a:off x="685800" y="5562600"/>
            <a:ext cx="7696200" cy="1143000"/>
            <a:chOff x="384" y="3552"/>
            <a:chExt cx="4848" cy="720"/>
          </a:xfrm>
        </p:grpSpPr>
        <p:sp>
          <p:nvSpPr>
            <p:cNvPr id="1719306" name="Text Box 10"/>
            <p:cNvSpPr txBox="1">
              <a:spLocks noChangeArrowheads="1"/>
            </p:cNvSpPr>
            <p:nvPr/>
          </p:nvSpPr>
          <p:spPr bwMode="auto">
            <a:xfrm>
              <a:off x="672" y="3562"/>
              <a:ext cx="4560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period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preparation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the advent of the Messiah, among the world’s peoples, God founded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suited to their regions and cultures by which they could make the necessary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internal preparations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receive the Messiah.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719307" name="Oval 11"/>
            <p:cNvSpPr>
              <a:spLocks noChangeArrowheads="1"/>
            </p:cNvSpPr>
            <p:nvPr/>
          </p:nvSpPr>
          <p:spPr bwMode="auto">
            <a:xfrm>
              <a:off x="384" y="355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sp>
        <p:nvSpPr>
          <p:cNvPr id="1719308" name="Line 12"/>
          <p:cNvSpPr>
            <a:spLocks noChangeShapeType="1"/>
          </p:cNvSpPr>
          <p:nvPr/>
        </p:nvSpPr>
        <p:spPr bwMode="auto">
          <a:xfrm flipV="1">
            <a:off x="1219200" y="3644900"/>
            <a:ext cx="381000" cy="0"/>
          </a:xfrm>
          <a:prstGeom prst="line">
            <a:avLst/>
          </a:prstGeom>
          <a:noFill/>
          <a:ln w="381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19309" name="Group 13"/>
          <p:cNvGrpSpPr>
            <a:grpSpLocks/>
          </p:cNvGrpSpPr>
          <p:nvPr/>
        </p:nvGrpSpPr>
        <p:grpSpPr bwMode="auto">
          <a:xfrm>
            <a:off x="1600200" y="3429000"/>
            <a:ext cx="2362200" cy="731838"/>
            <a:chOff x="1008" y="2160"/>
            <a:chExt cx="1488" cy="461"/>
          </a:xfrm>
        </p:grpSpPr>
        <p:sp>
          <p:nvSpPr>
            <p:cNvPr id="1719310" name="Text Box 14"/>
            <p:cNvSpPr txBox="1">
              <a:spLocks noChangeArrowheads="1"/>
            </p:cNvSpPr>
            <p:nvPr/>
          </p:nvSpPr>
          <p:spPr bwMode="auto">
            <a:xfrm>
              <a:off x="1008" y="2160"/>
              <a:ext cx="1488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Internal preparation</a:t>
              </a:r>
            </a:p>
          </p:txBody>
        </p:sp>
        <p:sp>
          <p:nvSpPr>
            <p:cNvPr id="1719311" name="Text Box 15"/>
            <p:cNvSpPr txBox="1">
              <a:spLocks noChangeArrowheads="1"/>
            </p:cNvSpPr>
            <p:nvPr/>
          </p:nvSpPr>
          <p:spPr bwMode="auto">
            <a:xfrm>
              <a:off x="1008" y="2352"/>
              <a:ext cx="1200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for the Messiah</a:t>
              </a:r>
            </a:p>
          </p:txBody>
        </p:sp>
      </p:grpSp>
      <p:grpSp>
        <p:nvGrpSpPr>
          <p:cNvPr id="1719312" name="Group 16"/>
          <p:cNvGrpSpPr>
            <a:grpSpLocks/>
          </p:cNvGrpSpPr>
          <p:nvPr/>
        </p:nvGrpSpPr>
        <p:grpSpPr bwMode="auto">
          <a:xfrm>
            <a:off x="4591050" y="762000"/>
            <a:ext cx="4171950" cy="4038600"/>
            <a:chOff x="2838" y="960"/>
            <a:chExt cx="2628" cy="2544"/>
          </a:xfrm>
        </p:grpSpPr>
        <p:pic>
          <p:nvPicPr>
            <p:cNvPr id="1719313" name="Picture 17" descr="CONFUCIU"/>
            <p:cNvPicPr>
              <a:picLocks noChangeAspect="1" noChangeArrowheads="1"/>
            </p:cNvPicPr>
            <p:nvPr/>
          </p:nvPicPr>
          <p:blipFill>
            <a:blip r:embed="rId3" cstate="print"/>
            <a:srcRect b="7097"/>
            <a:stretch>
              <a:fillRect/>
            </a:stretch>
          </p:blipFill>
          <p:spPr bwMode="auto">
            <a:xfrm>
              <a:off x="4032" y="960"/>
              <a:ext cx="1073" cy="1584"/>
            </a:xfrm>
            <a:prstGeom prst="rect">
              <a:avLst/>
            </a:prstGeom>
            <a:noFill/>
          </p:spPr>
        </p:pic>
        <p:pic>
          <p:nvPicPr>
            <p:cNvPr id="1719314" name="Picture 18" descr="Tao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8" y="2016"/>
              <a:ext cx="1098" cy="1140"/>
            </a:xfrm>
            <a:prstGeom prst="rect">
              <a:avLst/>
            </a:prstGeom>
            <a:noFill/>
          </p:spPr>
        </p:pic>
        <p:pic>
          <p:nvPicPr>
            <p:cNvPr id="1719315" name="Picture 19" descr="Buddha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38" y="1503"/>
              <a:ext cx="1830" cy="200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19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19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19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19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719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719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719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19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71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1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19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19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19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19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9298" grpId="0" animBg="1"/>
      <p:bldP spid="1719302" grpId="0" animBg="1"/>
      <p:bldP spid="1719303" grpId="0"/>
      <p:bldP spid="171930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346" name="AutoShape 2"/>
          <p:cNvSpPr>
            <a:spLocks noChangeArrowheads="1"/>
          </p:cNvSpPr>
          <p:nvPr/>
        </p:nvSpPr>
        <p:spPr bwMode="auto">
          <a:xfrm>
            <a:off x="914400" y="18176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721347" name="Group 3"/>
          <p:cNvGrpSpPr>
            <a:grpSpLocks/>
          </p:cNvGrpSpPr>
          <p:nvPr/>
        </p:nvGrpSpPr>
        <p:grpSpPr bwMode="auto">
          <a:xfrm>
            <a:off x="914400" y="533400"/>
            <a:ext cx="3581400" cy="1219200"/>
            <a:chOff x="576" y="336"/>
            <a:chExt cx="2256" cy="768"/>
          </a:xfrm>
        </p:grpSpPr>
        <p:sp>
          <p:nvSpPr>
            <p:cNvPr id="1721348" name="AutoShape 4"/>
            <p:cNvSpPr>
              <a:spLocks noChangeArrowheads="1"/>
            </p:cNvSpPr>
            <p:nvPr/>
          </p:nvSpPr>
          <p:spPr bwMode="auto">
            <a:xfrm>
              <a:off x="576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21349" name="Text Box 5"/>
            <p:cNvSpPr txBox="1">
              <a:spLocks noChangeArrowheads="1"/>
            </p:cNvSpPr>
            <p:nvPr/>
          </p:nvSpPr>
          <p:spPr bwMode="auto">
            <a:xfrm>
              <a:off x="960" y="371"/>
              <a:ext cx="1488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21350" name="Oval 6"/>
          <p:cNvSpPr>
            <a:spLocks noChangeArrowheads="1"/>
          </p:cNvSpPr>
          <p:nvPr/>
        </p:nvSpPr>
        <p:spPr bwMode="auto">
          <a:xfrm>
            <a:off x="1219200" y="229552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21351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21352" name="Text Box 8"/>
          <p:cNvSpPr txBox="1">
            <a:spLocks noChangeArrowheads="1"/>
          </p:cNvSpPr>
          <p:nvPr/>
        </p:nvSpPr>
        <p:spPr bwMode="auto">
          <a:xfrm>
            <a:off x="1828800" y="5715000"/>
            <a:ext cx="5638800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Jesus was to come upon this worldwide foundation of preparation and bring together </a:t>
            </a:r>
            <a:r>
              <a:rPr lang="en-US" sz="2000" dirty="0">
                <a:solidFill>
                  <a:srgbClr val="FFFF66"/>
                </a:solidFill>
                <a:effectLst/>
                <a:latin typeface="Arial Narrow" pitchFamily="34" charset="0"/>
              </a:rPr>
              <a:t>all religions 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into one worldwide Christian civilization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16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327).</a:t>
            </a:r>
          </a:p>
        </p:txBody>
      </p:sp>
      <p:sp>
        <p:nvSpPr>
          <p:cNvPr id="1721353" name="Line 9"/>
          <p:cNvSpPr>
            <a:spLocks noChangeShapeType="1"/>
          </p:cNvSpPr>
          <p:nvPr/>
        </p:nvSpPr>
        <p:spPr bwMode="auto">
          <a:xfrm flipV="1">
            <a:off x="1219200" y="3644900"/>
            <a:ext cx="381000" cy="0"/>
          </a:xfrm>
          <a:prstGeom prst="line">
            <a:avLst/>
          </a:prstGeom>
          <a:noFill/>
          <a:ln w="381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21354" name="Text Box 10"/>
          <p:cNvSpPr txBox="1">
            <a:spLocks noChangeArrowheads="1"/>
          </p:cNvSpPr>
          <p:nvPr/>
        </p:nvSpPr>
        <p:spPr bwMode="auto">
          <a:xfrm>
            <a:off x="1600200" y="3429000"/>
            <a:ext cx="2362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Internal preparation</a:t>
            </a:r>
          </a:p>
        </p:txBody>
      </p:sp>
      <p:sp>
        <p:nvSpPr>
          <p:cNvPr id="1721355" name="Text Box 11"/>
          <p:cNvSpPr txBox="1">
            <a:spLocks noChangeArrowheads="1"/>
          </p:cNvSpPr>
          <p:nvPr/>
        </p:nvSpPr>
        <p:spPr bwMode="auto">
          <a:xfrm>
            <a:off x="1600200" y="3733800"/>
            <a:ext cx="19050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for the Messiah</a:t>
            </a:r>
          </a:p>
        </p:txBody>
      </p:sp>
      <p:sp>
        <p:nvSpPr>
          <p:cNvPr id="1721356" name="Text Box 12"/>
          <p:cNvSpPr txBox="1">
            <a:spLocks noChangeArrowheads="1"/>
          </p:cNvSpPr>
          <p:nvPr/>
        </p:nvSpPr>
        <p:spPr bwMode="auto">
          <a:xfrm>
            <a:off x="1600200" y="2286000"/>
            <a:ext cx="1905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World religions</a:t>
            </a:r>
          </a:p>
        </p:txBody>
      </p:sp>
      <p:sp>
        <p:nvSpPr>
          <p:cNvPr id="1721357" name="Text Box 13"/>
          <p:cNvSpPr txBox="1">
            <a:spLocks noChangeArrowheads="1"/>
          </p:cNvSpPr>
          <p:nvPr/>
        </p:nvSpPr>
        <p:spPr bwMode="auto">
          <a:xfrm>
            <a:off x="1600200" y="2581275"/>
            <a:ext cx="25146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to be united in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Christian civilization</a:t>
            </a:r>
          </a:p>
        </p:txBody>
      </p:sp>
      <p:grpSp>
        <p:nvGrpSpPr>
          <p:cNvPr id="1721358" name="Group 14"/>
          <p:cNvGrpSpPr>
            <a:grpSpLocks/>
          </p:cNvGrpSpPr>
          <p:nvPr/>
        </p:nvGrpSpPr>
        <p:grpSpPr bwMode="auto">
          <a:xfrm>
            <a:off x="4591050" y="762000"/>
            <a:ext cx="4171950" cy="4038600"/>
            <a:chOff x="2838" y="960"/>
            <a:chExt cx="2628" cy="2544"/>
          </a:xfrm>
        </p:grpSpPr>
        <p:pic>
          <p:nvPicPr>
            <p:cNvPr id="1721359" name="Picture 15" descr="CONFUCIU"/>
            <p:cNvPicPr>
              <a:picLocks noChangeAspect="1" noChangeArrowheads="1"/>
            </p:cNvPicPr>
            <p:nvPr/>
          </p:nvPicPr>
          <p:blipFill>
            <a:blip r:embed="rId3" cstate="print"/>
            <a:srcRect b="7097"/>
            <a:stretch>
              <a:fillRect/>
            </a:stretch>
          </p:blipFill>
          <p:spPr bwMode="auto">
            <a:xfrm>
              <a:off x="4032" y="960"/>
              <a:ext cx="1073" cy="1584"/>
            </a:xfrm>
            <a:prstGeom prst="rect">
              <a:avLst/>
            </a:prstGeom>
            <a:noFill/>
          </p:spPr>
        </p:pic>
        <p:pic>
          <p:nvPicPr>
            <p:cNvPr id="1721360" name="Picture 16" descr="Tao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8" y="2016"/>
              <a:ext cx="1098" cy="1140"/>
            </a:xfrm>
            <a:prstGeom prst="rect">
              <a:avLst/>
            </a:prstGeom>
            <a:noFill/>
          </p:spPr>
        </p:pic>
        <p:pic>
          <p:nvPicPr>
            <p:cNvPr id="1721361" name="Picture 17" descr="Buddha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38" y="1503"/>
              <a:ext cx="1830" cy="2001"/>
            </a:xfrm>
            <a:prstGeom prst="rect">
              <a:avLst/>
            </a:prstGeom>
            <a:noFill/>
          </p:spPr>
        </p:pic>
      </p:grpSp>
      <p:pic>
        <p:nvPicPr>
          <p:cNvPr id="1721362" name="Picture 18" descr="Jesus teaching crowds on a high plain - by William Hole"/>
          <p:cNvPicPr>
            <a:picLocks noChangeAspect="1" noChangeArrowheads="1"/>
          </p:cNvPicPr>
          <p:nvPr/>
        </p:nvPicPr>
        <p:blipFill>
          <a:blip r:embed="rId6" cstate="print">
            <a:lum bright="6000" contrast="6000"/>
          </a:blip>
          <a:srcRect l="8089"/>
          <a:stretch>
            <a:fillRect/>
          </a:stretch>
        </p:blipFill>
        <p:spPr bwMode="auto">
          <a:xfrm>
            <a:off x="4572000" y="623888"/>
            <a:ext cx="4572000" cy="415131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2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21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2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2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1352" grpId="0" autoUpdateAnimBg="0"/>
      <p:bldP spid="172135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70438" name="Group 38"/>
          <p:cNvGrpSpPr>
            <a:grpSpLocks/>
          </p:cNvGrpSpPr>
          <p:nvPr/>
        </p:nvGrpSpPr>
        <p:grpSpPr bwMode="auto">
          <a:xfrm>
            <a:off x="719138" y="5630863"/>
            <a:ext cx="7739062" cy="998537"/>
            <a:chOff x="453" y="3547"/>
            <a:chExt cx="4875" cy="629"/>
          </a:xfrm>
        </p:grpSpPr>
        <p:sp>
          <p:nvSpPr>
            <p:cNvPr id="870405" name="Text Box 5"/>
            <p:cNvSpPr txBox="1">
              <a:spLocks noChangeArrowheads="1"/>
            </p:cNvSpPr>
            <p:nvPr/>
          </p:nvSpPr>
          <p:spPr bwMode="auto">
            <a:xfrm>
              <a:off x="693" y="3581"/>
              <a:ext cx="4635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people who became centrally responsible for the providence in the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Age of the Prolongation of the Providence of Restoration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 were the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Christians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</a:p>
          </p:txBody>
        </p:sp>
        <p:sp>
          <p:nvSpPr>
            <p:cNvPr id="870406" name="Text Box 6"/>
            <p:cNvSpPr txBox="1">
              <a:spLocks noChangeArrowheads="1"/>
            </p:cNvSpPr>
            <p:nvPr/>
          </p:nvSpPr>
          <p:spPr bwMode="auto">
            <a:xfrm>
              <a:off x="453" y="3547"/>
              <a:ext cx="21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0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70440" name="Text Box 40"/>
          <p:cNvSpPr txBox="1">
            <a:spLocks noChangeArrowheads="1"/>
          </p:cNvSpPr>
          <p:nvPr/>
        </p:nvSpPr>
        <p:spPr bwMode="auto">
          <a:xfrm>
            <a:off x="4267200" y="2286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Foundation for the Messiah</a:t>
            </a:r>
          </a:p>
        </p:txBody>
      </p:sp>
      <p:sp>
        <p:nvSpPr>
          <p:cNvPr id="870444" name="Text Box 44"/>
          <p:cNvSpPr txBox="1">
            <a:spLocks noChangeArrowheads="1"/>
          </p:cNvSpPr>
          <p:nvPr/>
        </p:nvSpPr>
        <p:spPr bwMode="auto">
          <a:xfrm>
            <a:off x="4267200" y="595313"/>
            <a:ext cx="41910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Repetition of restoration through indemnity</a:t>
            </a:r>
          </a:p>
        </p:txBody>
      </p:sp>
      <p:sp>
        <p:nvSpPr>
          <p:cNvPr id="870445" name="AutoShape 45" descr="703493 "/>
          <p:cNvSpPr>
            <a:spLocks noChangeArrowheads="1"/>
          </p:cNvSpPr>
          <p:nvPr/>
        </p:nvSpPr>
        <p:spPr bwMode="auto">
          <a:xfrm>
            <a:off x="2286000" y="3265488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3810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0452" name="Text Box 52"/>
          <p:cNvSpPr txBox="1">
            <a:spLocks noChangeArrowheads="1"/>
          </p:cNvSpPr>
          <p:nvPr/>
        </p:nvSpPr>
        <p:spPr bwMode="auto">
          <a:xfrm>
            <a:off x="4114800" y="2286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70453" name="Text Box 53"/>
          <p:cNvSpPr txBox="1">
            <a:spLocks noChangeArrowheads="1"/>
          </p:cNvSpPr>
          <p:nvPr/>
        </p:nvSpPr>
        <p:spPr bwMode="auto">
          <a:xfrm>
            <a:off x="3238500" y="3562350"/>
            <a:ext cx="1219200" cy="6286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Israel</a:t>
            </a:r>
          </a:p>
        </p:txBody>
      </p:sp>
      <p:sp>
        <p:nvSpPr>
          <p:cNvPr id="870454" name="AutoShape 54" descr="Torah2"/>
          <p:cNvSpPr>
            <a:spLocks noChangeArrowheads="1"/>
          </p:cNvSpPr>
          <p:nvPr/>
        </p:nvSpPr>
        <p:spPr bwMode="auto">
          <a:xfrm>
            <a:off x="2286000" y="4343400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4" cstate="print"/>
            <a:srcRect/>
            <a:stretch>
              <a:fillRect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 b="0">
              <a:solidFill>
                <a:srgbClr val="4C002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26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0455" name="Text Box 55"/>
          <p:cNvSpPr txBox="1">
            <a:spLocks noChangeArrowheads="1"/>
          </p:cNvSpPr>
          <p:nvPr/>
        </p:nvSpPr>
        <p:spPr bwMode="auto">
          <a:xfrm>
            <a:off x="2628900" y="4419600"/>
            <a:ext cx="2438400" cy="819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800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Old Testament</a:t>
            </a:r>
          </a:p>
        </p:txBody>
      </p:sp>
      <p:sp>
        <p:nvSpPr>
          <p:cNvPr id="870456" name="AutoShape 56" descr="710190"/>
          <p:cNvSpPr>
            <a:spLocks noChangeArrowheads="1"/>
          </p:cNvSpPr>
          <p:nvPr/>
        </p:nvSpPr>
        <p:spPr bwMode="auto">
          <a:xfrm>
            <a:off x="5486400" y="3265488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5" cstate="print"/>
            <a:srcRect/>
            <a:stretch>
              <a:fillRect b="-75765"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0457" name="Text Box 57"/>
          <p:cNvSpPr txBox="1">
            <a:spLocks noChangeArrowheads="1"/>
          </p:cNvSpPr>
          <p:nvPr/>
        </p:nvSpPr>
        <p:spPr bwMode="auto">
          <a:xfrm>
            <a:off x="5981700" y="3611563"/>
            <a:ext cx="2133600" cy="5302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Christians</a:t>
            </a:r>
          </a:p>
        </p:txBody>
      </p:sp>
      <p:sp>
        <p:nvSpPr>
          <p:cNvPr id="870460" name="AutoShape 60" descr="Michelangelo's- God creates Adam-Sistine Chapel 1511_PD-s"/>
          <p:cNvSpPr>
            <a:spLocks noChangeArrowheads="1"/>
          </p:cNvSpPr>
          <p:nvPr/>
        </p:nvSpPr>
        <p:spPr bwMode="auto">
          <a:xfrm>
            <a:off x="5486400" y="2362200"/>
            <a:ext cx="3124200" cy="838200"/>
          </a:xfrm>
          <a:prstGeom prst="roundRect">
            <a:avLst>
              <a:gd name="adj" fmla="val 16667"/>
            </a:avLst>
          </a:prstGeom>
          <a:blipFill dpi="0" rotWithShape="1">
            <a:blip r:embed="rId6" cstate="print"/>
            <a:srcRect/>
            <a:stretch>
              <a:fillRect b="-91688"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0461" name="WordArt 61"/>
          <p:cNvSpPr>
            <a:spLocks noChangeArrowheads="1" noChangeShapeType="1" noTextEdit="1"/>
          </p:cNvSpPr>
          <p:nvPr/>
        </p:nvSpPr>
        <p:spPr bwMode="auto">
          <a:xfrm>
            <a:off x="5794375" y="2517775"/>
            <a:ext cx="2506663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Age of Prolongation</a:t>
            </a:r>
          </a:p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of Restoration</a:t>
            </a:r>
          </a:p>
        </p:txBody>
      </p:sp>
      <p:sp>
        <p:nvSpPr>
          <p:cNvPr id="870462" name="AutoShape 62" descr="Group of People"/>
          <p:cNvSpPr>
            <a:spLocks noChangeArrowheads="1"/>
          </p:cNvSpPr>
          <p:nvPr/>
        </p:nvSpPr>
        <p:spPr bwMode="auto">
          <a:xfrm>
            <a:off x="488950" y="3265488"/>
            <a:ext cx="1720850" cy="990600"/>
          </a:xfrm>
          <a:prstGeom prst="roundRect">
            <a:avLst>
              <a:gd name="adj" fmla="val 16667"/>
            </a:avLst>
          </a:prstGeom>
          <a:blipFill dpi="0" rotWithShape="1">
            <a:blip r:embed="rId7" cstate="print"/>
            <a:srcRect/>
            <a:stretch>
              <a:fillRect b="-120011"/>
            </a:stretch>
          </a:blipFill>
          <a:ln w="28575" algn="ctr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0463" name="Text Box 63"/>
          <p:cNvSpPr txBox="1">
            <a:spLocks noChangeArrowheads="1"/>
          </p:cNvSpPr>
          <p:nvPr/>
        </p:nvSpPr>
        <p:spPr bwMode="auto">
          <a:xfrm>
            <a:off x="790575" y="3352800"/>
            <a:ext cx="1116013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 dirty="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Central</a:t>
            </a:r>
          </a:p>
        </p:txBody>
      </p:sp>
      <p:sp>
        <p:nvSpPr>
          <p:cNvPr id="870464" name="Text Box 64"/>
          <p:cNvSpPr txBox="1">
            <a:spLocks noChangeArrowheads="1"/>
          </p:cNvSpPr>
          <p:nvPr/>
        </p:nvSpPr>
        <p:spPr bwMode="auto">
          <a:xfrm>
            <a:off x="820738" y="3640138"/>
            <a:ext cx="1055687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people</a:t>
            </a:r>
          </a:p>
        </p:txBody>
      </p:sp>
      <p:sp>
        <p:nvSpPr>
          <p:cNvPr id="870465" name="AutoShape 65" descr="BOOK3"/>
          <p:cNvSpPr>
            <a:spLocks noChangeArrowheads="1"/>
          </p:cNvSpPr>
          <p:nvPr/>
        </p:nvSpPr>
        <p:spPr bwMode="auto">
          <a:xfrm>
            <a:off x="488950" y="4343400"/>
            <a:ext cx="1720850" cy="990600"/>
          </a:xfrm>
          <a:prstGeom prst="roundRect">
            <a:avLst>
              <a:gd name="adj" fmla="val 16667"/>
            </a:avLst>
          </a:prstGeom>
          <a:blipFill dpi="0" rotWithShape="1">
            <a:blip r:embed="rId8" cstate="print"/>
            <a:srcRect/>
            <a:stretch>
              <a:fillRect b="-129519"/>
            </a:stretch>
          </a:blipFill>
          <a:ln w="28575" algn="ctr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0466" name="Text Box 66"/>
          <p:cNvSpPr txBox="1">
            <a:spLocks noChangeArrowheads="1"/>
          </p:cNvSpPr>
          <p:nvPr/>
        </p:nvSpPr>
        <p:spPr bwMode="auto">
          <a:xfrm>
            <a:off x="798513" y="4419600"/>
            <a:ext cx="1101725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Source</a:t>
            </a:r>
          </a:p>
        </p:txBody>
      </p:sp>
      <p:sp>
        <p:nvSpPr>
          <p:cNvPr id="870467" name="Text Box 67"/>
          <p:cNvSpPr txBox="1">
            <a:spLocks noChangeArrowheads="1"/>
          </p:cNvSpPr>
          <p:nvPr/>
        </p:nvSpPr>
        <p:spPr bwMode="auto">
          <a:xfrm>
            <a:off x="738188" y="4718050"/>
            <a:ext cx="1222375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material</a:t>
            </a:r>
          </a:p>
        </p:txBody>
      </p:sp>
      <p:sp>
        <p:nvSpPr>
          <p:cNvPr id="870476" name="AutoShape 76" descr="Parchment"/>
          <p:cNvSpPr>
            <a:spLocks noChangeArrowheads="1"/>
          </p:cNvSpPr>
          <p:nvPr/>
        </p:nvSpPr>
        <p:spPr bwMode="auto">
          <a:xfrm>
            <a:off x="457200" y="315913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9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70477" name="Group 77"/>
          <p:cNvGrpSpPr>
            <a:grpSpLocks/>
          </p:cNvGrpSpPr>
          <p:nvPr/>
        </p:nvGrpSpPr>
        <p:grpSpPr bwMode="auto">
          <a:xfrm>
            <a:off x="647700" y="315913"/>
            <a:ext cx="3200400" cy="801687"/>
            <a:chOff x="360" y="192"/>
            <a:chExt cx="2016" cy="505"/>
          </a:xfrm>
        </p:grpSpPr>
        <p:sp>
          <p:nvSpPr>
            <p:cNvPr id="870478" name="Text Box 78"/>
            <p:cNvSpPr txBox="1">
              <a:spLocks noChangeArrowheads="1"/>
            </p:cNvSpPr>
            <p:nvPr/>
          </p:nvSpPr>
          <p:spPr bwMode="auto">
            <a:xfrm>
              <a:off x="360" y="192"/>
              <a:ext cx="124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Purpose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70479" name="Text Box 79"/>
            <p:cNvSpPr txBox="1">
              <a:spLocks noChangeArrowheads="1"/>
            </p:cNvSpPr>
            <p:nvPr/>
          </p:nvSpPr>
          <p:spPr bwMode="auto">
            <a:xfrm>
              <a:off x="360" y="40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70480" name="AutoShape 80" descr="Parchment"/>
          <p:cNvSpPr>
            <a:spLocks noChangeArrowheads="1"/>
          </p:cNvSpPr>
          <p:nvPr/>
        </p:nvSpPr>
        <p:spPr bwMode="auto">
          <a:xfrm>
            <a:off x="457200" y="1349375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9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70481" name="Group 81"/>
          <p:cNvGrpSpPr>
            <a:grpSpLocks/>
          </p:cNvGrpSpPr>
          <p:nvPr/>
        </p:nvGrpSpPr>
        <p:grpSpPr bwMode="auto">
          <a:xfrm>
            <a:off x="647700" y="1349375"/>
            <a:ext cx="3200400" cy="801688"/>
            <a:chOff x="360" y="802"/>
            <a:chExt cx="2016" cy="505"/>
          </a:xfrm>
        </p:grpSpPr>
        <p:sp>
          <p:nvSpPr>
            <p:cNvPr id="870482" name="Text Box 82"/>
            <p:cNvSpPr txBox="1">
              <a:spLocks noChangeArrowheads="1"/>
            </p:cNvSpPr>
            <p:nvPr/>
          </p:nvSpPr>
          <p:spPr bwMode="auto">
            <a:xfrm>
              <a:off x="360" y="802"/>
              <a:ext cx="172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Characteristics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70483" name="Text Box 83"/>
            <p:cNvSpPr txBox="1">
              <a:spLocks noChangeArrowheads="1"/>
            </p:cNvSpPr>
            <p:nvPr/>
          </p:nvSpPr>
          <p:spPr bwMode="auto">
            <a:xfrm>
              <a:off x="360" y="101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70484" name="Text Box 84"/>
          <p:cNvSpPr txBox="1">
            <a:spLocks noChangeArrowheads="1"/>
          </p:cNvSpPr>
          <p:nvPr/>
        </p:nvSpPr>
        <p:spPr bwMode="auto">
          <a:xfrm>
            <a:off x="4267200" y="1589088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figure, </a:t>
            </a:r>
          </a:p>
        </p:txBody>
      </p:sp>
      <p:sp>
        <p:nvSpPr>
          <p:cNvPr id="870485" name="Text Box 85"/>
          <p:cNvSpPr txBox="1">
            <a:spLocks noChangeArrowheads="1"/>
          </p:cNvSpPr>
          <p:nvPr/>
        </p:nvSpPr>
        <p:spPr bwMode="auto">
          <a:xfrm>
            <a:off x="4114800" y="15748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70486" name="Text Box 86"/>
          <p:cNvSpPr txBox="1">
            <a:spLocks noChangeArrowheads="1"/>
          </p:cNvSpPr>
          <p:nvPr/>
        </p:nvSpPr>
        <p:spPr bwMode="auto">
          <a:xfrm>
            <a:off x="6096000" y="16002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material</a:t>
            </a:r>
          </a:p>
        </p:txBody>
      </p:sp>
      <p:sp>
        <p:nvSpPr>
          <p:cNvPr id="870487" name="AutoShape 87" descr="Michelangelo's- God creates Adam-Sistine Chapel 1511_PD-s"/>
          <p:cNvSpPr>
            <a:spLocks noChangeArrowheads="1"/>
          </p:cNvSpPr>
          <p:nvPr/>
        </p:nvSpPr>
        <p:spPr bwMode="auto">
          <a:xfrm>
            <a:off x="2286000" y="2362200"/>
            <a:ext cx="3124200" cy="838200"/>
          </a:xfrm>
          <a:prstGeom prst="roundRect">
            <a:avLst>
              <a:gd name="adj" fmla="val 16667"/>
            </a:avLst>
          </a:prstGeom>
          <a:blipFill dpi="0" rotWithShape="1">
            <a:blip r:embed="rId6" cstate="print"/>
            <a:srcRect/>
            <a:stretch>
              <a:fillRect b="-91688"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0488" name="WordArt 88"/>
          <p:cNvSpPr>
            <a:spLocks noChangeArrowheads="1" noChangeShapeType="1" noTextEdit="1"/>
          </p:cNvSpPr>
          <p:nvPr/>
        </p:nvSpPr>
        <p:spPr bwMode="auto">
          <a:xfrm>
            <a:off x="3086100" y="2517775"/>
            <a:ext cx="1524000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Age of </a:t>
            </a:r>
          </a:p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Restoration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7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70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70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70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70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7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0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70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70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6" grpId="0" animBg="1"/>
      <p:bldP spid="870457" grpId="0"/>
      <p:bldP spid="870460" grpId="0" animBg="1"/>
      <p:bldP spid="870461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395" name="AutoShape 3"/>
          <p:cNvSpPr>
            <a:spLocks noChangeArrowheads="1"/>
          </p:cNvSpPr>
          <p:nvPr/>
        </p:nvSpPr>
        <p:spPr bwMode="auto">
          <a:xfrm>
            <a:off x="914400" y="18176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23397" name="AutoShape 5"/>
          <p:cNvSpPr>
            <a:spLocks noChangeArrowheads="1"/>
          </p:cNvSpPr>
          <p:nvPr/>
        </p:nvSpPr>
        <p:spPr bwMode="auto">
          <a:xfrm>
            <a:off x="914400" y="533400"/>
            <a:ext cx="3581400" cy="1219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723398" name="Text Box 6"/>
          <p:cNvSpPr txBox="1">
            <a:spLocks noChangeArrowheads="1"/>
          </p:cNvSpPr>
          <p:nvPr/>
        </p:nvSpPr>
        <p:spPr bwMode="auto">
          <a:xfrm>
            <a:off x="1524000" y="588963"/>
            <a:ext cx="2362200" cy="1106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Preparation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for the advent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of the Messiah</a:t>
            </a:r>
          </a:p>
        </p:txBody>
      </p:sp>
      <p:sp>
        <p:nvSpPr>
          <p:cNvPr id="1723399" name="Oval 7"/>
          <p:cNvSpPr>
            <a:spLocks noChangeArrowheads="1"/>
          </p:cNvSpPr>
          <p:nvPr/>
        </p:nvSpPr>
        <p:spPr bwMode="auto">
          <a:xfrm>
            <a:off x="1219200" y="229552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23406" name="Line 14"/>
          <p:cNvSpPr>
            <a:spLocks noChangeShapeType="1"/>
          </p:cNvSpPr>
          <p:nvPr/>
        </p:nvSpPr>
        <p:spPr bwMode="auto">
          <a:xfrm flipV="1">
            <a:off x="1219200" y="3644900"/>
            <a:ext cx="381000" cy="0"/>
          </a:xfrm>
          <a:prstGeom prst="line">
            <a:avLst/>
          </a:prstGeom>
          <a:noFill/>
          <a:ln w="381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23407" name="Text Box 15"/>
          <p:cNvSpPr txBox="1">
            <a:spLocks noChangeArrowheads="1"/>
          </p:cNvSpPr>
          <p:nvPr/>
        </p:nvSpPr>
        <p:spPr bwMode="auto">
          <a:xfrm>
            <a:off x="1600200" y="3429000"/>
            <a:ext cx="23622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Internal preparation</a:t>
            </a:r>
          </a:p>
        </p:txBody>
      </p:sp>
      <p:sp>
        <p:nvSpPr>
          <p:cNvPr id="1723408" name="Text Box 16"/>
          <p:cNvSpPr txBox="1">
            <a:spLocks noChangeArrowheads="1"/>
          </p:cNvSpPr>
          <p:nvPr/>
        </p:nvSpPr>
        <p:spPr bwMode="auto">
          <a:xfrm>
            <a:off x="1600200" y="3733800"/>
            <a:ext cx="1905000" cy="427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for the Messiah</a:t>
            </a:r>
          </a:p>
        </p:txBody>
      </p:sp>
      <p:pic>
        <p:nvPicPr>
          <p:cNvPr id="1723394" name="Picture 2" descr="Jesus teaching crowds on a high plain - by William Hole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 l="8089"/>
          <a:stretch>
            <a:fillRect/>
          </a:stretch>
        </p:blipFill>
        <p:spPr bwMode="auto">
          <a:xfrm>
            <a:off x="4572000" y="623888"/>
            <a:ext cx="4572000" cy="4151312"/>
          </a:xfrm>
          <a:prstGeom prst="rect">
            <a:avLst/>
          </a:prstGeom>
          <a:noFill/>
        </p:spPr>
      </p:pic>
      <p:sp>
        <p:nvSpPr>
          <p:cNvPr id="1723545" name="Text Box 153"/>
          <p:cNvSpPr txBox="1">
            <a:spLocks noChangeArrowheads="1"/>
          </p:cNvSpPr>
          <p:nvPr/>
        </p:nvSpPr>
        <p:spPr bwMode="auto">
          <a:xfrm>
            <a:off x="1600200" y="2286000"/>
            <a:ext cx="19050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World religions</a:t>
            </a:r>
          </a:p>
        </p:txBody>
      </p:sp>
      <p:sp>
        <p:nvSpPr>
          <p:cNvPr id="1723546" name="Text Box 154"/>
          <p:cNvSpPr txBox="1">
            <a:spLocks noChangeArrowheads="1"/>
          </p:cNvSpPr>
          <p:nvPr/>
        </p:nvSpPr>
        <p:spPr bwMode="auto">
          <a:xfrm>
            <a:off x="1600200" y="2581275"/>
            <a:ext cx="2514600" cy="695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to be united in</a:t>
            </a:r>
          </a:p>
          <a:p>
            <a:pPr algn="l">
              <a:lnSpc>
                <a:spcPct val="90000"/>
              </a:lnSpc>
            </a:pPr>
            <a:r>
              <a:rPr lang="en-US" sz="2200">
                <a:solidFill>
                  <a:srgbClr val="4C0026"/>
                </a:solidFill>
                <a:effectLst/>
                <a:latin typeface="Arial Narrow" pitchFamily="34" charset="0"/>
              </a:rPr>
              <a:t>Christian civilization</a:t>
            </a:r>
          </a:p>
        </p:txBody>
      </p:sp>
      <p:pic>
        <p:nvPicPr>
          <p:cNvPr id="1723431" name="Picture 39" descr="70929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6656" t="-79155" r="-113327" b="-1307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CC"/>
              </a:gs>
            </a:gsLst>
            <a:path path="shape">
              <a:fillToRect l="50000" t="50000" r="50000" b="50000"/>
            </a:path>
          </a:gradFill>
        </p:spPr>
      </p:pic>
      <p:grpSp>
        <p:nvGrpSpPr>
          <p:cNvPr id="1723402" name="Group 10"/>
          <p:cNvGrpSpPr>
            <a:grpSpLocks/>
          </p:cNvGrpSpPr>
          <p:nvPr/>
        </p:nvGrpSpPr>
        <p:grpSpPr bwMode="auto">
          <a:xfrm>
            <a:off x="4648200" y="533400"/>
            <a:ext cx="3581400" cy="1219200"/>
            <a:chOff x="2928" y="336"/>
            <a:chExt cx="2256" cy="768"/>
          </a:xfrm>
        </p:grpSpPr>
        <p:sp>
          <p:nvSpPr>
            <p:cNvPr id="1723403" name="AutoShape 11"/>
            <p:cNvSpPr>
              <a:spLocks noChangeArrowheads="1"/>
            </p:cNvSpPr>
            <p:nvPr/>
          </p:nvSpPr>
          <p:spPr bwMode="auto">
            <a:xfrm>
              <a:off x="2928" y="336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23404" name="Text Box 12"/>
            <p:cNvSpPr txBox="1">
              <a:spLocks noChangeArrowheads="1"/>
            </p:cNvSpPr>
            <p:nvPr/>
          </p:nvSpPr>
          <p:spPr bwMode="auto">
            <a:xfrm>
              <a:off x="3024" y="371"/>
              <a:ext cx="2064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Second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grpSp>
        <p:nvGrpSpPr>
          <p:cNvPr id="1723547" name="Group 155"/>
          <p:cNvGrpSpPr>
            <a:grpSpLocks/>
          </p:cNvGrpSpPr>
          <p:nvPr/>
        </p:nvGrpSpPr>
        <p:grpSpPr bwMode="auto">
          <a:xfrm>
            <a:off x="155575" y="152400"/>
            <a:ext cx="4264025" cy="5276850"/>
            <a:chOff x="98" y="96"/>
            <a:chExt cx="2686" cy="3324"/>
          </a:xfrm>
        </p:grpSpPr>
        <p:grpSp>
          <p:nvGrpSpPr>
            <p:cNvPr id="1723473" name="Group 81"/>
            <p:cNvGrpSpPr>
              <a:grpSpLocks/>
            </p:cNvGrpSpPr>
            <p:nvPr/>
          </p:nvGrpSpPr>
          <p:grpSpPr bwMode="auto">
            <a:xfrm>
              <a:off x="192" y="96"/>
              <a:ext cx="2592" cy="981"/>
              <a:chOff x="192" y="96"/>
              <a:chExt cx="2592" cy="981"/>
            </a:xfrm>
          </p:grpSpPr>
          <p:pic>
            <p:nvPicPr>
              <p:cNvPr id="1723415" name="Picture 23" descr="Guttenberg Press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13002" t="-673" r="6516" b="7919"/>
              <a:stretch>
                <a:fillRect/>
              </a:stretch>
            </p:blipFill>
            <p:spPr bwMode="auto">
              <a:xfrm>
                <a:off x="192" y="96"/>
                <a:ext cx="816" cy="960"/>
              </a:xfrm>
              <a:prstGeom prst="rect">
                <a:avLst/>
              </a:prstGeom>
              <a:noFill/>
            </p:spPr>
          </p:pic>
          <p:pic>
            <p:nvPicPr>
              <p:cNvPr id="1723456" name="Picture 64" descr="FACTORY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5347" r="7631"/>
              <a:stretch>
                <a:fillRect/>
              </a:stretch>
            </p:blipFill>
            <p:spPr bwMode="auto">
              <a:xfrm>
                <a:off x="1008" y="141"/>
                <a:ext cx="1776" cy="936"/>
              </a:xfrm>
              <a:prstGeom prst="rect">
                <a:avLst/>
              </a:prstGeom>
              <a:noFill/>
            </p:spPr>
          </p:pic>
        </p:grpSp>
        <p:grpSp>
          <p:nvGrpSpPr>
            <p:cNvPr id="1723471" name="Group 79"/>
            <p:cNvGrpSpPr>
              <a:grpSpLocks/>
            </p:cNvGrpSpPr>
            <p:nvPr/>
          </p:nvGrpSpPr>
          <p:grpSpPr bwMode="auto">
            <a:xfrm>
              <a:off x="98" y="2496"/>
              <a:ext cx="1438" cy="924"/>
              <a:chOff x="81" y="2496"/>
              <a:chExt cx="1438" cy="924"/>
            </a:xfrm>
          </p:grpSpPr>
          <p:pic>
            <p:nvPicPr>
              <p:cNvPr id="1723443" name="Picture 51" descr="tmusi2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-4608" t="-15337" r="-13376" b="-5751"/>
              <a:stretch>
                <a:fillRect/>
              </a:stretch>
            </p:blipFill>
            <p:spPr bwMode="auto">
              <a:xfrm>
                <a:off x="816" y="2496"/>
                <a:ext cx="703" cy="924"/>
              </a:xfrm>
              <a:prstGeom prst="rect">
                <a:avLst/>
              </a:prstGeom>
              <a:noFill/>
            </p:spPr>
          </p:pic>
          <p:pic>
            <p:nvPicPr>
              <p:cNvPr id="1723454" name="Picture 62" descr="lady-painter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-12517" t="-11765" b="-5882"/>
              <a:stretch>
                <a:fillRect/>
              </a:stretch>
            </p:blipFill>
            <p:spPr bwMode="auto">
              <a:xfrm>
                <a:off x="81" y="2496"/>
                <a:ext cx="831" cy="924"/>
              </a:xfrm>
              <a:prstGeom prst="rect">
                <a:avLst/>
              </a:prstGeom>
              <a:noFill/>
            </p:spPr>
          </p:pic>
        </p:grpSp>
        <p:grpSp>
          <p:nvGrpSpPr>
            <p:cNvPr id="1723533" name="Group 141"/>
            <p:cNvGrpSpPr>
              <a:grpSpLocks/>
            </p:cNvGrpSpPr>
            <p:nvPr/>
          </p:nvGrpSpPr>
          <p:grpSpPr bwMode="auto">
            <a:xfrm>
              <a:off x="1632" y="2335"/>
              <a:ext cx="1152" cy="1073"/>
              <a:chOff x="1728" y="2380"/>
              <a:chExt cx="1104" cy="1028"/>
            </a:xfrm>
          </p:grpSpPr>
          <p:pic>
            <p:nvPicPr>
              <p:cNvPr id="1723515" name="Picture 123" descr="airplane copy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-7793" r="-6592" b="-8786"/>
              <a:stretch>
                <a:fillRect/>
              </a:stretch>
            </p:blipFill>
            <p:spPr bwMode="auto">
              <a:xfrm>
                <a:off x="1728" y="2380"/>
                <a:ext cx="1104" cy="452"/>
              </a:xfrm>
              <a:prstGeom prst="rect">
                <a:avLst/>
              </a:prstGeom>
              <a:noFill/>
            </p:spPr>
          </p:pic>
          <p:pic>
            <p:nvPicPr>
              <p:cNvPr id="1723516" name="Picture 124" descr="Computer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-4349" r="-4347"/>
              <a:stretch>
                <a:fillRect/>
              </a:stretch>
            </p:blipFill>
            <p:spPr bwMode="auto">
              <a:xfrm>
                <a:off x="2208" y="2887"/>
                <a:ext cx="480" cy="394"/>
              </a:xfrm>
              <a:prstGeom prst="rect">
                <a:avLst/>
              </a:prstGeom>
              <a:noFill/>
            </p:spPr>
          </p:pic>
          <p:pic>
            <p:nvPicPr>
              <p:cNvPr id="1723529" name="Picture 137" descr="astronaut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3181" t="35185" r="43182" b="35185"/>
              <a:stretch>
                <a:fillRect/>
              </a:stretch>
            </p:blipFill>
            <p:spPr bwMode="auto">
              <a:xfrm>
                <a:off x="1836" y="2832"/>
                <a:ext cx="324" cy="576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723434" name="Rectangle 4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23435" name="Group 43"/>
          <p:cNvGrpSpPr>
            <a:grpSpLocks/>
          </p:cNvGrpSpPr>
          <p:nvPr/>
        </p:nvGrpSpPr>
        <p:grpSpPr bwMode="auto">
          <a:xfrm>
            <a:off x="609600" y="5638800"/>
            <a:ext cx="8077200" cy="1041400"/>
            <a:chOff x="336" y="3520"/>
            <a:chExt cx="5088" cy="656"/>
          </a:xfrm>
        </p:grpSpPr>
        <p:sp>
          <p:nvSpPr>
            <p:cNvPr id="1723436" name="Text Box 44"/>
            <p:cNvSpPr txBox="1">
              <a:spLocks noChangeArrowheads="1"/>
            </p:cNvSpPr>
            <p:nvPr/>
          </p:nvSpPr>
          <p:spPr bwMode="auto">
            <a:xfrm>
              <a:off x="576" y="3530"/>
              <a:ext cx="4848" cy="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18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period of </a:t>
              </a:r>
              <a:r>
                <a:rPr lang="en-US" sz="18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preparation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the Second Advent of the Messiah, beginning with the </a:t>
              </a:r>
              <a:r>
                <a:rPr lang="en-US" sz="18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Renaissance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progress in virtually every field of human endeavor, including </a:t>
              </a:r>
              <a:r>
                <a:rPr lang="en-US" sz="18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politics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economy, culture and science, has increased at a rapid rate, creating a global environment conducive to the work of Christ at his </a:t>
              </a:r>
              <a:r>
                <a:rPr lang="en-US" sz="18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Second Coming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327-8).</a:t>
              </a:r>
            </a:p>
          </p:txBody>
        </p:sp>
        <p:sp>
          <p:nvSpPr>
            <p:cNvPr id="1723437" name="Oval 45"/>
            <p:cNvSpPr>
              <a:spLocks noChangeArrowheads="1"/>
            </p:cNvSpPr>
            <p:nvPr/>
          </p:nvSpPr>
          <p:spPr bwMode="auto">
            <a:xfrm>
              <a:off x="336" y="3520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4648200" y="1817688"/>
            <a:ext cx="3581400" cy="2982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23396" name="AutoShape 4" descr="Michelangelo-The Libyan Sibyl, 1508-12, from the ceiling of the Sistine Chapel_PD "/>
          <p:cNvSpPr>
            <a:spLocks noChangeArrowheads="1"/>
          </p:cNvSpPr>
          <p:nvPr/>
        </p:nvSpPr>
        <p:spPr bwMode="auto">
          <a:xfrm>
            <a:off x="4648200" y="1828800"/>
            <a:ext cx="3581400" cy="2982913"/>
          </a:xfrm>
          <a:prstGeom prst="roundRect">
            <a:avLst>
              <a:gd name="adj" fmla="val 16667"/>
            </a:avLst>
          </a:prstGeom>
          <a:blipFill dpi="0" rotWithShape="0">
            <a:blip r:embed="rId12" cstate="print">
              <a:lum bright="20000" contrast="-20000"/>
            </a:blip>
            <a:srcRect/>
            <a:stretch>
              <a:fillRect b="-25467"/>
            </a:stretch>
          </a:blip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23401" name="Oval 9"/>
          <p:cNvSpPr>
            <a:spLocks noChangeArrowheads="1"/>
          </p:cNvSpPr>
          <p:nvPr/>
        </p:nvSpPr>
        <p:spPr bwMode="auto">
          <a:xfrm>
            <a:off x="4953000" y="2295525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723405" name="Text Box 13"/>
          <p:cNvSpPr txBox="1">
            <a:spLocks noChangeArrowheads="1"/>
          </p:cNvSpPr>
          <p:nvPr/>
        </p:nvSpPr>
        <p:spPr bwMode="auto">
          <a:xfrm>
            <a:off x="5334000" y="2295525"/>
            <a:ext cx="1676400" cy="393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200" dirty="0">
                <a:solidFill>
                  <a:srgbClr val="4C0026"/>
                </a:solidFill>
                <a:effectLst/>
                <a:latin typeface="Arial Narrow" pitchFamily="34" charset="0"/>
              </a:rPr>
              <a:t>Renaissance</a:t>
            </a:r>
          </a:p>
        </p:txBody>
      </p:sp>
      <p:sp>
        <p:nvSpPr>
          <p:cNvPr id="1723409" name="Line 17"/>
          <p:cNvSpPr>
            <a:spLocks noChangeShapeType="1"/>
          </p:cNvSpPr>
          <p:nvPr/>
        </p:nvSpPr>
        <p:spPr bwMode="auto">
          <a:xfrm flipV="1">
            <a:off x="4953000" y="3187700"/>
            <a:ext cx="381000" cy="0"/>
          </a:xfrm>
          <a:prstGeom prst="line">
            <a:avLst/>
          </a:prstGeom>
          <a:noFill/>
          <a:ln w="38100">
            <a:solidFill>
              <a:srgbClr val="7A003D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23410" name="Group 18"/>
          <p:cNvGrpSpPr>
            <a:grpSpLocks/>
          </p:cNvGrpSpPr>
          <p:nvPr/>
        </p:nvGrpSpPr>
        <p:grpSpPr bwMode="auto">
          <a:xfrm>
            <a:off x="5334000" y="2971800"/>
            <a:ext cx="2743200" cy="731838"/>
            <a:chOff x="3360" y="1872"/>
            <a:chExt cx="1728" cy="461"/>
          </a:xfrm>
        </p:grpSpPr>
        <p:sp>
          <p:nvSpPr>
            <p:cNvPr id="1723411" name="Text Box 19"/>
            <p:cNvSpPr txBox="1">
              <a:spLocks noChangeArrowheads="1"/>
            </p:cNvSpPr>
            <p:nvPr/>
          </p:nvSpPr>
          <p:spPr bwMode="auto">
            <a:xfrm>
              <a:off x="3360" y="1872"/>
              <a:ext cx="1488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 dirty="0">
                  <a:solidFill>
                    <a:srgbClr val="500028"/>
                  </a:solidFill>
                  <a:effectLst/>
                  <a:latin typeface="Arial Narrow" pitchFamily="34" charset="0"/>
                </a:rPr>
                <a:t>Preparation</a:t>
              </a:r>
            </a:p>
          </p:txBody>
        </p:sp>
        <p:sp>
          <p:nvSpPr>
            <p:cNvPr id="1723412" name="Text Box 20"/>
            <p:cNvSpPr txBox="1">
              <a:spLocks noChangeArrowheads="1"/>
            </p:cNvSpPr>
            <p:nvPr/>
          </p:nvSpPr>
          <p:spPr bwMode="auto">
            <a:xfrm>
              <a:off x="3360" y="2064"/>
              <a:ext cx="1728" cy="26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200" dirty="0">
                  <a:solidFill>
                    <a:srgbClr val="4C0026"/>
                  </a:solidFill>
                  <a:effectLst/>
                  <a:latin typeface="Arial Narrow" pitchFamily="34" charset="0"/>
                </a:rPr>
                <a:t>for the Second Coming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2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23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23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23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723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23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23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2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23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2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2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23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23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2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2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723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723396" grpId="0" animBg="1"/>
      <p:bldP spid="1723396" grpId="1" animBg="1"/>
      <p:bldP spid="1723401" grpId="0" animBg="1"/>
      <p:bldP spid="1723405" grpId="0"/>
      <p:bldP spid="172340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442" name="AutoShape 2"/>
          <p:cNvSpPr>
            <a:spLocks noChangeArrowheads="1"/>
          </p:cNvSpPr>
          <p:nvPr/>
        </p:nvSpPr>
        <p:spPr bwMode="auto">
          <a:xfrm>
            <a:off x="9144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grpSp>
        <p:nvGrpSpPr>
          <p:cNvPr id="1725443" name="Group 3"/>
          <p:cNvGrpSpPr>
            <a:grpSpLocks/>
          </p:cNvGrpSpPr>
          <p:nvPr/>
        </p:nvGrpSpPr>
        <p:grpSpPr bwMode="auto">
          <a:xfrm>
            <a:off x="914400" y="457200"/>
            <a:ext cx="3581400" cy="1219200"/>
            <a:chOff x="576" y="288"/>
            <a:chExt cx="2256" cy="768"/>
          </a:xfrm>
        </p:grpSpPr>
        <p:sp>
          <p:nvSpPr>
            <p:cNvPr id="1725444" name="AutoShape 4"/>
            <p:cNvSpPr>
              <a:spLocks noChangeArrowheads="1"/>
            </p:cNvSpPr>
            <p:nvPr/>
          </p:nvSpPr>
          <p:spPr bwMode="auto">
            <a:xfrm>
              <a:off x="576" y="288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25445" name="Text Box 5"/>
            <p:cNvSpPr txBox="1">
              <a:spLocks noChangeArrowheads="1"/>
            </p:cNvSpPr>
            <p:nvPr/>
          </p:nvSpPr>
          <p:spPr bwMode="auto">
            <a:xfrm>
              <a:off x="960" y="323"/>
              <a:ext cx="1488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25446" name="Oval 6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25447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25448" name="Group 8"/>
          <p:cNvGrpSpPr>
            <a:grpSpLocks/>
          </p:cNvGrpSpPr>
          <p:nvPr/>
        </p:nvGrpSpPr>
        <p:grpSpPr bwMode="auto">
          <a:xfrm>
            <a:off x="1066800" y="5638800"/>
            <a:ext cx="7239000" cy="927100"/>
            <a:chOff x="384" y="3592"/>
            <a:chExt cx="4560" cy="584"/>
          </a:xfrm>
        </p:grpSpPr>
        <p:sp>
          <p:nvSpPr>
            <p:cNvPr id="1725449" name="Text Box 9"/>
            <p:cNvSpPr txBox="1">
              <a:spLocks noChangeArrowheads="1"/>
            </p:cNvSpPr>
            <p:nvPr/>
          </p:nvSpPr>
          <p:spPr bwMode="auto">
            <a:xfrm>
              <a:off x="672" y="3602"/>
              <a:ext cx="4272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Jesus’ day,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Roman Empire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ruled the vast domains, integrated by an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advanced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extensive transportation system, and it was the center of a vast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Hellenistic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civilization. 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725450" name="Oval 10"/>
            <p:cNvSpPr>
              <a:spLocks noChangeArrowheads="1"/>
            </p:cNvSpPr>
            <p:nvPr/>
          </p:nvSpPr>
          <p:spPr bwMode="auto">
            <a:xfrm>
              <a:off x="384" y="3592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725451" name="Group 11"/>
          <p:cNvGrpSpPr>
            <a:grpSpLocks/>
          </p:cNvGrpSpPr>
          <p:nvPr/>
        </p:nvGrpSpPr>
        <p:grpSpPr bwMode="auto">
          <a:xfrm>
            <a:off x="1524000" y="1981200"/>
            <a:ext cx="2514600" cy="690563"/>
            <a:chOff x="960" y="1248"/>
            <a:chExt cx="1584" cy="435"/>
          </a:xfrm>
        </p:grpSpPr>
        <p:sp>
          <p:nvSpPr>
            <p:cNvPr id="1725452" name="Text Box 12"/>
            <p:cNvSpPr txBox="1">
              <a:spLocks noChangeArrowheads="1"/>
            </p:cNvSpPr>
            <p:nvPr/>
          </p:nvSpPr>
          <p:spPr bwMode="auto">
            <a:xfrm>
              <a:off x="960" y="1248"/>
              <a:ext cx="1584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Vast political domain</a:t>
              </a:r>
            </a:p>
          </p:txBody>
        </p:sp>
        <p:sp>
          <p:nvSpPr>
            <p:cNvPr id="1725453" name="Text Box 13"/>
            <p:cNvSpPr txBox="1">
              <a:spLocks noChangeArrowheads="1"/>
            </p:cNvSpPr>
            <p:nvPr/>
          </p:nvSpPr>
          <p:spPr bwMode="auto">
            <a:xfrm>
              <a:off x="960" y="1423"/>
              <a:ext cx="1584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of Roman Empire</a:t>
              </a:r>
            </a:p>
          </p:txBody>
        </p:sp>
      </p:grpSp>
      <p:grpSp>
        <p:nvGrpSpPr>
          <p:cNvPr id="1725454" name="Group 14"/>
          <p:cNvGrpSpPr>
            <a:grpSpLocks/>
          </p:cNvGrpSpPr>
          <p:nvPr/>
        </p:nvGrpSpPr>
        <p:grpSpPr bwMode="auto">
          <a:xfrm>
            <a:off x="1143000" y="3205163"/>
            <a:ext cx="2971800" cy="412750"/>
            <a:chOff x="720" y="2019"/>
            <a:chExt cx="1872" cy="260"/>
          </a:xfrm>
        </p:grpSpPr>
        <p:sp>
          <p:nvSpPr>
            <p:cNvPr id="1725455" name="Text Box 15"/>
            <p:cNvSpPr txBox="1">
              <a:spLocks noChangeArrowheads="1"/>
            </p:cNvSpPr>
            <p:nvPr/>
          </p:nvSpPr>
          <p:spPr bwMode="auto">
            <a:xfrm>
              <a:off x="960" y="2019"/>
              <a:ext cx="1632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Hellenistic civilization</a:t>
              </a:r>
            </a:p>
          </p:txBody>
        </p:sp>
        <p:sp>
          <p:nvSpPr>
            <p:cNvPr id="1725456" name="Line 16"/>
            <p:cNvSpPr>
              <a:spLocks noChangeShapeType="1"/>
            </p:cNvSpPr>
            <p:nvPr/>
          </p:nvSpPr>
          <p:spPr bwMode="auto">
            <a:xfrm>
              <a:off x="720" y="2154"/>
              <a:ext cx="192" cy="0"/>
            </a:xfrm>
            <a:prstGeom prst="line">
              <a:avLst/>
            </a:prstGeom>
            <a:noFill/>
            <a:ln w="28575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1725457" name="Picture 17" descr="A centurion at Capernaum begging Jesus to heal his servant - by William Hole"/>
          <p:cNvPicPr>
            <a:picLocks noChangeAspect="1" noChangeArrowheads="1"/>
          </p:cNvPicPr>
          <p:nvPr/>
        </p:nvPicPr>
        <p:blipFill>
          <a:blip r:embed="rId3" cstate="print"/>
          <a:srcRect r="1695"/>
          <a:stretch>
            <a:fillRect/>
          </a:stretch>
        </p:blipFill>
        <p:spPr bwMode="auto">
          <a:xfrm>
            <a:off x="4572000" y="644525"/>
            <a:ext cx="4572000" cy="4308475"/>
          </a:xfrm>
          <a:prstGeom prst="rect">
            <a:avLst/>
          </a:prstGeom>
          <a:noFill/>
        </p:spPr>
      </p:pic>
      <p:pic>
        <p:nvPicPr>
          <p:cNvPr id="1725458" name="Picture 18" descr="The Appian Way, Restor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38313"/>
            <a:ext cx="4572000" cy="33670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2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2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2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5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25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2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2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2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2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725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25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5442" grpId="0" animBg="1"/>
      <p:bldP spid="172544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490" name="AutoShape 2"/>
          <p:cNvSpPr>
            <a:spLocks noChangeArrowheads="1"/>
          </p:cNvSpPr>
          <p:nvPr/>
        </p:nvSpPr>
        <p:spPr bwMode="auto">
          <a:xfrm>
            <a:off x="9144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27491" name="AutoShape 3"/>
          <p:cNvSpPr>
            <a:spLocks noChangeArrowheads="1"/>
          </p:cNvSpPr>
          <p:nvPr/>
        </p:nvSpPr>
        <p:spPr bwMode="auto">
          <a:xfrm>
            <a:off x="914400" y="457200"/>
            <a:ext cx="3581400" cy="1219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727492" name="Text Box 4"/>
          <p:cNvSpPr txBox="1">
            <a:spLocks noChangeArrowheads="1"/>
          </p:cNvSpPr>
          <p:nvPr/>
        </p:nvSpPr>
        <p:spPr bwMode="auto">
          <a:xfrm>
            <a:off x="1524000" y="512763"/>
            <a:ext cx="2362200" cy="1106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Preparation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for the advent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of the Messiah</a:t>
            </a:r>
          </a:p>
        </p:txBody>
      </p:sp>
      <p:sp>
        <p:nvSpPr>
          <p:cNvPr id="1727493" name="Oval 5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27494" name="Text Box 6"/>
          <p:cNvSpPr txBox="1">
            <a:spLocks noChangeArrowheads="1"/>
          </p:cNvSpPr>
          <p:nvPr/>
        </p:nvSpPr>
        <p:spPr bwMode="auto">
          <a:xfrm>
            <a:off x="1524000" y="1981200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Vast political domain</a:t>
            </a:r>
          </a:p>
        </p:txBody>
      </p:sp>
      <p:sp>
        <p:nvSpPr>
          <p:cNvPr id="1727495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27496" name="Text Box 8"/>
          <p:cNvSpPr txBox="1">
            <a:spLocks noChangeArrowheads="1"/>
          </p:cNvSpPr>
          <p:nvPr/>
        </p:nvSpPr>
        <p:spPr bwMode="auto">
          <a:xfrm>
            <a:off x="1219200" y="5762625"/>
            <a:ext cx="6781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Thus, all the necessary preparations had been made for a swift transmission of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teachings of the Messiah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to the world.</a:t>
            </a:r>
            <a:endParaRPr lang="en-US" sz="16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1727497" name="Group 9"/>
          <p:cNvGrpSpPr>
            <a:grpSpLocks/>
          </p:cNvGrpSpPr>
          <p:nvPr/>
        </p:nvGrpSpPr>
        <p:grpSpPr bwMode="auto">
          <a:xfrm>
            <a:off x="1143000" y="2765425"/>
            <a:ext cx="3048000" cy="412750"/>
            <a:chOff x="720" y="1742"/>
            <a:chExt cx="1920" cy="260"/>
          </a:xfrm>
        </p:grpSpPr>
        <p:sp>
          <p:nvSpPr>
            <p:cNvPr id="1727498" name="Text Box 10"/>
            <p:cNvSpPr txBox="1">
              <a:spLocks noChangeArrowheads="1"/>
            </p:cNvSpPr>
            <p:nvPr/>
          </p:nvSpPr>
          <p:spPr bwMode="auto">
            <a:xfrm>
              <a:off x="960" y="1742"/>
              <a:ext cx="1680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Rebuilding the Temple</a:t>
              </a:r>
            </a:p>
          </p:txBody>
        </p:sp>
        <p:sp>
          <p:nvSpPr>
            <p:cNvPr id="1727499" name="Line 11"/>
            <p:cNvSpPr>
              <a:spLocks noChangeShapeType="1"/>
            </p:cNvSpPr>
            <p:nvPr/>
          </p:nvSpPr>
          <p:spPr bwMode="auto">
            <a:xfrm>
              <a:off x="720" y="1872"/>
              <a:ext cx="192" cy="0"/>
            </a:xfrm>
            <a:prstGeom prst="line">
              <a:avLst/>
            </a:prstGeom>
            <a:noFill/>
            <a:ln w="28575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727500" name="Line 12"/>
          <p:cNvSpPr>
            <a:spLocks noChangeShapeType="1"/>
          </p:cNvSpPr>
          <p:nvPr/>
        </p:nvSpPr>
        <p:spPr bwMode="auto">
          <a:xfrm>
            <a:off x="1143000" y="391636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27501" name="Group 13"/>
          <p:cNvGrpSpPr>
            <a:grpSpLocks/>
          </p:cNvGrpSpPr>
          <p:nvPr/>
        </p:nvGrpSpPr>
        <p:grpSpPr bwMode="auto">
          <a:xfrm>
            <a:off x="1524000" y="3709988"/>
            <a:ext cx="2819400" cy="687387"/>
            <a:chOff x="960" y="2337"/>
            <a:chExt cx="1776" cy="433"/>
          </a:xfrm>
        </p:grpSpPr>
        <p:sp>
          <p:nvSpPr>
            <p:cNvPr id="1727502" name="Text Box 14"/>
            <p:cNvSpPr txBox="1">
              <a:spLocks noChangeArrowheads="1"/>
            </p:cNvSpPr>
            <p:nvPr/>
          </p:nvSpPr>
          <p:spPr bwMode="auto">
            <a:xfrm>
              <a:off x="960" y="2337"/>
              <a:ext cx="1200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Transmission of</a:t>
              </a:r>
            </a:p>
          </p:txBody>
        </p:sp>
        <p:sp>
          <p:nvSpPr>
            <p:cNvPr id="1727503" name="Text Box 15"/>
            <p:cNvSpPr txBox="1">
              <a:spLocks noChangeArrowheads="1"/>
            </p:cNvSpPr>
            <p:nvPr/>
          </p:nvSpPr>
          <p:spPr bwMode="auto">
            <a:xfrm>
              <a:off x="960" y="2510"/>
              <a:ext cx="1776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teachings of the Messiah</a:t>
              </a:r>
            </a:p>
          </p:txBody>
        </p:sp>
      </p:grpSp>
      <p:sp>
        <p:nvSpPr>
          <p:cNvPr id="1727504" name="Text Box 16"/>
          <p:cNvSpPr txBox="1">
            <a:spLocks noChangeArrowheads="1"/>
          </p:cNvSpPr>
          <p:nvPr/>
        </p:nvSpPr>
        <p:spPr bwMode="auto">
          <a:xfrm>
            <a:off x="1524000" y="2259013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of Roman Empire</a:t>
            </a:r>
          </a:p>
        </p:txBody>
      </p:sp>
      <p:sp>
        <p:nvSpPr>
          <p:cNvPr id="1727505" name="Text Box 17"/>
          <p:cNvSpPr txBox="1">
            <a:spLocks noChangeArrowheads="1"/>
          </p:cNvSpPr>
          <p:nvPr/>
        </p:nvSpPr>
        <p:spPr bwMode="auto">
          <a:xfrm>
            <a:off x="1524000" y="3205163"/>
            <a:ext cx="25908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Hellenistic civilization</a:t>
            </a:r>
          </a:p>
        </p:txBody>
      </p:sp>
      <p:sp>
        <p:nvSpPr>
          <p:cNvPr id="1727506" name="Line 18"/>
          <p:cNvSpPr>
            <a:spLocks noChangeShapeType="1"/>
          </p:cNvSpPr>
          <p:nvPr/>
        </p:nvSpPr>
        <p:spPr bwMode="auto">
          <a:xfrm>
            <a:off x="1143000" y="34194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27508" name="Picture 20" descr="The Appian Way, Restor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38313"/>
            <a:ext cx="4572000" cy="3367087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2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27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27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27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2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2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7496" grpId="0"/>
      <p:bldP spid="172750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9571" name="Picture 35" descr="The Appian Way, Restor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38313"/>
            <a:ext cx="4572000" cy="3367087"/>
          </a:xfrm>
          <a:prstGeom prst="rect">
            <a:avLst/>
          </a:prstGeom>
          <a:noFill/>
        </p:spPr>
      </p:pic>
      <p:sp>
        <p:nvSpPr>
          <p:cNvPr id="1729539" name="AutoShape 3"/>
          <p:cNvSpPr>
            <a:spLocks noChangeArrowheads="1"/>
          </p:cNvSpPr>
          <p:nvPr/>
        </p:nvSpPr>
        <p:spPr bwMode="auto">
          <a:xfrm>
            <a:off x="9144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29540" name="AutoShape 4"/>
          <p:cNvSpPr>
            <a:spLocks noChangeArrowheads="1"/>
          </p:cNvSpPr>
          <p:nvPr/>
        </p:nvSpPr>
        <p:spPr bwMode="auto">
          <a:xfrm>
            <a:off x="46482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29541" name="AutoShape 5"/>
          <p:cNvSpPr>
            <a:spLocks noChangeArrowheads="1"/>
          </p:cNvSpPr>
          <p:nvPr/>
        </p:nvSpPr>
        <p:spPr bwMode="auto">
          <a:xfrm>
            <a:off x="914400" y="457200"/>
            <a:ext cx="3581400" cy="1219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729542" name="Text Box 6"/>
          <p:cNvSpPr txBox="1">
            <a:spLocks noChangeArrowheads="1"/>
          </p:cNvSpPr>
          <p:nvPr/>
        </p:nvSpPr>
        <p:spPr bwMode="auto">
          <a:xfrm>
            <a:off x="1524000" y="512763"/>
            <a:ext cx="2362200" cy="1106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Preparation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for the advent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of the Messiah</a:t>
            </a:r>
          </a:p>
        </p:txBody>
      </p:sp>
      <p:sp>
        <p:nvSpPr>
          <p:cNvPr id="1729543" name="Oval 7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29544" name="Text Box 8"/>
          <p:cNvSpPr txBox="1">
            <a:spLocks noChangeArrowheads="1"/>
          </p:cNvSpPr>
          <p:nvPr/>
        </p:nvSpPr>
        <p:spPr bwMode="auto">
          <a:xfrm>
            <a:off x="1524000" y="1981200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Vast political domain</a:t>
            </a:r>
          </a:p>
        </p:txBody>
      </p:sp>
      <p:sp>
        <p:nvSpPr>
          <p:cNvPr id="1729545" name="Oval 9"/>
          <p:cNvSpPr>
            <a:spLocks noChangeArrowheads="1"/>
          </p:cNvSpPr>
          <p:nvPr/>
        </p:nvSpPr>
        <p:spPr bwMode="auto">
          <a:xfrm>
            <a:off x="48768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729546" name="Rectangle 10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29547" name="Group 11"/>
          <p:cNvGrpSpPr>
            <a:grpSpLocks/>
          </p:cNvGrpSpPr>
          <p:nvPr/>
        </p:nvGrpSpPr>
        <p:grpSpPr bwMode="auto">
          <a:xfrm>
            <a:off x="990600" y="5746750"/>
            <a:ext cx="7315200" cy="654050"/>
            <a:chOff x="624" y="3620"/>
            <a:chExt cx="4608" cy="412"/>
          </a:xfrm>
        </p:grpSpPr>
        <p:sp>
          <p:nvSpPr>
            <p:cNvPr id="1729548" name="Text Box 12"/>
            <p:cNvSpPr txBox="1">
              <a:spLocks noChangeArrowheads="1"/>
            </p:cNvSpPr>
            <p:nvPr/>
          </p:nvSpPr>
          <p:spPr bwMode="auto">
            <a:xfrm>
              <a:off x="864" y="3630"/>
              <a:ext cx="436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Similarly, in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present era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Second Advent, the </a:t>
              </a:r>
              <a:r>
                <a:rPr lang="en-US" sz="2100">
                  <a:solidFill>
                    <a:srgbClr val="FFFF66"/>
                  </a:solidFill>
                  <a:effectLst/>
                  <a:latin typeface="Arial Narrow" pitchFamily="34" charset="0"/>
                </a:rPr>
                <a:t>democratic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political sphere has expanded throughout the world.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729549" name="Oval 13"/>
            <p:cNvSpPr>
              <a:spLocks noChangeArrowheads="1"/>
            </p:cNvSpPr>
            <p:nvPr/>
          </p:nvSpPr>
          <p:spPr bwMode="auto">
            <a:xfrm>
              <a:off x="624" y="3620"/>
              <a:ext cx="240" cy="24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300" b="0">
                  <a:solidFill>
                    <a:schemeClr val="tx1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1729550" name="Group 14"/>
          <p:cNvGrpSpPr>
            <a:grpSpLocks/>
          </p:cNvGrpSpPr>
          <p:nvPr/>
        </p:nvGrpSpPr>
        <p:grpSpPr bwMode="auto">
          <a:xfrm>
            <a:off x="4648200" y="457200"/>
            <a:ext cx="3581400" cy="1219200"/>
            <a:chOff x="2928" y="288"/>
            <a:chExt cx="2256" cy="768"/>
          </a:xfrm>
        </p:grpSpPr>
        <p:sp>
          <p:nvSpPr>
            <p:cNvPr id="1729551" name="AutoShape 15"/>
            <p:cNvSpPr>
              <a:spLocks noChangeArrowheads="1"/>
            </p:cNvSpPr>
            <p:nvPr/>
          </p:nvSpPr>
          <p:spPr bwMode="auto">
            <a:xfrm>
              <a:off x="2928" y="288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29552" name="Text Box 16"/>
            <p:cNvSpPr txBox="1">
              <a:spLocks noChangeArrowheads="1"/>
            </p:cNvSpPr>
            <p:nvPr/>
          </p:nvSpPr>
          <p:spPr bwMode="auto">
            <a:xfrm>
              <a:off x="3024" y="323"/>
              <a:ext cx="2064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Second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29553" name="Text Box 17"/>
          <p:cNvSpPr txBox="1">
            <a:spLocks noChangeArrowheads="1"/>
          </p:cNvSpPr>
          <p:nvPr/>
        </p:nvSpPr>
        <p:spPr bwMode="auto">
          <a:xfrm>
            <a:off x="1524000" y="2765425"/>
            <a:ext cx="26670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Rebuilding the Temple</a:t>
            </a:r>
          </a:p>
        </p:txBody>
      </p:sp>
      <p:sp>
        <p:nvSpPr>
          <p:cNvPr id="1729554" name="Line 18"/>
          <p:cNvSpPr>
            <a:spLocks noChangeShapeType="1"/>
          </p:cNvSpPr>
          <p:nvPr/>
        </p:nvSpPr>
        <p:spPr bwMode="auto">
          <a:xfrm>
            <a:off x="1143000" y="29718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29555" name="Text Box 19"/>
          <p:cNvSpPr txBox="1">
            <a:spLocks noChangeArrowheads="1"/>
          </p:cNvSpPr>
          <p:nvPr/>
        </p:nvSpPr>
        <p:spPr bwMode="auto">
          <a:xfrm>
            <a:off x="1524000" y="3709988"/>
            <a:ext cx="19050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Transmission of</a:t>
            </a:r>
          </a:p>
        </p:txBody>
      </p:sp>
      <p:sp>
        <p:nvSpPr>
          <p:cNvPr id="1729556" name="Line 20"/>
          <p:cNvSpPr>
            <a:spLocks noChangeShapeType="1"/>
          </p:cNvSpPr>
          <p:nvPr/>
        </p:nvSpPr>
        <p:spPr bwMode="auto">
          <a:xfrm>
            <a:off x="1143000" y="391636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29557" name="Text Box 21"/>
          <p:cNvSpPr txBox="1">
            <a:spLocks noChangeArrowheads="1"/>
          </p:cNvSpPr>
          <p:nvPr/>
        </p:nvSpPr>
        <p:spPr bwMode="auto">
          <a:xfrm>
            <a:off x="1524000" y="3984625"/>
            <a:ext cx="28194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teachings of the Messiah</a:t>
            </a:r>
          </a:p>
        </p:txBody>
      </p:sp>
      <p:sp>
        <p:nvSpPr>
          <p:cNvPr id="1729558" name="Text Box 22"/>
          <p:cNvSpPr txBox="1">
            <a:spLocks noChangeArrowheads="1"/>
          </p:cNvSpPr>
          <p:nvPr/>
        </p:nvSpPr>
        <p:spPr bwMode="auto">
          <a:xfrm>
            <a:off x="1524000" y="2259013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of Roman Empire</a:t>
            </a:r>
          </a:p>
        </p:txBody>
      </p:sp>
      <p:sp>
        <p:nvSpPr>
          <p:cNvPr id="1729559" name="Text Box 23"/>
          <p:cNvSpPr txBox="1">
            <a:spLocks noChangeArrowheads="1"/>
          </p:cNvSpPr>
          <p:nvPr/>
        </p:nvSpPr>
        <p:spPr bwMode="auto">
          <a:xfrm>
            <a:off x="1524000" y="3205163"/>
            <a:ext cx="25908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Hellenistic civilization</a:t>
            </a:r>
          </a:p>
        </p:txBody>
      </p:sp>
      <p:sp>
        <p:nvSpPr>
          <p:cNvPr id="1729560" name="Line 24"/>
          <p:cNvSpPr>
            <a:spLocks noChangeShapeType="1"/>
          </p:cNvSpPr>
          <p:nvPr/>
        </p:nvSpPr>
        <p:spPr bwMode="auto">
          <a:xfrm>
            <a:off x="1143000" y="34194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29562" name="Group 26"/>
          <p:cNvGrpSpPr>
            <a:grpSpLocks/>
          </p:cNvGrpSpPr>
          <p:nvPr/>
        </p:nvGrpSpPr>
        <p:grpSpPr bwMode="auto">
          <a:xfrm>
            <a:off x="5257800" y="1990725"/>
            <a:ext cx="2514600" cy="690563"/>
            <a:chOff x="3312" y="1254"/>
            <a:chExt cx="1584" cy="435"/>
          </a:xfrm>
        </p:grpSpPr>
        <p:sp>
          <p:nvSpPr>
            <p:cNvPr id="1729563" name="Text Box 27"/>
            <p:cNvSpPr txBox="1">
              <a:spLocks noChangeArrowheads="1"/>
            </p:cNvSpPr>
            <p:nvPr/>
          </p:nvSpPr>
          <p:spPr bwMode="auto">
            <a:xfrm>
              <a:off x="3312" y="1254"/>
              <a:ext cx="1584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Global democratic</a:t>
              </a:r>
            </a:p>
          </p:txBody>
        </p:sp>
        <p:sp>
          <p:nvSpPr>
            <p:cNvPr id="1729564" name="Text Box 28"/>
            <p:cNvSpPr txBox="1">
              <a:spLocks noChangeArrowheads="1"/>
            </p:cNvSpPr>
            <p:nvPr/>
          </p:nvSpPr>
          <p:spPr bwMode="auto">
            <a:xfrm>
              <a:off x="3312" y="1429"/>
              <a:ext cx="1584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political sphere</a:t>
              </a:r>
            </a:p>
          </p:txBody>
        </p:sp>
      </p:grpSp>
      <p:pic>
        <p:nvPicPr>
          <p:cNvPr id="1729570" name="Picture 34" descr="Vot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3048000"/>
            <a:ext cx="2362200" cy="163512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29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29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2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29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29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2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2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2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2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2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954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586" name="AutoShape 2"/>
          <p:cNvSpPr>
            <a:spLocks noChangeArrowheads="1"/>
          </p:cNvSpPr>
          <p:nvPr/>
        </p:nvSpPr>
        <p:spPr bwMode="auto">
          <a:xfrm>
            <a:off x="9144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31587" name="AutoShape 3"/>
          <p:cNvSpPr>
            <a:spLocks noChangeArrowheads="1"/>
          </p:cNvSpPr>
          <p:nvPr/>
        </p:nvSpPr>
        <p:spPr bwMode="auto">
          <a:xfrm>
            <a:off x="914400" y="457200"/>
            <a:ext cx="3581400" cy="1219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731588" name="Text Box 4"/>
          <p:cNvSpPr txBox="1">
            <a:spLocks noChangeArrowheads="1"/>
          </p:cNvSpPr>
          <p:nvPr/>
        </p:nvSpPr>
        <p:spPr bwMode="auto">
          <a:xfrm>
            <a:off x="1524000" y="512763"/>
            <a:ext cx="2362200" cy="1106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Preparation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for the advent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of the Messiah</a:t>
            </a:r>
          </a:p>
        </p:txBody>
      </p:sp>
      <p:sp>
        <p:nvSpPr>
          <p:cNvPr id="1731589" name="Oval 5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31590" name="Text Box 6"/>
          <p:cNvSpPr txBox="1">
            <a:spLocks noChangeArrowheads="1"/>
          </p:cNvSpPr>
          <p:nvPr/>
        </p:nvSpPr>
        <p:spPr bwMode="auto">
          <a:xfrm>
            <a:off x="1524000" y="1981200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Vast political domain</a:t>
            </a:r>
          </a:p>
        </p:txBody>
      </p:sp>
      <p:sp>
        <p:nvSpPr>
          <p:cNvPr id="1731591" name="Text Box 7"/>
          <p:cNvSpPr txBox="1">
            <a:spLocks noChangeArrowheads="1"/>
          </p:cNvSpPr>
          <p:nvPr/>
        </p:nvSpPr>
        <p:spPr bwMode="auto">
          <a:xfrm>
            <a:off x="1524000" y="2765425"/>
            <a:ext cx="26670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Rebuilding the Temple</a:t>
            </a:r>
          </a:p>
        </p:txBody>
      </p:sp>
      <p:sp>
        <p:nvSpPr>
          <p:cNvPr id="1731592" name="Line 8"/>
          <p:cNvSpPr>
            <a:spLocks noChangeShapeType="1"/>
          </p:cNvSpPr>
          <p:nvPr/>
        </p:nvSpPr>
        <p:spPr bwMode="auto">
          <a:xfrm>
            <a:off x="1143000" y="29718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1593" name="Text Box 9"/>
          <p:cNvSpPr txBox="1">
            <a:spLocks noChangeArrowheads="1"/>
          </p:cNvSpPr>
          <p:nvPr/>
        </p:nvSpPr>
        <p:spPr bwMode="auto">
          <a:xfrm>
            <a:off x="1524000" y="3709988"/>
            <a:ext cx="19050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Transmission of</a:t>
            </a:r>
          </a:p>
        </p:txBody>
      </p:sp>
      <p:sp>
        <p:nvSpPr>
          <p:cNvPr id="1731594" name="Line 10"/>
          <p:cNvSpPr>
            <a:spLocks noChangeShapeType="1"/>
          </p:cNvSpPr>
          <p:nvPr/>
        </p:nvSpPr>
        <p:spPr bwMode="auto">
          <a:xfrm>
            <a:off x="1143000" y="391636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1595" name="Text Box 11"/>
          <p:cNvSpPr txBox="1">
            <a:spLocks noChangeArrowheads="1"/>
          </p:cNvSpPr>
          <p:nvPr/>
        </p:nvSpPr>
        <p:spPr bwMode="auto">
          <a:xfrm>
            <a:off x="1524000" y="3984625"/>
            <a:ext cx="28194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teachings of the Messiah</a:t>
            </a:r>
          </a:p>
        </p:txBody>
      </p:sp>
      <p:sp>
        <p:nvSpPr>
          <p:cNvPr id="1731596" name="Text Box 12"/>
          <p:cNvSpPr txBox="1">
            <a:spLocks noChangeArrowheads="1"/>
          </p:cNvSpPr>
          <p:nvPr/>
        </p:nvSpPr>
        <p:spPr bwMode="auto">
          <a:xfrm>
            <a:off x="1524000" y="2259013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of Roman Empire</a:t>
            </a:r>
          </a:p>
        </p:txBody>
      </p:sp>
      <p:sp>
        <p:nvSpPr>
          <p:cNvPr id="1731597" name="Text Box 13"/>
          <p:cNvSpPr txBox="1">
            <a:spLocks noChangeArrowheads="1"/>
          </p:cNvSpPr>
          <p:nvPr/>
        </p:nvSpPr>
        <p:spPr bwMode="auto">
          <a:xfrm>
            <a:off x="1524000" y="3205163"/>
            <a:ext cx="25908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Hellenistic civilization</a:t>
            </a:r>
          </a:p>
        </p:txBody>
      </p:sp>
      <p:sp>
        <p:nvSpPr>
          <p:cNvPr id="1731598" name="Line 14"/>
          <p:cNvSpPr>
            <a:spLocks noChangeShapeType="1"/>
          </p:cNvSpPr>
          <p:nvPr/>
        </p:nvSpPr>
        <p:spPr bwMode="auto">
          <a:xfrm>
            <a:off x="1143000" y="34194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31628" name="Group 44"/>
          <p:cNvGrpSpPr>
            <a:grpSpLocks/>
          </p:cNvGrpSpPr>
          <p:nvPr/>
        </p:nvGrpSpPr>
        <p:grpSpPr bwMode="auto">
          <a:xfrm>
            <a:off x="0" y="0"/>
            <a:ext cx="9144000" cy="5562600"/>
            <a:chOff x="0" y="0"/>
            <a:chExt cx="5760" cy="3504"/>
          </a:xfrm>
        </p:grpSpPr>
        <p:pic>
          <p:nvPicPr>
            <p:cNvPr id="1731600" name="Picture 16" descr="CWF50038"/>
            <p:cNvPicPr>
              <a:picLocks noChangeAspect="1" noChangeArrowheads="1"/>
            </p:cNvPicPr>
            <p:nvPr/>
          </p:nvPicPr>
          <p:blipFill>
            <a:blip r:embed="rId3" cstate="print"/>
            <a:srcRect l="-546" t="-49284" r="-100163" b="-13374"/>
            <a:stretch>
              <a:fillRect/>
            </a:stretch>
          </p:blipFill>
          <p:spPr bwMode="auto">
            <a:xfrm>
              <a:off x="0" y="0"/>
              <a:ext cx="5760" cy="3504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pic>
          <p:nvPicPr>
            <p:cNvPr id="1731601" name="Picture 17" descr="airplane copy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7793" r="-6592" b="-8786"/>
            <a:stretch>
              <a:fillRect/>
            </a:stretch>
          </p:blipFill>
          <p:spPr bwMode="auto">
            <a:xfrm>
              <a:off x="144" y="1130"/>
              <a:ext cx="1248" cy="511"/>
            </a:xfrm>
            <a:prstGeom prst="rect">
              <a:avLst/>
            </a:prstGeom>
            <a:noFill/>
          </p:spPr>
        </p:pic>
        <p:pic>
          <p:nvPicPr>
            <p:cNvPr id="1731602" name="Picture 18" descr="Computer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4349" r="-4347"/>
            <a:stretch>
              <a:fillRect/>
            </a:stretch>
          </p:blipFill>
          <p:spPr bwMode="auto">
            <a:xfrm>
              <a:off x="2016" y="2496"/>
              <a:ext cx="768" cy="630"/>
            </a:xfrm>
            <a:prstGeom prst="rect">
              <a:avLst/>
            </a:prstGeom>
            <a:noFill/>
          </p:spPr>
        </p:pic>
        <p:pic>
          <p:nvPicPr>
            <p:cNvPr id="1731603" name="Picture 19" descr="cell phone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60" y="1152"/>
              <a:ext cx="573" cy="639"/>
            </a:xfrm>
            <a:prstGeom prst="rect">
              <a:avLst/>
            </a:prstGeom>
            <a:noFill/>
          </p:spPr>
        </p:pic>
        <p:pic>
          <p:nvPicPr>
            <p:cNvPr id="1731604" name="Picture 20" descr="Pollution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513" t="13214" r="13513" b="17412"/>
            <a:stretch>
              <a:fillRect/>
            </a:stretch>
          </p:blipFill>
          <p:spPr bwMode="auto">
            <a:xfrm>
              <a:off x="96" y="2400"/>
              <a:ext cx="912" cy="710"/>
            </a:xfrm>
            <a:prstGeom prst="rect">
              <a:avLst/>
            </a:prstGeom>
            <a:noFill/>
          </p:spPr>
        </p:pic>
      </p:grpSp>
      <p:grpSp>
        <p:nvGrpSpPr>
          <p:cNvPr id="1731605" name="Group 21"/>
          <p:cNvGrpSpPr>
            <a:grpSpLocks/>
          </p:cNvGrpSpPr>
          <p:nvPr/>
        </p:nvGrpSpPr>
        <p:grpSpPr bwMode="auto">
          <a:xfrm>
            <a:off x="4648200" y="457200"/>
            <a:ext cx="3581400" cy="1219200"/>
            <a:chOff x="2928" y="288"/>
            <a:chExt cx="2256" cy="768"/>
          </a:xfrm>
        </p:grpSpPr>
        <p:sp>
          <p:nvSpPr>
            <p:cNvPr id="1731606" name="AutoShape 22"/>
            <p:cNvSpPr>
              <a:spLocks noChangeArrowheads="1"/>
            </p:cNvSpPr>
            <p:nvPr/>
          </p:nvSpPr>
          <p:spPr bwMode="auto">
            <a:xfrm>
              <a:off x="2928" y="288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31607" name="Text Box 23"/>
            <p:cNvSpPr txBox="1">
              <a:spLocks noChangeArrowheads="1"/>
            </p:cNvSpPr>
            <p:nvPr/>
          </p:nvSpPr>
          <p:spPr bwMode="auto">
            <a:xfrm>
              <a:off x="3024" y="323"/>
              <a:ext cx="2064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Second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31608" name="AutoShape 24"/>
          <p:cNvSpPr>
            <a:spLocks noChangeArrowheads="1"/>
          </p:cNvSpPr>
          <p:nvPr/>
        </p:nvSpPr>
        <p:spPr bwMode="auto">
          <a:xfrm>
            <a:off x="46482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31609" name="Oval 25"/>
          <p:cNvSpPr>
            <a:spLocks noChangeArrowheads="1"/>
          </p:cNvSpPr>
          <p:nvPr/>
        </p:nvSpPr>
        <p:spPr bwMode="auto">
          <a:xfrm>
            <a:off x="48768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731610" name="Text Box 26"/>
          <p:cNvSpPr txBox="1">
            <a:spLocks noChangeArrowheads="1"/>
          </p:cNvSpPr>
          <p:nvPr/>
        </p:nvSpPr>
        <p:spPr bwMode="auto">
          <a:xfrm>
            <a:off x="5257800" y="1990725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Global democratic</a:t>
            </a:r>
          </a:p>
        </p:txBody>
      </p:sp>
      <p:sp>
        <p:nvSpPr>
          <p:cNvPr id="1731611" name="Text Box 27"/>
          <p:cNvSpPr txBox="1">
            <a:spLocks noChangeArrowheads="1"/>
          </p:cNvSpPr>
          <p:nvPr/>
        </p:nvSpPr>
        <p:spPr bwMode="auto">
          <a:xfrm>
            <a:off x="5257800" y="2268538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political sphere</a:t>
            </a:r>
          </a:p>
        </p:txBody>
      </p:sp>
      <p:sp>
        <p:nvSpPr>
          <p:cNvPr id="1731619" name="Rectangle 3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31620" name="Text Box 36"/>
          <p:cNvSpPr txBox="1">
            <a:spLocks noChangeArrowheads="1"/>
          </p:cNvSpPr>
          <p:nvPr/>
        </p:nvSpPr>
        <p:spPr bwMode="auto">
          <a:xfrm>
            <a:off x="1524000" y="5641975"/>
            <a:ext cx="640080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The rapid progress of </a:t>
            </a:r>
            <a:r>
              <a:rPr lang="en-US" sz="2100">
                <a:solidFill>
                  <a:srgbClr val="FFFF66"/>
                </a:solidFill>
                <a:effectLst/>
                <a:latin typeface="Arial Narrow" pitchFamily="34" charset="0"/>
              </a:rPr>
              <a:t>transportation</a:t>
            </a:r>
            <a:r>
              <a:rPr lang="en-US" sz="2100" dirty="0">
                <a:solidFill>
                  <a:srgbClr val="FFFF99"/>
                </a:solidFill>
                <a:effectLst/>
                <a:latin typeface="Arial Narrow" pitchFamily="34" charset="0"/>
              </a:rPr>
              <a:t> 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and communication and the extensive contact among </a:t>
            </a:r>
            <a:r>
              <a:rPr lang="en-US" sz="2100" dirty="0">
                <a:solidFill>
                  <a:srgbClr val="FFFF66"/>
                </a:solidFill>
                <a:effectLst/>
                <a:latin typeface="Arial Narrow" pitchFamily="34" charset="0"/>
              </a:rPr>
              <a:t>languages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 and cultures have brought the world much closer together.</a:t>
            </a:r>
            <a:endParaRPr lang="en-US" sz="1600" b="0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pic>
        <p:nvPicPr>
          <p:cNvPr id="1731627" name="Picture 43" descr="Vot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3048000"/>
            <a:ext cx="2362200" cy="1635125"/>
          </a:xfrm>
          <a:prstGeom prst="rect">
            <a:avLst/>
          </a:prstGeom>
          <a:noFill/>
        </p:spPr>
      </p:pic>
      <p:grpSp>
        <p:nvGrpSpPr>
          <p:cNvPr id="1731613" name="Group 29"/>
          <p:cNvGrpSpPr>
            <a:grpSpLocks/>
          </p:cNvGrpSpPr>
          <p:nvPr/>
        </p:nvGrpSpPr>
        <p:grpSpPr bwMode="auto">
          <a:xfrm>
            <a:off x="4914900" y="3697288"/>
            <a:ext cx="3238500" cy="606425"/>
            <a:chOff x="3096" y="2329"/>
            <a:chExt cx="2040" cy="382"/>
          </a:xfrm>
        </p:grpSpPr>
        <p:sp>
          <p:nvSpPr>
            <p:cNvPr id="1731614" name="Text Box 30"/>
            <p:cNvSpPr txBox="1">
              <a:spLocks noChangeArrowheads="1"/>
            </p:cNvSpPr>
            <p:nvPr/>
          </p:nvSpPr>
          <p:spPr bwMode="auto">
            <a:xfrm>
              <a:off x="3312" y="2329"/>
              <a:ext cx="1824" cy="38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Contact among languages and cultures</a:t>
              </a:r>
            </a:p>
          </p:txBody>
        </p:sp>
        <p:sp>
          <p:nvSpPr>
            <p:cNvPr id="1731615" name="Line 31"/>
            <p:cNvSpPr>
              <a:spLocks noChangeShapeType="1"/>
            </p:cNvSpPr>
            <p:nvPr/>
          </p:nvSpPr>
          <p:spPr bwMode="auto">
            <a:xfrm>
              <a:off x="3096" y="2443"/>
              <a:ext cx="192" cy="0"/>
            </a:xfrm>
            <a:prstGeom prst="line">
              <a:avLst/>
            </a:prstGeom>
            <a:noFill/>
            <a:ln w="28575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731616" name="Group 32"/>
          <p:cNvGrpSpPr>
            <a:grpSpLocks/>
          </p:cNvGrpSpPr>
          <p:nvPr/>
        </p:nvGrpSpPr>
        <p:grpSpPr bwMode="auto">
          <a:xfrm>
            <a:off x="4914900" y="2765425"/>
            <a:ext cx="2933700" cy="863600"/>
            <a:chOff x="3096" y="1742"/>
            <a:chExt cx="1848" cy="544"/>
          </a:xfrm>
        </p:grpSpPr>
        <p:sp>
          <p:nvSpPr>
            <p:cNvPr id="1731617" name="Text Box 33"/>
            <p:cNvSpPr txBox="1">
              <a:spLocks noChangeArrowheads="1"/>
            </p:cNvSpPr>
            <p:nvPr/>
          </p:nvSpPr>
          <p:spPr bwMode="auto">
            <a:xfrm>
              <a:off x="3312" y="1742"/>
              <a:ext cx="1632" cy="54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Progress</a:t>
              </a:r>
            </a:p>
            <a:p>
              <a:pPr algn="l">
                <a:lnSpc>
                  <a:spcPct val="8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of transportation</a:t>
              </a:r>
            </a:p>
            <a:p>
              <a:pPr algn="l">
                <a:lnSpc>
                  <a:spcPct val="8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and communication</a:t>
              </a:r>
            </a:p>
          </p:txBody>
        </p:sp>
        <p:sp>
          <p:nvSpPr>
            <p:cNvPr id="1731618" name="Line 34"/>
            <p:cNvSpPr>
              <a:spLocks noChangeShapeType="1"/>
            </p:cNvSpPr>
            <p:nvPr/>
          </p:nvSpPr>
          <p:spPr bwMode="auto">
            <a:xfrm>
              <a:off x="3096" y="1856"/>
              <a:ext cx="192" cy="0"/>
            </a:xfrm>
            <a:prstGeom prst="line">
              <a:avLst/>
            </a:prstGeom>
            <a:noFill/>
            <a:ln w="28575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3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31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3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31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3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3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162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634" name="AutoShape 2"/>
          <p:cNvSpPr>
            <a:spLocks noChangeArrowheads="1"/>
          </p:cNvSpPr>
          <p:nvPr/>
        </p:nvSpPr>
        <p:spPr bwMode="auto">
          <a:xfrm>
            <a:off x="9144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20493903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33635" name="AutoShape 3"/>
          <p:cNvSpPr>
            <a:spLocks noChangeArrowheads="1"/>
          </p:cNvSpPr>
          <p:nvPr/>
        </p:nvSpPr>
        <p:spPr bwMode="auto">
          <a:xfrm>
            <a:off x="914400" y="457200"/>
            <a:ext cx="3581400" cy="1219200"/>
          </a:xfrm>
          <a:prstGeom prst="roundRect">
            <a:avLst>
              <a:gd name="adj" fmla="val 16667"/>
            </a:avLst>
          </a:prstGeom>
          <a:solidFill>
            <a:srgbClr val="4C0026"/>
          </a:solidFill>
          <a:ln w="28575">
            <a:noFill/>
            <a:round/>
            <a:headEnd/>
            <a:tailEnd/>
          </a:ln>
          <a:effectLst>
            <a:outerShdw dist="50800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1733636" name="Text Box 4"/>
          <p:cNvSpPr txBox="1">
            <a:spLocks noChangeArrowheads="1"/>
          </p:cNvSpPr>
          <p:nvPr/>
        </p:nvSpPr>
        <p:spPr bwMode="auto">
          <a:xfrm>
            <a:off x="1524000" y="512763"/>
            <a:ext cx="2362200" cy="1106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Preparation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for the advent</a:t>
            </a:r>
          </a:p>
          <a:p>
            <a:pPr>
              <a:lnSpc>
                <a:spcPct val="85000"/>
              </a:lnSpc>
            </a:pPr>
            <a:r>
              <a:rPr lang="en-US" sz="2600">
                <a:solidFill>
                  <a:srgbClr val="FFFFE9"/>
                </a:solidFill>
                <a:effectLst/>
                <a:latin typeface="Arial Narrow" pitchFamily="34" charset="0"/>
              </a:rPr>
              <a:t>of the Messiah</a:t>
            </a:r>
          </a:p>
        </p:txBody>
      </p:sp>
      <p:sp>
        <p:nvSpPr>
          <p:cNvPr id="1733637" name="Oval 5"/>
          <p:cNvSpPr>
            <a:spLocks noChangeArrowheads="1"/>
          </p:cNvSpPr>
          <p:nvPr/>
        </p:nvSpPr>
        <p:spPr bwMode="auto">
          <a:xfrm>
            <a:off x="11430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733638" name="Text Box 6"/>
          <p:cNvSpPr txBox="1">
            <a:spLocks noChangeArrowheads="1"/>
          </p:cNvSpPr>
          <p:nvPr/>
        </p:nvSpPr>
        <p:spPr bwMode="auto">
          <a:xfrm>
            <a:off x="1524000" y="1981200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Vast political domain</a:t>
            </a:r>
          </a:p>
        </p:txBody>
      </p:sp>
      <p:sp>
        <p:nvSpPr>
          <p:cNvPr id="1733639" name="Text Box 7"/>
          <p:cNvSpPr txBox="1">
            <a:spLocks noChangeArrowheads="1"/>
          </p:cNvSpPr>
          <p:nvPr/>
        </p:nvSpPr>
        <p:spPr bwMode="auto">
          <a:xfrm>
            <a:off x="1524000" y="2765425"/>
            <a:ext cx="26670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Rebuilding the Temple</a:t>
            </a:r>
          </a:p>
        </p:txBody>
      </p:sp>
      <p:sp>
        <p:nvSpPr>
          <p:cNvPr id="1733640" name="Line 8"/>
          <p:cNvSpPr>
            <a:spLocks noChangeShapeType="1"/>
          </p:cNvSpPr>
          <p:nvPr/>
        </p:nvSpPr>
        <p:spPr bwMode="auto">
          <a:xfrm>
            <a:off x="1143000" y="29718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3641" name="Text Box 9"/>
          <p:cNvSpPr txBox="1">
            <a:spLocks noChangeArrowheads="1"/>
          </p:cNvSpPr>
          <p:nvPr/>
        </p:nvSpPr>
        <p:spPr bwMode="auto">
          <a:xfrm>
            <a:off x="1524000" y="3709988"/>
            <a:ext cx="19050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Transmission of</a:t>
            </a:r>
          </a:p>
        </p:txBody>
      </p:sp>
      <p:sp>
        <p:nvSpPr>
          <p:cNvPr id="1733642" name="Line 10"/>
          <p:cNvSpPr>
            <a:spLocks noChangeShapeType="1"/>
          </p:cNvSpPr>
          <p:nvPr/>
        </p:nvSpPr>
        <p:spPr bwMode="auto">
          <a:xfrm>
            <a:off x="1143000" y="391636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3643" name="Text Box 11"/>
          <p:cNvSpPr txBox="1">
            <a:spLocks noChangeArrowheads="1"/>
          </p:cNvSpPr>
          <p:nvPr/>
        </p:nvSpPr>
        <p:spPr bwMode="auto">
          <a:xfrm>
            <a:off x="1524000" y="3984625"/>
            <a:ext cx="28194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teachings of the Messiah</a:t>
            </a:r>
          </a:p>
        </p:txBody>
      </p:sp>
      <p:sp>
        <p:nvSpPr>
          <p:cNvPr id="1733644" name="Text Box 12"/>
          <p:cNvSpPr txBox="1">
            <a:spLocks noChangeArrowheads="1"/>
          </p:cNvSpPr>
          <p:nvPr/>
        </p:nvSpPr>
        <p:spPr bwMode="auto">
          <a:xfrm>
            <a:off x="1524000" y="2259013"/>
            <a:ext cx="25146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of Roman Empire</a:t>
            </a:r>
          </a:p>
        </p:txBody>
      </p:sp>
      <p:sp>
        <p:nvSpPr>
          <p:cNvPr id="1733645" name="Text Box 13"/>
          <p:cNvSpPr txBox="1">
            <a:spLocks noChangeArrowheads="1"/>
          </p:cNvSpPr>
          <p:nvPr/>
        </p:nvSpPr>
        <p:spPr bwMode="auto">
          <a:xfrm>
            <a:off x="1524000" y="3205163"/>
            <a:ext cx="2590800" cy="412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Hellenistic civilization</a:t>
            </a:r>
          </a:p>
        </p:txBody>
      </p:sp>
      <p:sp>
        <p:nvSpPr>
          <p:cNvPr id="1733646" name="Line 14"/>
          <p:cNvSpPr>
            <a:spLocks noChangeShapeType="1"/>
          </p:cNvSpPr>
          <p:nvPr/>
        </p:nvSpPr>
        <p:spPr bwMode="auto">
          <a:xfrm>
            <a:off x="1143000" y="3419475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33676" name="Group 44"/>
          <p:cNvGrpSpPr>
            <a:grpSpLocks/>
          </p:cNvGrpSpPr>
          <p:nvPr/>
        </p:nvGrpSpPr>
        <p:grpSpPr bwMode="auto">
          <a:xfrm>
            <a:off x="0" y="0"/>
            <a:ext cx="9144000" cy="5562600"/>
            <a:chOff x="0" y="0"/>
            <a:chExt cx="5760" cy="3504"/>
          </a:xfrm>
        </p:grpSpPr>
        <p:pic>
          <p:nvPicPr>
            <p:cNvPr id="1733653" name="Picture 21" descr="CWF50038"/>
            <p:cNvPicPr>
              <a:picLocks noChangeAspect="1" noChangeArrowheads="1"/>
            </p:cNvPicPr>
            <p:nvPr/>
          </p:nvPicPr>
          <p:blipFill>
            <a:blip r:embed="rId3" cstate="print"/>
            <a:srcRect l="-546" t="-49284" r="-100163" b="-13374"/>
            <a:stretch>
              <a:fillRect/>
            </a:stretch>
          </p:blipFill>
          <p:spPr bwMode="auto">
            <a:xfrm>
              <a:off x="0" y="0"/>
              <a:ext cx="5760" cy="3504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pic>
          <p:nvPicPr>
            <p:cNvPr id="1733654" name="Picture 22" descr="airplane copy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7793" r="-6592" b="-8786"/>
            <a:stretch>
              <a:fillRect/>
            </a:stretch>
          </p:blipFill>
          <p:spPr bwMode="auto">
            <a:xfrm>
              <a:off x="144" y="1130"/>
              <a:ext cx="1248" cy="511"/>
            </a:xfrm>
            <a:prstGeom prst="rect">
              <a:avLst/>
            </a:prstGeom>
            <a:noFill/>
          </p:spPr>
        </p:pic>
        <p:pic>
          <p:nvPicPr>
            <p:cNvPr id="1733655" name="Picture 23" descr="Computer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4349" r="-4347"/>
            <a:stretch>
              <a:fillRect/>
            </a:stretch>
          </p:blipFill>
          <p:spPr bwMode="auto">
            <a:xfrm>
              <a:off x="2016" y="2496"/>
              <a:ext cx="768" cy="630"/>
            </a:xfrm>
            <a:prstGeom prst="rect">
              <a:avLst/>
            </a:prstGeom>
            <a:noFill/>
          </p:spPr>
        </p:pic>
        <p:pic>
          <p:nvPicPr>
            <p:cNvPr id="1733656" name="Picture 24" descr="cell phone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60" y="1152"/>
              <a:ext cx="573" cy="639"/>
            </a:xfrm>
            <a:prstGeom prst="rect">
              <a:avLst/>
            </a:prstGeom>
            <a:noFill/>
          </p:spPr>
        </p:pic>
        <p:pic>
          <p:nvPicPr>
            <p:cNvPr id="1733657" name="Picture 25" descr="Pollution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513" t="13214" r="13513" b="17412"/>
            <a:stretch>
              <a:fillRect/>
            </a:stretch>
          </p:blipFill>
          <p:spPr bwMode="auto">
            <a:xfrm>
              <a:off x="96" y="2400"/>
              <a:ext cx="912" cy="710"/>
            </a:xfrm>
            <a:prstGeom prst="rect">
              <a:avLst/>
            </a:prstGeom>
            <a:noFill/>
          </p:spPr>
        </p:pic>
      </p:grpSp>
      <p:grpSp>
        <p:nvGrpSpPr>
          <p:cNvPr id="1733659" name="Group 27"/>
          <p:cNvGrpSpPr>
            <a:grpSpLocks/>
          </p:cNvGrpSpPr>
          <p:nvPr/>
        </p:nvGrpSpPr>
        <p:grpSpPr bwMode="auto">
          <a:xfrm>
            <a:off x="4648200" y="457200"/>
            <a:ext cx="3581400" cy="1219200"/>
            <a:chOff x="2928" y="288"/>
            <a:chExt cx="2256" cy="768"/>
          </a:xfrm>
        </p:grpSpPr>
        <p:sp>
          <p:nvSpPr>
            <p:cNvPr id="1733660" name="AutoShape 28"/>
            <p:cNvSpPr>
              <a:spLocks noChangeArrowheads="1"/>
            </p:cNvSpPr>
            <p:nvPr/>
          </p:nvSpPr>
          <p:spPr bwMode="auto">
            <a:xfrm>
              <a:off x="2928" y="288"/>
              <a:ext cx="2256" cy="768"/>
            </a:xfrm>
            <a:prstGeom prst="roundRect">
              <a:avLst>
                <a:gd name="adj" fmla="val 16667"/>
              </a:avLst>
            </a:prstGeom>
            <a:solidFill>
              <a:srgbClr val="4C0026"/>
            </a:solidFill>
            <a:ln w="28575">
              <a:noFill/>
              <a:round/>
              <a:headEnd/>
              <a:tailEnd/>
            </a:ln>
            <a:effectLst>
              <a:outerShdw dist="50800" dir="10800000" algn="ctr" rotWithShape="0">
                <a:srgbClr val="4C0026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733661" name="Text Box 29"/>
            <p:cNvSpPr txBox="1">
              <a:spLocks noChangeArrowheads="1"/>
            </p:cNvSpPr>
            <p:nvPr/>
          </p:nvSpPr>
          <p:spPr bwMode="auto">
            <a:xfrm>
              <a:off x="3024" y="323"/>
              <a:ext cx="2064" cy="69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Preparation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for the Second Advent</a:t>
              </a:r>
            </a:p>
            <a:p>
              <a:pPr>
                <a:lnSpc>
                  <a:spcPct val="85000"/>
                </a:lnSpc>
              </a:pPr>
              <a:r>
                <a:rPr lang="en-US" sz="2600">
                  <a:solidFill>
                    <a:srgbClr val="FFFFE9"/>
                  </a:solidFill>
                  <a:effectLst/>
                  <a:latin typeface="Arial Narrow" pitchFamily="34" charset="0"/>
                </a:rPr>
                <a:t>of the Messiah</a:t>
              </a:r>
            </a:p>
          </p:txBody>
        </p:sp>
      </p:grpSp>
      <p:sp>
        <p:nvSpPr>
          <p:cNvPr id="1733662" name="AutoShape 30"/>
          <p:cNvSpPr>
            <a:spLocks noChangeArrowheads="1"/>
          </p:cNvSpPr>
          <p:nvPr/>
        </p:nvSpPr>
        <p:spPr bwMode="auto">
          <a:xfrm>
            <a:off x="4648200" y="1741488"/>
            <a:ext cx="3581400" cy="33639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2700000" scaled="1"/>
          </a:gradFill>
          <a:ln w="38100" algn="ctr">
            <a:solidFill>
              <a:srgbClr val="4C0026"/>
            </a:solidFill>
            <a:round/>
            <a:headEnd/>
            <a:tailEnd/>
          </a:ln>
          <a:effectLst>
            <a:outerShdw dist="40161" dir="11906097" algn="ctr" rotWithShape="0">
              <a:srgbClr val="4C0026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2800"/>
              </a:solidFill>
              <a:effectLst/>
              <a:latin typeface="Arial" charset="0"/>
            </a:endParaRPr>
          </a:p>
        </p:txBody>
      </p:sp>
      <p:sp>
        <p:nvSpPr>
          <p:cNvPr id="1733663" name="Oval 31"/>
          <p:cNvSpPr>
            <a:spLocks noChangeArrowheads="1"/>
          </p:cNvSpPr>
          <p:nvPr/>
        </p:nvSpPr>
        <p:spPr bwMode="auto">
          <a:xfrm>
            <a:off x="4876800" y="1981200"/>
            <a:ext cx="381000" cy="381000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>
                <a:solidFill>
                  <a:srgbClr val="4C0026"/>
                </a:solidFill>
                <a:effectLst/>
                <a:latin typeface="Arial" charset="0"/>
              </a:rPr>
              <a:t>2</a:t>
            </a:r>
          </a:p>
        </p:txBody>
      </p:sp>
      <p:grpSp>
        <p:nvGrpSpPr>
          <p:cNvPr id="1733664" name="Group 32"/>
          <p:cNvGrpSpPr>
            <a:grpSpLocks/>
          </p:cNvGrpSpPr>
          <p:nvPr/>
        </p:nvGrpSpPr>
        <p:grpSpPr bwMode="auto">
          <a:xfrm>
            <a:off x="5257800" y="1990725"/>
            <a:ext cx="2514600" cy="690563"/>
            <a:chOff x="3312" y="1254"/>
            <a:chExt cx="1584" cy="435"/>
          </a:xfrm>
        </p:grpSpPr>
        <p:sp>
          <p:nvSpPr>
            <p:cNvPr id="1733665" name="Text Box 33"/>
            <p:cNvSpPr txBox="1">
              <a:spLocks noChangeArrowheads="1"/>
            </p:cNvSpPr>
            <p:nvPr/>
          </p:nvSpPr>
          <p:spPr bwMode="auto">
            <a:xfrm>
              <a:off x="3312" y="1254"/>
              <a:ext cx="1584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Global democratic</a:t>
              </a:r>
            </a:p>
          </p:txBody>
        </p:sp>
        <p:sp>
          <p:nvSpPr>
            <p:cNvPr id="1733666" name="Text Box 34"/>
            <p:cNvSpPr txBox="1">
              <a:spLocks noChangeArrowheads="1"/>
            </p:cNvSpPr>
            <p:nvPr/>
          </p:nvSpPr>
          <p:spPr bwMode="auto">
            <a:xfrm>
              <a:off x="3312" y="1429"/>
              <a:ext cx="1584" cy="26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100">
                  <a:solidFill>
                    <a:srgbClr val="4C0026"/>
                  </a:solidFill>
                  <a:effectLst/>
                  <a:latin typeface="Arial Narrow" pitchFamily="34" charset="0"/>
                </a:rPr>
                <a:t>political sphere</a:t>
              </a:r>
            </a:p>
          </p:txBody>
        </p:sp>
      </p:grpSp>
      <p:sp>
        <p:nvSpPr>
          <p:cNvPr id="1733667" name="Text Box 35"/>
          <p:cNvSpPr txBox="1">
            <a:spLocks noChangeArrowheads="1"/>
          </p:cNvSpPr>
          <p:nvPr/>
        </p:nvSpPr>
        <p:spPr bwMode="auto">
          <a:xfrm>
            <a:off x="5257800" y="4346575"/>
            <a:ext cx="2895600" cy="6064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Conveyance of teachings of the returning Christ</a:t>
            </a:r>
          </a:p>
        </p:txBody>
      </p:sp>
      <p:sp>
        <p:nvSpPr>
          <p:cNvPr id="1733668" name="Line 36"/>
          <p:cNvSpPr>
            <a:spLocks noChangeShapeType="1"/>
          </p:cNvSpPr>
          <p:nvPr/>
        </p:nvSpPr>
        <p:spPr bwMode="auto">
          <a:xfrm>
            <a:off x="4914900" y="452755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3669" name="Text Box 37"/>
          <p:cNvSpPr txBox="1">
            <a:spLocks noChangeArrowheads="1"/>
          </p:cNvSpPr>
          <p:nvPr/>
        </p:nvSpPr>
        <p:spPr bwMode="auto">
          <a:xfrm>
            <a:off x="5257800" y="2765425"/>
            <a:ext cx="2590800" cy="8636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Progress</a:t>
            </a:r>
          </a:p>
          <a:p>
            <a:pPr algn="l">
              <a:lnSpc>
                <a:spcPct val="8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of transportation</a:t>
            </a:r>
          </a:p>
          <a:p>
            <a:pPr algn="l">
              <a:lnSpc>
                <a:spcPct val="8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and communication</a:t>
            </a:r>
          </a:p>
        </p:txBody>
      </p:sp>
      <p:sp>
        <p:nvSpPr>
          <p:cNvPr id="1733670" name="Line 38"/>
          <p:cNvSpPr>
            <a:spLocks noChangeShapeType="1"/>
          </p:cNvSpPr>
          <p:nvPr/>
        </p:nvSpPr>
        <p:spPr bwMode="auto">
          <a:xfrm>
            <a:off x="4914900" y="2946400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3671" name="Text Box 39"/>
          <p:cNvSpPr txBox="1">
            <a:spLocks noChangeArrowheads="1"/>
          </p:cNvSpPr>
          <p:nvPr/>
        </p:nvSpPr>
        <p:spPr bwMode="auto">
          <a:xfrm>
            <a:off x="5257800" y="3697288"/>
            <a:ext cx="2895600" cy="6064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100">
                <a:solidFill>
                  <a:srgbClr val="4C0026"/>
                </a:solidFill>
                <a:effectLst/>
                <a:latin typeface="Arial Narrow" pitchFamily="34" charset="0"/>
              </a:rPr>
              <a:t>Contact among languages and cultures</a:t>
            </a:r>
          </a:p>
        </p:txBody>
      </p:sp>
      <p:sp>
        <p:nvSpPr>
          <p:cNvPr id="1733672" name="Line 40"/>
          <p:cNvSpPr>
            <a:spLocks noChangeShapeType="1"/>
          </p:cNvSpPr>
          <p:nvPr/>
        </p:nvSpPr>
        <p:spPr bwMode="auto">
          <a:xfrm>
            <a:off x="4914900" y="3878263"/>
            <a:ext cx="304800" cy="0"/>
          </a:xfrm>
          <a:prstGeom prst="line">
            <a:avLst/>
          </a:prstGeom>
          <a:noFill/>
          <a:ln w="28575">
            <a:solidFill>
              <a:srgbClr val="4C0026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3673" name="Rectangle 4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33674" name="Text Box 42"/>
          <p:cNvSpPr txBox="1">
            <a:spLocks noChangeArrowheads="1"/>
          </p:cNvSpPr>
          <p:nvPr/>
        </p:nvSpPr>
        <p:spPr bwMode="auto">
          <a:xfrm>
            <a:off x="1447800" y="5641975"/>
            <a:ext cx="640080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These factors have fully</a:t>
            </a:r>
            <a:r>
              <a:rPr lang="en-US" sz="2100">
                <a:solidFill>
                  <a:srgbClr val="FFFF99"/>
                </a:solidFill>
                <a:effectLst/>
                <a:latin typeface="Arial Narrow" pitchFamily="34" charset="0"/>
              </a:rPr>
              <a:t> 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prepared an environment in which the teachings of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returning Christ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can freely and swiftly be conveyed to the hearts of all humankind.</a:t>
            </a:r>
            <a:endParaRPr lang="en-US" sz="16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3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33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33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3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3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3667" grpId="0"/>
      <p:bldP spid="1733668" grpId="0" animBg="1"/>
      <p:bldP spid="173367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682" name="WordArt 2"/>
          <p:cNvSpPr>
            <a:spLocks noChangeArrowheads="1" noChangeShapeType="1" noTextEdit="1"/>
          </p:cNvSpPr>
          <p:nvPr/>
        </p:nvSpPr>
        <p:spPr bwMode="auto">
          <a:xfrm>
            <a:off x="685800" y="1143000"/>
            <a:ext cx="7772400" cy="4953000"/>
          </a:xfrm>
          <a:prstGeom prst="rect">
            <a:avLst/>
          </a:prstGeom>
          <a:effectLst>
            <a:outerShdw dist="25400" dir="12600000" algn="ctr" rotWithShape="0">
              <a:schemeClr val="tx1"/>
            </a:outerShdw>
          </a:effectLst>
        </p:spPr>
        <p:txBody>
          <a:bodyPr wrap="none" fromWordArt="1">
            <a:prstTxWarp prst="textInflate">
              <a:avLst>
                <a:gd name="adj" fmla="val 16338"/>
              </a:avLst>
            </a:prstTxWarp>
          </a:bodyPr>
          <a:lstStyle/>
          <a:p>
            <a:pPr eaLnBrk="1" hangingPunct="1">
              <a:lnSpc>
                <a:spcPct val="95000"/>
              </a:lnSpc>
            </a:pPr>
            <a:r>
              <a:rPr lang="en-US" sz="3600" u="none" kern="10" spc="300" dirty="0" smtClean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rgbClr val="000000"/>
                  </a:outerShdw>
                </a:effectLst>
                <a:latin typeface="Papyrus"/>
              </a:rPr>
              <a:t>The  </a:t>
            </a:r>
            <a:r>
              <a:rPr lang="en-US" sz="3600" u="none" kern="10" spc="30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rgbClr val="000000"/>
                  </a:outerShdw>
                </a:effectLst>
                <a:latin typeface="Papyrus"/>
              </a:rPr>
              <a:t>Providence</a:t>
            </a:r>
          </a:p>
          <a:p>
            <a:pPr eaLnBrk="1" hangingPunct="1">
              <a:lnSpc>
                <a:spcPct val="95000"/>
              </a:lnSpc>
            </a:pPr>
            <a:r>
              <a:rPr lang="en-US" sz="3600" u="none" kern="10" spc="300" dirty="0" smtClean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rgbClr val="000000"/>
                  </a:outerShdw>
                </a:effectLst>
                <a:latin typeface="Papyrus"/>
              </a:rPr>
              <a:t>of  Restoration</a:t>
            </a:r>
          </a:p>
          <a:p>
            <a:pPr eaLnBrk="1" hangingPunct="1">
              <a:lnSpc>
                <a:spcPct val="95000"/>
              </a:lnSpc>
            </a:pPr>
            <a:endParaRPr lang="en-US" sz="3600" u="none" kern="10" dirty="0" smtClean="0">
              <a:ln w="28575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E05B"/>
                  </a:gs>
                  <a:gs pos="50000">
                    <a:srgbClr val="CC6600"/>
                  </a:gs>
                  <a:gs pos="100000">
                    <a:srgbClr val="FFE05B"/>
                  </a:gs>
                </a:gsLst>
                <a:lin ang="2700000" scaled="1"/>
              </a:gradFill>
              <a:effectLst>
                <a:glow rad="63500">
                  <a:srgbClr val="000000">
                    <a:alpha val="40000"/>
                  </a:srgbClr>
                </a:glow>
                <a:outerShdw dist="38100" dir="2400000" algn="ctr" rotWithShape="0">
                  <a:srgbClr val="000000"/>
                </a:outerShdw>
              </a:effectLst>
              <a:latin typeface="Papyrus"/>
            </a:endParaRPr>
          </a:p>
          <a:p>
            <a:pPr eaLnBrk="1" hangingPunct="1">
              <a:lnSpc>
                <a:spcPct val="95000"/>
              </a:lnSpc>
            </a:pPr>
            <a:endParaRPr lang="en-US" sz="3600" u="none" kern="10" dirty="0">
              <a:ln w="28575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E05B"/>
                  </a:gs>
                  <a:gs pos="50000">
                    <a:srgbClr val="CC6600"/>
                  </a:gs>
                  <a:gs pos="100000">
                    <a:srgbClr val="FFE05B"/>
                  </a:gs>
                </a:gsLst>
                <a:lin ang="2700000" scaled="1"/>
              </a:gradFill>
              <a:effectLst>
                <a:glow rad="63500">
                  <a:srgbClr val="000000">
                    <a:alpha val="40000"/>
                  </a:srgbClr>
                </a:glow>
                <a:outerShdw dist="38100" dir="2400000" algn="ctr" rotWithShape="0">
                  <a:srgbClr val="000000"/>
                </a:outerShdw>
              </a:effectLst>
              <a:latin typeface="Papyrus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3600" u="none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rgbClr val="000000"/>
                  </a:outerShdw>
                </a:effectLst>
                <a:latin typeface="Papyrus"/>
              </a:rPr>
              <a:t>and </a:t>
            </a:r>
            <a:r>
              <a:rPr lang="en-US" sz="3600" u="none" kern="10" dirty="0" smtClean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rgbClr val="000000"/>
                  </a:outerShdw>
                </a:effectLst>
                <a:latin typeface="Papyrus"/>
              </a:rPr>
              <a:t>the </a:t>
            </a:r>
            <a:r>
              <a:rPr lang="en-US" sz="3600" u="none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rgbClr val="000000"/>
                  </a:outerShdw>
                </a:effectLst>
                <a:latin typeface="Papyrus"/>
              </a:rPr>
              <a:t>Progress of History</a:t>
            </a:r>
          </a:p>
        </p:txBody>
      </p:sp>
      <p:pic>
        <p:nvPicPr>
          <p:cNvPr id="31" name="Picture 30" descr="My History Timeli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66599"/>
            <a:ext cx="9144000" cy="1205401"/>
          </a:xfrm>
          <a:prstGeom prst="rect">
            <a:avLst/>
          </a:prstGeom>
        </p:spPr>
      </p:pic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52400" y="152400"/>
            <a:ext cx="2362200" cy="685800"/>
            <a:chOff x="1104" y="288"/>
            <a:chExt cx="3552" cy="720"/>
          </a:xfrm>
        </p:grpSpPr>
        <p:sp>
          <p:nvSpPr>
            <p:cNvPr id="5" name="AutoShape 9"/>
            <p:cNvSpPr>
              <a:spLocks noChangeArrowheads="1"/>
            </p:cNvSpPr>
            <p:nvPr/>
          </p:nvSpPr>
          <p:spPr bwMode="auto">
            <a:xfrm>
              <a:off x="1104" y="288"/>
              <a:ext cx="3552" cy="72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5C2E00"/>
                </a:gs>
                <a:gs pos="50000">
                  <a:srgbClr val="FFD317"/>
                </a:gs>
                <a:gs pos="100000">
                  <a:srgbClr val="5C2E00"/>
                </a:gs>
              </a:gsLst>
              <a:lin ang="2700000" scaled="1"/>
            </a:gradFill>
            <a:ln w="28575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267" y="434"/>
              <a:ext cx="3227" cy="427"/>
            </a:xfrm>
            <a:prstGeom prst="rect">
              <a:avLst/>
            </a:prstGeom>
            <a:effectLst>
              <a:outerShdw dist="25400" dir="12000000" algn="ctr" rotWithShape="0">
                <a:srgbClr val="542A00"/>
              </a:outerShdw>
            </a:effec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12700">
                    <a:solidFill>
                      <a:srgbClr val="542A00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7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73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568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764" name="Oval 36" descr="Group of People"/>
          <p:cNvSpPr>
            <a:spLocks noChangeArrowheads="1"/>
          </p:cNvSpPr>
          <p:nvPr/>
        </p:nvSpPr>
        <p:spPr bwMode="auto">
          <a:xfrm flipH="1">
            <a:off x="5867400" y="1981200"/>
            <a:ext cx="1981200" cy="9906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153297"/>
            </a:stretch>
          </a:blipFill>
          <a:ln w="19050" algn="ctr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37748" name="Oval 20" descr="People in color copy 2"/>
          <p:cNvSpPr>
            <a:spLocks noChangeArrowheads="1"/>
          </p:cNvSpPr>
          <p:nvPr/>
        </p:nvSpPr>
        <p:spPr bwMode="auto">
          <a:xfrm>
            <a:off x="5867400" y="304800"/>
            <a:ext cx="1981200" cy="1447800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 b="-66391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37730" name="Line 2"/>
          <p:cNvSpPr>
            <a:spLocks noChangeShapeType="1"/>
          </p:cNvSpPr>
          <p:nvPr/>
        </p:nvSpPr>
        <p:spPr bwMode="auto">
          <a:xfrm rot="10800000" flipH="1">
            <a:off x="3200400" y="2460625"/>
            <a:ext cx="2590800" cy="0"/>
          </a:xfrm>
          <a:prstGeom prst="line">
            <a:avLst/>
          </a:prstGeom>
          <a:noFill/>
          <a:ln w="76200">
            <a:solidFill>
              <a:srgbClr val="000000">
                <a:alpha val="50000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7731" name="Line 3"/>
          <p:cNvSpPr>
            <a:spLocks noChangeShapeType="1"/>
          </p:cNvSpPr>
          <p:nvPr/>
        </p:nvSpPr>
        <p:spPr bwMode="auto">
          <a:xfrm rot="10800000" flipH="1">
            <a:off x="3200400" y="1012825"/>
            <a:ext cx="2590800" cy="0"/>
          </a:xfrm>
          <a:prstGeom prst="line">
            <a:avLst/>
          </a:prstGeom>
          <a:noFill/>
          <a:ln w="76200">
            <a:solidFill>
              <a:srgbClr val="660066">
                <a:alpha val="60001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7737" name="Text Box 9"/>
          <p:cNvSpPr txBox="1">
            <a:spLocks noChangeArrowheads="1"/>
          </p:cNvSpPr>
          <p:nvPr/>
        </p:nvSpPr>
        <p:spPr bwMode="auto">
          <a:xfrm>
            <a:off x="5900738" y="609600"/>
            <a:ext cx="1914525" cy="935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300" b="0" dirty="0">
                <a:solidFill>
                  <a:srgbClr val="660033"/>
                </a:solidFill>
                <a:effectLst/>
                <a:latin typeface="Arial Black" pitchFamily="34" charset="0"/>
              </a:rPr>
              <a:t>Kingdom of Heaven on earth</a:t>
            </a:r>
          </a:p>
        </p:txBody>
      </p:sp>
      <p:sp>
        <p:nvSpPr>
          <p:cNvPr id="1737738" name="Rectangle 10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37744" name="Text Box 16"/>
          <p:cNvSpPr txBox="1">
            <a:spLocks noChangeArrowheads="1"/>
          </p:cNvSpPr>
          <p:nvPr/>
        </p:nvSpPr>
        <p:spPr bwMode="auto">
          <a:xfrm>
            <a:off x="6092825" y="2209800"/>
            <a:ext cx="15303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 dirty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 dirty="0">
                <a:solidFill>
                  <a:schemeClr val="tx1"/>
                </a:solidFill>
                <a:effectLst/>
                <a:latin typeface="Arial Black" pitchFamily="34" charset="0"/>
              </a:rPr>
              <a:t>society</a:t>
            </a:r>
          </a:p>
        </p:txBody>
      </p:sp>
      <p:grpSp>
        <p:nvGrpSpPr>
          <p:cNvPr id="1737745" name="Group 17"/>
          <p:cNvGrpSpPr>
            <a:grpSpLocks/>
          </p:cNvGrpSpPr>
          <p:nvPr/>
        </p:nvGrpSpPr>
        <p:grpSpPr bwMode="auto">
          <a:xfrm>
            <a:off x="1066800" y="5576888"/>
            <a:ext cx="7315200" cy="976312"/>
            <a:chOff x="672" y="3513"/>
            <a:chExt cx="4608" cy="615"/>
          </a:xfrm>
        </p:grpSpPr>
        <p:sp>
          <p:nvSpPr>
            <p:cNvPr id="1737746" name="Text Box 18"/>
            <p:cNvSpPr txBox="1">
              <a:spLocks noChangeArrowheads="1"/>
            </p:cNvSpPr>
            <p:nvPr/>
          </p:nvSpPr>
          <p:spPr bwMode="auto">
            <a:xfrm>
              <a:off x="672" y="3513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37747" name="Text Box 19"/>
            <p:cNvSpPr txBox="1">
              <a:spLocks noChangeArrowheads="1"/>
            </p:cNvSpPr>
            <p:nvPr/>
          </p:nvSpPr>
          <p:spPr bwMode="auto">
            <a:xfrm>
              <a:off x="912" y="3551"/>
              <a:ext cx="4368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Kingdom of Heaven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earth is a society whose structure is formed in the image of a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perfect person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 Likewise,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fallen society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may be regarded as formed in the likeness of a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fallen person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37755" name="Oval 27" descr="Man business_pink"/>
          <p:cNvSpPr>
            <a:spLocks noChangeArrowheads="1"/>
          </p:cNvSpPr>
          <p:nvPr/>
        </p:nvSpPr>
        <p:spPr bwMode="auto">
          <a:xfrm>
            <a:off x="1301750" y="544513"/>
            <a:ext cx="1981200" cy="91440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531222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37734" name="Text Box 6"/>
          <p:cNvSpPr txBox="1">
            <a:spLocks noChangeArrowheads="1"/>
          </p:cNvSpPr>
          <p:nvPr/>
        </p:nvSpPr>
        <p:spPr bwMode="auto">
          <a:xfrm>
            <a:off x="1335088" y="730250"/>
            <a:ext cx="1914525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 dirty="0">
                <a:solidFill>
                  <a:srgbClr val="660033"/>
                </a:solidFill>
                <a:effectLst/>
                <a:latin typeface="Arial Black" pitchFamily="34" charset="0"/>
              </a:rPr>
              <a:t>Perfect person</a:t>
            </a:r>
          </a:p>
        </p:txBody>
      </p:sp>
      <p:sp>
        <p:nvSpPr>
          <p:cNvPr id="1737756" name="Oval 28" descr="Man business_grey"/>
          <p:cNvSpPr>
            <a:spLocks noChangeArrowheads="1"/>
          </p:cNvSpPr>
          <p:nvPr/>
        </p:nvSpPr>
        <p:spPr bwMode="auto">
          <a:xfrm flipH="1">
            <a:off x="1295400" y="1981200"/>
            <a:ext cx="1981200" cy="990600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b="-482667"/>
            </a:stretch>
          </a:blipFill>
          <a:ln w="19050" algn="ctr">
            <a:solidFill>
              <a:srgbClr val="777777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37741" name="Text Box 13"/>
          <p:cNvSpPr txBox="1">
            <a:spLocks noChangeArrowheads="1"/>
          </p:cNvSpPr>
          <p:nvPr/>
        </p:nvSpPr>
        <p:spPr bwMode="auto">
          <a:xfrm>
            <a:off x="1603375" y="2209800"/>
            <a:ext cx="13652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 dirty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 dirty="0">
                <a:solidFill>
                  <a:schemeClr val="tx1"/>
                </a:solidFill>
                <a:effectLst/>
                <a:latin typeface="Arial Black" pitchFamily="34" charset="0"/>
              </a:rPr>
              <a:t>person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37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3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37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37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73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37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37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37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37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3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3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37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37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37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37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37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37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37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73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7764" grpId="0" animBg="1"/>
      <p:bldP spid="1737748" grpId="0" animBg="1"/>
      <p:bldP spid="1737730" grpId="0" animBg="1"/>
      <p:bldP spid="1737731" grpId="0" animBg="1"/>
      <p:bldP spid="1737737" grpId="0"/>
      <p:bldP spid="1737744" grpId="0"/>
      <p:bldP spid="1737755" grpId="0" animBg="1"/>
      <p:bldP spid="1737734" grpId="0"/>
      <p:bldP spid="1737756" grpId="0" animBg="1"/>
      <p:bldP spid="173774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778" name="Line 2"/>
          <p:cNvSpPr>
            <a:spLocks noChangeShapeType="1"/>
          </p:cNvSpPr>
          <p:nvPr/>
        </p:nvSpPr>
        <p:spPr bwMode="auto">
          <a:xfrm rot="10800000" flipH="1">
            <a:off x="3200400" y="2460625"/>
            <a:ext cx="2590800" cy="0"/>
          </a:xfrm>
          <a:prstGeom prst="line">
            <a:avLst/>
          </a:prstGeom>
          <a:noFill/>
          <a:ln w="76200">
            <a:solidFill>
              <a:srgbClr val="000000">
                <a:alpha val="50000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9779" name="Line 3"/>
          <p:cNvSpPr>
            <a:spLocks noChangeShapeType="1"/>
          </p:cNvSpPr>
          <p:nvPr/>
        </p:nvSpPr>
        <p:spPr bwMode="auto">
          <a:xfrm rot="10800000" flipH="1">
            <a:off x="3200400" y="1012825"/>
            <a:ext cx="2590800" cy="0"/>
          </a:xfrm>
          <a:prstGeom prst="line">
            <a:avLst/>
          </a:prstGeom>
          <a:noFill/>
          <a:ln w="76200">
            <a:solidFill>
              <a:srgbClr val="660066">
                <a:alpha val="60001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39786" name="Rectangle 10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39793" name="Group 17"/>
          <p:cNvGrpSpPr>
            <a:grpSpLocks/>
          </p:cNvGrpSpPr>
          <p:nvPr/>
        </p:nvGrpSpPr>
        <p:grpSpPr bwMode="auto">
          <a:xfrm>
            <a:off x="1219200" y="5699125"/>
            <a:ext cx="6781800" cy="701675"/>
            <a:chOff x="768" y="3590"/>
            <a:chExt cx="4272" cy="442"/>
          </a:xfrm>
        </p:grpSpPr>
        <p:sp>
          <p:nvSpPr>
            <p:cNvPr id="1739794" name="Text Box 18"/>
            <p:cNvSpPr txBox="1">
              <a:spLocks noChangeArrowheads="1"/>
            </p:cNvSpPr>
            <p:nvPr/>
          </p:nvSpPr>
          <p:spPr bwMode="auto">
            <a:xfrm>
              <a:off x="768" y="3590"/>
              <a:ext cx="232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39795" name="Text Box 19"/>
            <p:cNvSpPr txBox="1">
              <a:spLocks noChangeArrowheads="1"/>
            </p:cNvSpPr>
            <p:nvPr/>
          </p:nvSpPr>
          <p:spPr bwMode="auto">
            <a:xfrm>
              <a:off x="1008" y="3628"/>
              <a:ext cx="40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We can better understand the history of societies built by sinful humanity by examining the inner life of a fallen person.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39796" name="Oval 20" descr="Man business_pink"/>
          <p:cNvSpPr>
            <a:spLocks noChangeArrowheads="1"/>
          </p:cNvSpPr>
          <p:nvPr/>
        </p:nvSpPr>
        <p:spPr bwMode="auto">
          <a:xfrm>
            <a:off x="1301750" y="544513"/>
            <a:ext cx="1981200" cy="9144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531222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39797" name="Text Box 21"/>
          <p:cNvSpPr txBox="1">
            <a:spLocks noChangeArrowheads="1"/>
          </p:cNvSpPr>
          <p:nvPr/>
        </p:nvSpPr>
        <p:spPr bwMode="auto">
          <a:xfrm>
            <a:off x="1335088" y="730250"/>
            <a:ext cx="1914525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Perfect person</a:t>
            </a:r>
          </a:p>
        </p:txBody>
      </p:sp>
      <p:sp>
        <p:nvSpPr>
          <p:cNvPr id="1739798" name="Oval 22" descr="Man business_grey"/>
          <p:cNvSpPr>
            <a:spLocks noChangeArrowheads="1"/>
          </p:cNvSpPr>
          <p:nvPr/>
        </p:nvSpPr>
        <p:spPr bwMode="auto">
          <a:xfrm flipH="1">
            <a:off x="1295400" y="1981200"/>
            <a:ext cx="1981200" cy="990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482667"/>
            </a:stretch>
          </a:blipFill>
          <a:ln w="1905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39799" name="Text Box 23"/>
          <p:cNvSpPr txBox="1">
            <a:spLocks noChangeArrowheads="1"/>
          </p:cNvSpPr>
          <p:nvPr/>
        </p:nvSpPr>
        <p:spPr bwMode="auto">
          <a:xfrm>
            <a:off x="1603375" y="2209800"/>
            <a:ext cx="13652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person</a:t>
            </a:r>
          </a:p>
        </p:txBody>
      </p:sp>
      <p:sp>
        <p:nvSpPr>
          <p:cNvPr id="1739800" name="Oval 24" descr="Group of People"/>
          <p:cNvSpPr>
            <a:spLocks noChangeArrowheads="1"/>
          </p:cNvSpPr>
          <p:nvPr/>
        </p:nvSpPr>
        <p:spPr bwMode="auto">
          <a:xfrm flipH="1">
            <a:off x="5867400" y="1981200"/>
            <a:ext cx="1981200" cy="99060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153297"/>
            </a:stretch>
          </a:blipFill>
          <a:ln w="19050" algn="ctr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39801" name="Oval 25" descr="People in color copy 2"/>
          <p:cNvSpPr>
            <a:spLocks noChangeArrowheads="1"/>
          </p:cNvSpPr>
          <p:nvPr/>
        </p:nvSpPr>
        <p:spPr bwMode="auto">
          <a:xfrm>
            <a:off x="5867400" y="304800"/>
            <a:ext cx="1981200" cy="1447800"/>
          </a:xfrm>
          <a:prstGeom prst="ellipse">
            <a:avLst/>
          </a:prstGeom>
          <a:blipFill dpi="0" rotWithShape="1">
            <a:blip r:embed="rId6" cstate="screen"/>
            <a:srcRect/>
            <a:stretch>
              <a:fillRect b="-66391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39802" name="Text Box 26"/>
          <p:cNvSpPr txBox="1">
            <a:spLocks noChangeArrowheads="1"/>
          </p:cNvSpPr>
          <p:nvPr/>
        </p:nvSpPr>
        <p:spPr bwMode="auto">
          <a:xfrm>
            <a:off x="5900738" y="609600"/>
            <a:ext cx="1914525" cy="935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300" b="0">
                <a:solidFill>
                  <a:srgbClr val="660033"/>
                </a:solidFill>
                <a:effectLst/>
                <a:latin typeface="Arial Black" pitchFamily="34" charset="0"/>
              </a:rPr>
              <a:t>Kingdom of Heaven on earth</a:t>
            </a:r>
          </a:p>
        </p:txBody>
      </p:sp>
      <p:sp>
        <p:nvSpPr>
          <p:cNvPr id="1739803" name="Text Box 27"/>
          <p:cNvSpPr txBox="1">
            <a:spLocks noChangeArrowheads="1"/>
          </p:cNvSpPr>
          <p:nvPr/>
        </p:nvSpPr>
        <p:spPr bwMode="auto">
          <a:xfrm>
            <a:off x="6092825" y="2209800"/>
            <a:ext cx="15303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9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39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27" name="Line 3"/>
          <p:cNvSpPr>
            <a:spLocks noChangeShapeType="1"/>
          </p:cNvSpPr>
          <p:nvPr/>
        </p:nvSpPr>
        <p:spPr bwMode="auto">
          <a:xfrm rot="10800000" flipH="1">
            <a:off x="3200400" y="1012825"/>
            <a:ext cx="2590800" cy="0"/>
          </a:xfrm>
          <a:prstGeom prst="line">
            <a:avLst/>
          </a:prstGeom>
          <a:noFill/>
          <a:ln w="76200">
            <a:solidFill>
              <a:srgbClr val="660066">
                <a:alpha val="60001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1905" name="Oval 81" descr="People in color copy 2"/>
          <p:cNvSpPr>
            <a:spLocks noChangeArrowheads="1"/>
          </p:cNvSpPr>
          <p:nvPr/>
        </p:nvSpPr>
        <p:spPr bwMode="auto">
          <a:xfrm>
            <a:off x="5867400" y="304800"/>
            <a:ext cx="1981200" cy="1447800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 b="-66391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41906" name="Text Box 82"/>
          <p:cNvSpPr txBox="1">
            <a:spLocks noChangeArrowheads="1"/>
          </p:cNvSpPr>
          <p:nvPr/>
        </p:nvSpPr>
        <p:spPr bwMode="auto">
          <a:xfrm>
            <a:off x="5900738" y="609600"/>
            <a:ext cx="1914525" cy="935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300" b="0">
                <a:solidFill>
                  <a:srgbClr val="660033"/>
                </a:solidFill>
                <a:effectLst/>
                <a:latin typeface="Arial Black" pitchFamily="34" charset="0"/>
              </a:rPr>
              <a:t>Kingdom of Heaven on earth</a:t>
            </a:r>
          </a:p>
        </p:txBody>
      </p:sp>
      <p:sp>
        <p:nvSpPr>
          <p:cNvPr id="1741903" name="Oval 79" descr="Man business_pink"/>
          <p:cNvSpPr>
            <a:spLocks noChangeArrowheads="1"/>
          </p:cNvSpPr>
          <p:nvPr/>
        </p:nvSpPr>
        <p:spPr bwMode="auto">
          <a:xfrm>
            <a:off x="1301750" y="544513"/>
            <a:ext cx="1981200" cy="9144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531222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41904" name="Text Box 80"/>
          <p:cNvSpPr txBox="1">
            <a:spLocks noChangeArrowheads="1"/>
          </p:cNvSpPr>
          <p:nvPr/>
        </p:nvSpPr>
        <p:spPr bwMode="auto">
          <a:xfrm>
            <a:off x="1335088" y="730250"/>
            <a:ext cx="1914525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Perfect person</a:t>
            </a:r>
          </a:p>
        </p:txBody>
      </p:sp>
      <p:sp>
        <p:nvSpPr>
          <p:cNvPr id="1741826" name="Line 2"/>
          <p:cNvSpPr>
            <a:spLocks noChangeShapeType="1"/>
          </p:cNvSpPr>
          <p:nvPr/>
        </p:nvSpPr>
        <p:spPr bwMode="auto">
          <a:xfrm rot="10800000" flipH="1">
            <a:off x="3200400" y="2460625"/>
            <a:ext cx="2590800" cy="0"/>
          </a:xfrm>
          <a:prstGeom prst="line">
            <a:avLst/>
          </a:prstGeom>
          <a:noFill/>
          <a:ln w="76200">
            <a:solidFill>
              <a:srgbClr val="000000">
                <a:alpha val="50000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41837" name="Picture 13" descr="TAMA_087B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2923"/>
          <a:stretch>
            <a:fillRect/>
          </a:stretch>
        </p:blipFill>
        <p:spPr bwMode="auto">
          <a:xfrm>
            <a:off x="3581400" y="0"/>
            <a:ext cx="55626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pic>
        <p:nvPicPr>
          <p:cNvPr id="1741853" name="Picture 29" descr="A man with two heads fighting himself, like Paul in Romans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 cstate="print"/>
          <a:srcRect t="-4256" b="-23384"/>
          <a:stretch>
            <a:fillRect/>
          </a:stretch>
        </p:blipFill>
        <p:spPr>
          <a:xfrm>
            <a:off x="190500" y="0"/>
            <a:ext cx="3411538" cy="6858000"/>
          </a:xfr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  <a:ln/>
        </p:spPr>
      </p:pic>
      <p:sp>
        <p:nvSpPr>
          <p:cNvPr id="1741865" name="Rectangle 4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41866" name="Group 42"/>
          <p:cNvGrpSpPr>
            <a:grpSpLocks/>
          </p:cNvGrpSpPr>
          <p:nvPr/>
        </p:nvGrpSpPr>
        <p:grpSpPr bwMode="auto">
          <a:xfrm>
            <a:off x="914400" y="5638800"/>
            <a:ext cx="7391400" cy="976313"/>
            <a:chOff x="768" y="3590"/>
            <a:chExt cx="4656" cy="615"/>
          </a:xfrm>
        </p:grpSpPr>
        <p:sp>
          <p:nvSpPr>
            <p:cNvPr id="1741867" name="Text Box 43"/>
            <p:cNvSpPr txBox="1">
              <a:spLocks noChangeArrowheads="1"/>
            </p:cNvSpPr>
            <p:nvPr/>
          </p:nvSpPr>
          <p:spPr bwMode="auto">
            <a:xfrm>
              <a:off x="768" y="3590"/>
              <a:ext cx="232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41868" name="Text Box 44"/>
            <p:cNvSpPr txBox="1">
              <a:spLocks noChangeArrowheads="1"/>
            </p:cNvSpPr>
            <p:nvPr/>
          </p:nvSpPr>
          <p:spPr bwMode="auto">
            <a:xfrm>
              <a:off x="1008" y="3628"/>
              <a:ext cx="441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Since human society is composed of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individuals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who are constantly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at war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within themselves,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interactions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among them cannot help but be full of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discord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conflict.</a:t>
              </a:r>
              <a:endParaRPr lang="en-US" sz="20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1741831" name="Group 7"/>
          <p:cNvGrpSpPr>
            <a:grpSpLocks/>
          </p:cNvGrpSpPr>
          <p:nvPr/>
        </p:nvGrpSpPr>
        <p:grpSpPr bwMode="auto">
          <a:xfrm>
            <a:off x="968375" y="3032125"/>
            <a:ext cx="2597150" cy="254000"/>
            <a:chOff x="610" y="1910"/>
            <a:chExt cx="1636" cy="160"/>
          </a:xfrm>
        </p:grpSpPr>
        <p:sp>
          <p:nvSpPr>
            <p:cNvPr id="1741832" name="Line 8"/>
            <p:cNvSpPr>
              <a:spLocks noChangeShapeType="1"/>
            </p:cNvSpPr>
            <p:nvPr/>
          </p:nvSpPr>
          <p:spPr bwMode="auto">
            <a:xfrm rot="18224275" flipV="1">
              <a:off x="1811" y="1635"/>
              <a:ext cx="159" cy="710"/>
            </a:xfrm>
            <a:prstGeom prst="line">
              <a:avLst/>
            </a:prstGeom>
            <a:noFill/>
            <a:ln w="57150">
              <a:solidFill>
                <a:srgbClr val="5F5F5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833" name="Line 9"/>
            <p:cNvSpPr>
              <a:spLocks noChangeShapeType="1"/>
            </p:cNvSpPr>
            <p:nvPr/>
          </p:nvSpPr>
          <p:spPr bwMode="auto">
            <a:xfrm rot="3375725" flipH="1" flipV="1">
              <a:off x="885" y="1636"/>
              <a:ext cx="159" cy="710"/>
            </a:xfrm>
            <a:prstGeom prst="line">
              <a:avLst/>
            </a:prstGeom>
            <a:noFill/>
            <a:ln w="57150">
              <a:solidFill>
                <a:srgbClr val="9933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874" name="Oval 50" descr="Man business_grey"/>
          <p:cNvSpPr>
            <a:spLocks noChangeArrowheads="1"/>
          </p:cNvSpPr>
          <p:nvPr/>
        </p:nvSpPr>
        <p:spPr bwMode="auto">
          <a:xfrm flipH="1">
            <a:off x="1295400" y="1981200"/>
            <a:ext cx="1981200" cy="990600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 b="-482667"/>
            </a:stretch>
          </a:blipFill>
          <a:ln w="19050" algn="ctr">
            <a:solidFill>
              <a:srgbClr val="777777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41875" name="Text Box 51"/>
          <p:cNvSpPr txBox="1">
            <a:spLocks noChangeArrowheads="1"/>
          </p:cNvSpPr>
          <p:nvPr/>
        </p:nvSpPr>
        <p:spPr bwMode="auto">
          <a:xfrm>
            <a:off x="1603375" y="2209800"/>
            <a:ext cx="13652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person</a:t>
            </a:r>
          </a:p>
        </p:txBody>
      </p:sp>
      <p:sp>
        <p:nvSpPr>
          <p:cNvPr id="1741838" name="WordArt 14"/>
          <p:cNvSpPr>
            <a:spLocks noChangeArrowheads="1" noChangeShapeType="1" noTextEdit="1"/>
          </p:cNvSpPr>
          <p:nvPr/>
        </p:nvSpPr>
        <p:spPr bwMode="auto">
          <a:xfrm>
            <a:off x="6572250" y="3436938"/>
            <a:ext cx="571500" cy="469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1741908" name="Group 84"/>
          <p:cNvGrpSpPr>
            <a:grpSpLocks/>
          </p:cNvGrpSpPr>
          <p:nvPr/>
        </p:nvGrpSpPr>
        <p:grpSpPr bwMode="auto">
          <a:xfrm>
            <a:off x="5029200" y="3032125"/>
            <a:ext cx="3641725" cy="1074738"/>
            <a:chOff x="3168" y="1910"/>
            <a:chExt cx="2294" cy="677"/>
          </a:xfrm>
        </p:grpSpPr>
        <p:grpSp>
          <p:nvGrpSpPr>
            <p:cNvPr id="1741840" name="Group 16"/>
            <p:cNvGrpSpPr>
              <a:grpSpLocks/>
            </p:cNvGrpSpPr>
            <p:nvPr/>
          </p:nvGrpSpPr>
          <p:grpSpPr bwMode="auto">
            <a:xfrm>
              <a:off x="3466" y="1910"/>
              <a:ext cx="1660" cy="160"/>
              <a:chOff x="3466" y="1910"/>
              <a:chExt cx="1660" cy="160"/>
            </a:xfrm>
          </p:grpSpPr>
          <p:sp>
            <p:nvSpPr>
              <p:cNvPr id="1741841" name="Line 17"/>
              <p:cNvSpPr>
                <a:spLocks noChangeShapeType="1"/>
              </p:cNvSpPr>
              <p:nvPr/>
            </p:nvSpPr>
            <p:spPr bwMode="auto">
              <a:xfrm rot="18224275" flipV="1">
                <a:off x="4691" y="1635"/>
                <a:ext cx="159" cy="710"/>
              </a:xfrm>
              <a:prstGeom prst="line">
                <a:avLst/>
              </a:prstGeom>
              <a:noFill/>
              <a:ln w="57150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842" name="Line 18"/>
              <p:cNvSpPr>
                <a:spLocks noChangeShapeType="1"/>
              </p:cNvSpPr>
              <p:nvPr/>
            </p:nvSpPr>
            <p:spPr bwMode="auto">
              <a:xfrm rot="3375725" flipH="1" flipV="1">
                <a:off x="3741" y="1636"/>
                <a:ext cx="159" cy="710"/>
              </a:xfrm>
              <a:prstGeom prst="line">
                <a:avLst/>
              </a:prstGeom>
              <a:noFill/>
              <a:ln w="57150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1907" name="Group 83"/>
            <p:cNvGrpSpPr>
              <a:grpSpLocks/>
            </p:cNvGrpSpPr>
            <p:nvPr/>
          </p:nvGrpSpPr>
          <p:grpSpPr bwMode="auto">
            <a:xfrm>
              <a:off x="3168" y="2059"/>
              <a:ext cx="2294" cy="528"/>
              <a:chOff x="3168" y="2059"/>
              <a:chExt cx="2294" cy="528"/>
            </a:xfrm>
          </p:grpSpPr>
          <p:sp>
            <p:nvSpPr>
              <p:cNvPr id="1741891" name="Oval 67" descr="Woman casual_grey"/>
              <p:cNvSpPr>
                <a:spLocks noChangeArrowheads="1"/>
              </p:cNvSpPr>
              <p:nvPr/>
            </p:nvSpPr>
            <p:spPr bwMode="auto">
              <a:xfrm flipH="1">
                <a:off x="3216" y="2059"/>
                <a:ext cx="864" cy="528"/>
              </a:xfrm>
              <a:prstGeom prst="ellipse">
                <a:avLst/>
              </a:prstGeom>
              <a:blipFill dpi="0" rotWithShape="1">
                <a:blip r:embed="rId8" cstate="print"/>
                <a:srcRect/>
                <a:stretch>
                  <a:fillRect b="-362889"/>
                </a:stretch>
              </a:blipFill>
              <a:ln w="19050" algn="ctr">
                <a:solidFill>
                  <a:srgbClr val="777777"/>
                </a:solidFill>
                <a:round/>
                <a:headEnd/>
                <a:tailEnd/>
              </a:ln>
              <a:effectLst/>
            </p:spPr>
            <p:txBody>
              <a:bodyPr rot="10800000" vert="eaVert" wrap="none" anchor="ctr"/>
              <a:lstStyle/>
              <a:p>
                <a:endParaRPr lang="en-US"/>
              </a:p>
            </p:txBody>
          </p:sp>
          <p:sp>
            <p:nvSpPr>
              <p:cNvPr id="1741893" name="Oval 69" descr="Man casual_grey"/>
              <p:cNvSpPr>
                <a:spLocks noChangeArrowheads="1"/>
              </p:cNvSpPr>
              <p:nvPr/>
            </p:nvSpPr>
            <p:spPr bwMode="auto">
              <a:xfrm flipH="1">
                <a:off x="4560" y="2059"/>
                <a:ext cx="864" cy="528"/>
              </a:xfrm>
              <a:prstGeom prst="ellipse">
                <a:avLst/>
              </a:prstGeom>
              <a:blipFill dpi="0" rotWithShape="1">
                <a:blip r:embed="rId9" cstate="print"/>
                <a:srcRect/>
                <a:stretch>
                  <a:fillRect b="-380922"/>
                </a:stretch>
              </a:blipFill>
              <a:ln w="19050" algn="ctr">
                <a:solidFill>
                  <a:srgbClr val="777777"/>
                </a:solidFill>
                <a:round/>
                <a:headEnd/>
                <a:tailEnd/>
              </a:ln>
              <a:effectLst/>
            </p:spPr>
            <p:txBody>
              <a:bodyPr rot="10800000" vert="eaVert" wrap="none" anchor="ctr"/>
              <a:lstStyle/>
              <a:p>
                <a:endParaRPr lang="en-US"/>
              </a:p>
            </p:txBody>
          </p:sp>
          <p:sp>
            <p:nvSpPr>
              <p:cNvPr id="1741846" name="Text Box 22"/>
              <p:cNvSpPr txBox="1">
                <a:spLocks noChangeArrowheads="1"/>
              </p:cNvSpPr>
              <p:nvPr/>
            </p:nvSpPr>
            <p:spPr bwMode="auto">
              <a:xfrm>
                <a:off x="3168" y="2179"/>
                <a:ext cx="960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tx1"/>
                    </a:solidFill>
                    <a:effectLst/>
                    <a:latin typeface="Arial Narrow" pitchFamily="34" charset="0"/>
                  </a:rPr>
                  <a:t>Individual</a:t>
                </a:r>
              </a:p>
            </p:txBody>
          </p:sp>
          <p:sp>
            <p:nvSpPr>
              <p:cNvPr id="1741849" name="Text Box 25"/>
              <p:cNvSpPr txBox="1">
                <a:spLocks noChangeArrowheads="1"/>
              </p:cNvSpPr>
              <p:nvPr/>
            </p:nvSpPr>
            <p:spPr bwMode="auto">
              <a:xfrm>
                <a:off x="4502" y="2179"/>
                <a:ext cx="960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tx1"/>
                    </a:solidFill>
                    <a:effectLst/>
                    <a:latin typeface="Arial Narrow" pitchFamily="34" charset="0"/>
                  </a:rPr>
                  <a:t>Individual</a:t>
                </a:r>
              </a:p>
            </p:txBody>
          </p:sp>
        </p:grpSp>
      </p:grpSp>
      <p:sp>
        <p:nvSpPr>
          <p:cNvPr id="1741857" name="WordArt 33"/>
          <p:cNvSpPr>
            <a:spLocks noChangeArrowheads="1" noChangeShapeType="1" noTextEdit="1"/>
          </p:cNvSpPr>
          <p:nvPr/>
        </p:nvSpPr>
        <p:spPr bwMode="auto">
          <a:xfrm>
            <a:off x="1981200" y="3436938"/>
            <a:ext cx="571500" cy="469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1741912" name="Group 88"/>
          <p:cNvGrpSpPr>
            <a:grpSpLocks/>
          </p:cNvGrpSpPr>
          <p:nvPr/>
        </p:nvGrpSpPr>
        <p:grpSpPr bwMode="auto">
          <a:xfrm>
            <a:off x="457200" y="3276600"/>
            <a:ext cx="3581400" cy="838200"/>
            <a:chOff x="288" y="2064"/>
            <a:chExt cx="2256" cy="528"/>
          </a:xfrm>
        </p:grpSpPr>
        <p:sp>
          <p:nvSpPr>
            <p:cNvPr id="1741894" name="Oval 70" descr="Man business_pink"/>
            <p:cNvSpPr>
              <a:spLocks noChangeArrowheads="1"/>
            </p:cNvSpPr>
            <p:nvPr/>
          </p:nvSpPr>
          <p:spPr bwMode="auto">
            <a:xfrm flipH="1">
              <a:off x="336" y="2064"/>
              <a:ext cx="864" cy="528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b="-376727"/>
              </a:stretch>
            </a:blipFill>
            <a:ln w="19050" algn="ctr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  <p:sp>
          <p:nvSpPr>
            <p:cNvPr id="1741895" name="Oval 71" descr="Man business_black"/>
            <p:cNvSpPr>
              <a:spLocks noChangeArrowheads="1"/>
            </p:cNvSpPr>
            <p:nvPr/>
          </p:nvSpPr>
          <p:spPr bwMode="auto">
            <a:xfrm flipH="1">
              <a:off x="1680" y="2064"/>
              <a:ext cx="864" cy="528"/>
            </a:xfrm>
            <a:prstGeom prst="ellipse">
              <a:avLst/>
            </a:prstGeom>
            <a:blipFill dpi="0" rotWithShape="1">
              <a:blip r:embed="rId10" cstate="print"/>
              <a:srcRect/>
              <a:stretch>
                <a:fillRect b="-376727"/>
              </a:stretch>
            </a:blipFill>
            <a:ln w="190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  <p:sp>
          <p:nvSpPr>
            <p:cNvPr id="1741861" name="Text Box 37"/>
            <p:cNvSpPr txBox="1">
              <a:spLocks noChangeArrowheads="1"/>
            </p:cNvSpPr>
            <p:nvPr/>
          </p:nvSpPr>
          <p:spPr bwMode="auto">
            <a:xfrm>
              <a:off x="1728" y="2160"/>
              <a:ext cx="768" cy="38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123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000" b="0">
                  <a:ln w="3175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Evil</a:t>
              </a:r>
            </a:p>
            <a:p>
              <a:pPr>
                <a:lnSpc>
                  <a:spcPct val="85000"/>
                </a:lnSpc>
              </a:pPr>
              <a:r>
                <a:rPr lang="en-US" sz="2000" b="0">
                  <a:ln w="3175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mind</a:t>
              </a:r>
            </a:p>
          </p:txBody>
        </p:sp>
        <p:sp>
          <p:nvSpPr>
            <p:cNvPr id="1741864" name="Text Box 40"/>
            <p:cNvSpPr txBox="1">
              <a:spLocks noChangeArrowheads="1"/>
            </p:cNvSpPr>
            <p:nvPr/>
          </p:nvSpPr>
          <p:spPr bwMode="auto">
            <a:xfrm>
              <a:off x="288" y="2160"/>
              <a:ext cx="960" cy="38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0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Original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mind</a:t>
              </a:r>
            </a:p>
          </p:txBody>
        </p:sp>
      </p:grpSp>
      <p:sp>
        <p:nvSpPr>
          <p:cNvPr id="1741876" name="Oval 52" descr="Group of People"/>
          <p:cNvSpPr>
            <a:spLocks noChangeArrowheads="1"/>
          </p:cNvSpPr>
          <p:nvPr/>
        </p:nvSpPr>
        <p:spPr bwMode="auto">
          <a:xfrm flipH="1">
            <a:off x="5867400" y="1981200"/>
            <a:ext cx="1981200" cy="990600"/>
          </a:xfrm>
          <a:prstGeom prst="ellipse">
            <a:avLst/>
          </a:prstGeom>
          <a:blipFill dpi="0" rotWithShape="1">
            <a:blip r:embed="rId11" cstate="print"/>
            <a:srcRect/>
            <a:stretch>
              <a:fillRect b="-153297"/>
            </a:stretch>
          </a:blipFill>
          <a:ln w="19050" algn="ctr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877" name="Text Box 53"/>
          <p:cNvSpPr txBox="1">
            <a:spLocks noChangeArrowheads="1"/>
          </p:cNvSpPr>
          <p:nvPr/>
        </p:nvSpPr>
        <p:spPr bwMode="auto">
          <a:xfrm>
            <a:off x="6092825" y="2209800"/>
            <a:ext cx="15303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4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74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741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741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1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27" grpId="0" animBg="1"/>
      <p:bldP spid="1741826" grpId="0" animBg="1"/>
      <p:bldP spid="1741838" grpId="0" animBg="1"/>
      <p:bldP spid="17418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4500" name="Text Box 4"/>
          <p:cNvSpPr txBox="1">
            <a:spLocks noChangeArrowheads="1"/>
          </p:cNvSpPr>
          <p:nvPr/>
        </p:nvSpPr>
        <p:spPr bwMode="auto">
          <a:xfrm>
            <a:off x="1143000" y="5781675"/>
            <a:ext cx="7053263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Accordingly, the </a:t>
            </a:r>
            <a:r>
              <a:rPr lang="en-US" sz="2200" u="sng">
                <a:solidFill>
                  <a:schemeClr val="bg1"/>
                </a:solidFill>
                <a:effectLst/>
                <a:latin typeface="Arial Narrow" pitchFamily="34" charset="0"/>
              </a:rPr>
              <a:t>history of Christianity</a:t>
            </a:r>
            <a:r>
              <a:rPr lang="en-US" sz="2200">
                <a:solidFill>
                  <a:schemeClr val="bg1"/>
                </a:solidFill>
                <a:effectLst/>
                <a:latin typeface="Arial Narrow" pitchFamily="34" charset="0"/>
              </a:rPr>
              <a:t> provides the source material for understanding the providential history in this age.</a:t>
            </a:r>
          </a:p>
        </p:txBody>
      </p:sp>
      <p:sp>
        <p:nvSpPr>
          <p:cNvPr id="874533" name="Text Box 37"/>
          <p:cNvSpPr txBox="1">
            <a:spLocks noChangeArrowheads="1"/>
          </p:cNvSpPr>
          <p:nvPr/>
        </p:nvSpPr>
        <p:spPr bwMode="auto">
          <a:xfrm>
            <a:off x="4267200" y="2286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Foundation for the Messiah</a:t>
            </a:r>
          </a:p>
        </p:txBody>
      </p:sp>
      <p:sp>
        <p:nvSpPr>
          <p:cNvPr id="874537" name="Text Box 41"/>
          <p:cNvSpPr txBox="1">
            <a:spLocks noChangeArrowheads="1"/>
          </p:cNvSpPr>
          <p:nvPr/>
        </p:nvSpPr>
        <p:spPr bwMode="auto">
          <a:xfrm>
            <a:off x="4267200" y="595313"/>
            <a:ext cx="41910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Repetition of restoration through indemnity</a:t>
            </a:r>
          </a:p>
        </p:txBody>
      </p:sp>
      <p:sp>
        <p:nvSpPr>
          <p:cNvPr id="874538" name="AutoShape 42" descr="703493 "/>
          <p:cNvSpPr>
            <a:spLocks noChangeArrowheads="1"/>
          </p:cNvSpPr>
          <p:nvPr/>
        </p:nvSpPr>
        <p:spPr bwMode="auto">
          <a:xfrm>
            <a:off x="2286000" y="3265488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3810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4540" name="AutoShape 44" descr="Michelangelo's- God creates Adam-Sistine Chapel 1511_PD-s"/>
          <p:cNvSpPr>
            <a:spLocks noChangeArrowheads="1"/>
          </p:cNvSpPr>
          <p:nvPr/>
        </p:nvSpPr>
        <p:spPr bwMode="auto">
          <a:xfrm>
            <a:off x="2286000" y="2362200"/>
            <a:ext cx="3124200" cy="838200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/>
            <a:srcRect/>
            <a:stretch>
              <a:fillRect b="-91688"/>
            </a:stretch>
          </a:blipFill>
          <a:ln w="3810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4541" name="WordArt 45"/>
          <p:cNvSpPr>
            <a:spLocks noChangeArrowheads="1" noChangeShapeType="1" noTextEdit="1"/>
          </p:cNvSpPr>
          <p:nvPr/>
        </p:nvSpPr>
        <p:spPr bwMode="auto">
          <a:xfrm>
            <a:off x="3086100" y="2517775"/>
            <a:ext cx="1524000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Age of </a:t>
            </a:r>
          </a:p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Restoration</a:t>
            </a:r>
          </a:p>
        </p:txBody>
      </p:sp>
      <p:sp>
        <p:nvSpPr>
          <p:cNvPr id="874542" name="AutoShape 46" descr="Group of People"/>
          <p:cNvSpPr>
            <a:spLocks noChangeArrowheads="1"/>
          </p:cNvSpPr>
          <p:nvPr/>
        </p:nvSpPr>
        <p:spPr bwMode="auto">
          <a:xfrm>
            <a:off x="488950" y="3265488"/>
            <a:ext cx="1720850" cy="990600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stretch>
              <a:fillRect b="-120011"/>
            </a:stretch>
          </a:blipFill>
          <a:ln w="28575" algn="ctr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4543" name="Text Box 47"/>
          <p:cNvSpPr txBox="1">
            <a:spLocks noChangeArrowheads="1"/>
          </p:cNvSpPr>
          <p:nvPr/>
        </p:nvSpPr>
        <p:spPr bwMode="auto">
          <a:xfrm>
            <a:off x="790575" y="3352800"/>
            <a:ext cx="1116013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 dirty="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Central</a:t>
            </a:r>
          </a:p>
        </p:txBody>
      </p:sp>
      <p:sp>
        <p:nvSpPr>
          <p:cNvPr id="874544" name="Text Box 48"/>
          <p:cNvSpPr txBox="1">
            <a:spLocks noChangeArrowheads="1"/>
          </p:cNvSpPr>
          <p:nvPr/>
        </p:nvSpPr>
        <p:spPr bwMode="auto">
          <a:xfrm>
            <a:off x="820738" y="3640138"/>
            <a:ext cx="1055687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 dirty="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people</a:t>
            </a:r>
          </a:p>
        </p:txBody>
      </p:sp>
      <p:sp>
        <p:nvSpPr>
          <p:cNvPr id="874551" name="AutoShape 55" descr="Michelangelo's- God creates Adam-Sistine Chapel 1511_PD-s"/>
          <p:cNvSpPr>
            <a:spLocks noChangeArrowheads="1"/>
          </p:cNvSpPr>
          <p:nvPr/>
        </p:nvSpPr>
        <p:spPr bwMode="auto">
          <a:xfrm>
            <a:off x="5486400" y="2362200"/>
            <a:ext cx="3124200" cy="838200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/>
            <a:srcRect/>
            <a:stretch>
              <a:fillRect b="-91688"/>
            </a:stretch>
          </a:blipFill>
          <a:ln w="3810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4552" name="WordArt 56"/>
          <p:cNvSpPr>
            <a:spLocks noChangeArrowheads="1" noChangeShapeType="1" noTextEdit="1"/>
          </p:cNvSpPr>
          <p:nvPr/>
        </p:nvSpPr>
        <p:spPr bwMode="auto">
          <a:xfrm>
            <a:off x="5794375" y="2517775"/>
            <a:ext cx="2506663" cy="55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Age of Prolongation</a:t>
            </a:r>
          </a:p>
          <a:p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E9"/>
                </a:solidFill>
                <a:effectLst>
                  <a:outerShdw dist="28398" dir="12393903" algn="ctr" rotWithShape="0">
                    <a:srgbClr val="FFDF57"/>
                  </a:outerShdw>
                </a:effectLst>
                <a:latin typeface="ELEGANCE"/>
              </a:rPr>
              <a:t>of Restoration</a:t>
            </a:r>
          </a:p>
        </p:txBody>
      </p:sp>
      <p:sp>
        <p:nvSpPr>
          <p:cNvPr id="874511" name="AutoShape 15" descr="Florence-FL74_7915P s"/>
          <p:cNvSpPr>
            <a:spLocks noChangeArrowheads="1"/>
          </p:cNvSpPr>
          <p:nvPr/>
        </p:nvSpPr>
        <p:spPr bwMode="auto">
          <a:xfrm>
            <a:off x="5486400" y="4343400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6" cstate="print"/>
            <a:srcRect/>
            <a:stretch>
              <a:fillRect b="-374654"/>
            </a:stretch>
          </a:blipFill>
          <a:ln w="38100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50002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874555" name="Text Box 59"/>
          <p:cNvSpPr txBox="1">
            <a:spLocks noChangeArrowheads="1"/>
          </p:cNvSpPr>
          <p:nvPr/>
        </p:nvSpPr>
        <p:spPr bwMode="auto">
          <a:xfrm>
            <a:off x="5676900" y="4419600"/>
            <a:ext cx="2743200" cy="819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Palatino Linotype" pitchFamily="18" charset="0"/>
              </a:rPr>
              <a:t>History</a:t>
            </a:r>
          </a:p>
          <a:p>
            <a:pPr>
              <a:lnSpc>
                <a:spcPct val="85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Palatino Linotype" pitchFamily="18" charset="0"/>
              </a:rPr>
              <a:t>of Christianity</a:t>
            </a:r>
          </a:p>
        </p:txBody>
      </p:sp>
      <p:sp>
        <p:nvSpPr>
          <p:cNvPr id="874559" name="Text Box 63"/>
          <p:cNvSpPr txBox="1">
            <a:spLocks noChangeArrowheads="1"/>
          </p:cNvSpPr>
          <p:nvPr/>
        </p:nvSpPr>
        <p:spPr bwMode="auto">
          <a:xfrm>
            <a:off x="3238500" y="3562350"/>
            <a:ext cx="1219200" cy="6286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Israel</a:t>
            </a:r>
          </a:p>
        </p:txBody>
      </p:sp>
      <p:sp>
        <p:nvSpPr>
          <p:cNvPr id="874560" name="AutoShape 64" descr="Torah2"/>
          <p:cNvSpPr>
            <a:spLocks noChangeArrowheads="1"/>
          </p:cNvSpPr>
          <p:nvPr/>
        </p:nvSpPr>
        <p:spPr bwMode="auto">
          <a:xfrm>
            <a:off x="2286000" y="4343400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7" cstate="print"/>
            <a:srcRect/>
            <a:stretch>
              <a:fillRect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endParaRPr lang="en-US" sz="600" b="0">
              <a:solidFill>
                <a:srgbClr val="4C002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26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4561" name="Text Box 65"/>
          <p:cNvSpPr txBox="1">
            <a:spLocks noChangeArrowheads="1"/>
          </p:cNvSpPr>
          <p:nvPr/>
        </p:nvSpPr>
        <p:spPr bwMode="auto">
          <a:xfrm>
            <a:off x="2628900" y="4419600"/>
            <a:ext cx="2438400" cy="819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800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Old Testament</a:t>
            </a:r>
          </a:p>
        </p:txBody>
      </p:sp>
      <p:sp>
        <p:nvSpPr>
          <p:cNvPr id="874563" name="AutoShape 67" descr="710190"/>
          <p:cNvSpPr>
            <a:spLocks noChangeArrowheads="1"/>
          </p:cNvSpPr>
          <p:nvPr/>
        </p:nvSpPr>
        <p:spPr bwMode="auto">
          <a:xfrm>
            <a:off x="5486400" y="3265488"/>
            <a:ext cx="3124200" cy="990600"/>
          </a:xfrm>
          <a:prstGeom prst="roundRect">
            <a:avLst>
              <a:gd name="adj" fmla="val 16667"/>
            </a:avLst>
          </a:prstGeom>
          <a:blipFill dpi="0" rotWithShape="0">
            <a:blip r:embed="rId8" cstate="print"/>
            <a:srcRect/>
            <a:stretch>
              <a:fillRect b="-75765"/>
            </a:stretch>
          </a:blipFill>
          <a:ln w="38100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800">
              <a:solidFill>
                <a:srgbClr val="4C0026"/>
              </a:solidFill>
              <a:effectLst/>
              <a:latin typeface="Arial" charset="0"/>
            </a:endParaRPr>
          </a:p>
        </p:txBody>
      </p:sp>
      <p:sp>
        <p:nvSpPr>
          <p:cNvPr id="874564" name="Text Box 68"/>
          <p:cNvSpPr txBox="1">
            <a:spLocks noChangeArrowheads="1"/>
          </p:cNvSpPr>
          <p:nvPr/>
        </p:nvSpPr>
        <p:spPr bwMode="auto">
          <a:xfrm>
            <a:off x="5981700" y="3611563"/>
            <a:ext cx="2133600" cy="5302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Christians</a:t>
            </a:r>
          </a:p>
        </p:txBody>
      </p:sp>
      <p:sp>
        <p:nvSpPr>
          <p:cNvPr id="874565" name="AutoShape 69" descr="BOOK3"/>
          <p:cNvSpPr>
            <a:spLocks noChangeArrowheads="1"/>
          </p:cNvSpPr>
          <p:nvPr/>
        </p:nvSpPr>
        <p:spPr bwMode="auto">
          <a:xfrm>
            <a:off x="488950" y="4343400"/>
            <a:ext cx="1720850" cy="990600"/>
          </a:xfrm>
          <a:prstGeom prst="roundRect">
            <a:avLst>
              <a:gd name="adj" fmla="val 16667"/>
            </a:avLst>
          </a:prstGeom>
          <a:blipFill dpi="0" rotWithShape="1">
            <a:blip r:embed="rId9" cstate="print"/>
            <a:srcRect/>
            <a:stretch>
              <a:fillRect b="-129519"/>
            </a:stretch>
          </a:blipFill>
          <a:ln w="28575" algn="ctr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874566" name="Text Box 70"/>
          <p:cNvSpPr txBox="1">
            <a:spLocks noChangeArrowheads="1"/>
          </p:cNvSpPr>
          <p:nvPr/>
        </p:nvSpPr>
        <p:spPr bwMode="auto">
          <a:xfrm>
            <a:off x="798513" y="4419600"/>
            <a:ext cx="1101725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Source</a:t>
            </a:r>
          </a:p>
        </p:txBody>
      </p:sp>
      <p:sp>
        <p:nvSpPr>
          <p:cNvPr id="874567" name="Text Box 71"/>
          <p:cNvSpPr txBox="1">
            <a:spLocks noChangeArrowheads="1"/>
          </p:cNvSpPr>
          <p:nvPr/>
        </p:nvSpPr>
        <p:spPr bwMode="auto">
          <a:xfrm>
            <a:off x="738188" y="4718050"/>
            <a:ext cx="1222375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ln w="12700">
                  <a:solidFill>
                    <a:schemeClr val="tx1"/>
                  </a:solidFill>
                </a:ln>
                <a:solidFill>
                  <a:srgbClr val="FFFFE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material</a:t>
            </a:r>
          </a:p>
        </p:txBody>
      </p:sp>
      <p:sp>
        <p:nvSpPr>
          <p:cNvPr id="874568" name="AutoShape 72" descr="Parchment"/>
          <p:cNvSpPr>
            <a:spLocks noChangeArrowheads="1"/>
          </p:cNvSpPr>
          <p:nvPr/>
        </p:nvSpPr>
        <p:spPr bwMode="auto">
          <a:xfrm>
            <a:off x="457200" y="315913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10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74569" name="Group 73"/>
          <p:cNvGrpSpPr>
            <a:grpSpLocks/>
          </p:cNvGrpSpPr>
          <p:nvPr/>
        </p:nvGrpSpPr>
        <p:grpSpPr bwMode="auto">
          <a:xfrm>
            <a:off x="647700" y="315913"/>
            <a:ext cx="3200400" cy="801687"/>
            <a:chOff x="360" y="192"/>
            <a:chExt cx="2016" cy="505"/>
          </a:xfrm>
        </p:grpSpPr>
        <p:sp>
          <p:nvSpPr>
            <p:cNvPr id="874570" name="Text Box 74"/>
            <p:cNvSpPr txBox="1">
              <a:spLocks noChangeArrowheads="1"/>
            </p:cNvSpPr>
            <p:nvPr/>
          </p:nvSpPr>
          <p:spPr bwMode="auto">
            <a:xfrm>
              <a:off x="360" y="192"/>
              <a:ext cx="124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Purpose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74571" name="Text Box 75"/>
            <p:cNvSpPr txBox="1">
              <a:spLocks noChangeArrowheads="1"/>
            </p:cNvSpPr>
            <p:nvPr/>
          </p:nvSpPr>
          <p:spPr bwMode="auto">
            <a:xfrm>
              <a:off x="360" y="40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74572" name="AutoShape 76" descr="Parchment"/>
          <p:cNvSpPr>
            <a:spLocks noChangeArrowheads="1"/>
          </p:cNvSpPr>
          <p:nvPr/>
        </p:nvSpPr>
        <p:spPr bwMode="auto">
          <a:xfrm>
            <a:off x="457200" y="1349375"/>
            <a:ext cx="3581400" cy="860425"/>
          </a:xfrm>
          <a:prstGeom prst="roundRect">
            <a:avLst>
              <a:gd name="adj" fmla="val 16667"/>
            </a:avLst>
          </a:prstGeom>
          <a:blipFill dpi="0" rotWithShape="0">
            <a:blip r:embed="rId10" cstate="print"/>
            <a:srcRect/>
            <a:tile tx="0" ty="0" sx="100000" sy="100000" flip="none" algn="tl"/>
          </a:blipFill>
          <a:ln w="28575" algn="ctr">
            <a:solidFill>
              <a:srgbClr val="4C00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 eaLnBrk="0" hangingPunct="0"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grpSp>
        <p:nvGrpSpPr>
          <p:cNvPr id="874573" name="Group 77"/>
          <p:cNvGrpSpPr>
            <a:grpSpLocks/>
          </p:cNvGrpSpPr>
          <p:nvPr/>
        </p:nvGrpSpPr>
        <p:grpSpPr bwMode="auto">
          <a:xfrm>
            <a:off x="647700" y="1349375"/>
            <a:ext cx="3200400" cy="801688"/>
            <a:chOff x="360" y="802"/>
            <a:chExt cx="2016" cy="505"/>
          </a:xfrm>
        </p:grpSpPr>
        <p:sp>
          <p:nvSpPr>
            <p:cNvPr id="874574" name="Text Box 78"/>
            <p:cNvSpPr txBox="1">
              <a:spLocks noChangeArrowheads="1"/>
            </p:cNvSpPr>
            <p:nvPr/>
          </p:nvSpPr>
          <p:spPr bwMode="auto">
            <a:xfrm>
              <a:off x="360" y="802"/>
              <a:ext cx="172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Characteristics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of</a:t>
              </a:r>
              <a:r>
                <a:rPr lang="en-US" sz="2000">
                  <a:solidFill>
                    <a:srgbClr val="2E1700"/>
                  </a:solidFill>
                  <a:effectLst/>
                  <a:latin typeface="Arial" charset="0"/>
                </a:rPr>
                <a:t> </a:t>
              </a: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the</a:t>
              </a:r>
            </a:p>
          </p:txBody>
        </p:sp>
        <p:sp>
          <p:nvSpPr>
            <p:cNvPr id="874575" name="Text Box 79"/>
            <p:cNvSpPr txBox="1">
              <a:spLocks noChangeArrowheads="1"/>
            </p:cNvSpPr>
            <p:nvPr/>
          </p:nvSpPr>
          <p:spPr bwMode="auto">
            <a:xfrm>
              <a:off x="360" y="1019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</a:pPr>
              <a:r>
                <a:rPr lang="en-US" sz="2400">
                  <a:solidFill>
                    <a:srgbClr val="660033"/>
                  </a:solidFill>
                  <a:effectLst/>
                  <a:latin typeface="Arial Narrow" pitchFamily="34" charset="0"/>
                </a:rPr>
                <a:t>providence of restoration</a:t>
              </a:r>
            </a:p>
          </p:txBody>
        </p:sp>
      </p:grpSp>
      <p:sp>
        <p:nvSpPr>
          <p:cNvPr id="874581" name="Text Box 85"/>
          <p:cNvSpPr txBox="1">
            <a:spLocks noChangeArrowheads="1"/>
          </p:cNvSpPr>
          <p:nvPr/>
        </p:nvSpPr>
        <p:spPr bwMode="auto">
          <a:xfrm>
            <a:off x="4267200" y="1589088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figure, </a:t>
            </a:r>
          </a:p>
        </p:txBody>
      </p:sp>
      <p:sp>
        <p:nvSpPr>
          <p:cNvPr id="874582" name="Text Box 86"/>
          <p:cNvSpPr txBox="1">
            <a:spLocks noChangeArrowheads="1"/>
          </p:cNvSpPr>
          <p:nvPr/>
        </p:nvSpPr>
        <p:spPr bwMode="auto">
          <a:xfrm>
            <a:off x="4114800" y="15748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:</a:t>
            </a:r>
          </a:p>
        </p:txBody>
      </p:sp>
      <p:sp>
        <p:nvSpPr>
          <p:cNvPr id="874583" name="Text Box 87"/>
          <p:cNvSpPr txBox="1">
            <a:spLocks noChangeArrowheads="1"/>
          </p:cNvSpPr>
          <p:nvPr/>
        </p:nvSpPr>
        <p:spPr bwMode="auto">
          <a:xfrm>
            <a:off x="6096000" y="16002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2000">
                <a:solidFill>
                  <a:srgbClr val="4C0026"/>
                </a:solidFill>
                <a:effectLst/>
                <a:latin typeface="Arial" charset="0"/>
              </a:rPr>
              <a:t>central material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7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74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74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74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74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4500" grpId="0"/>
      <p:bldP spid="874511" grpId="0" animBg="1"/>
      <p:bldP spid="87455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3874" name="Picture 2" descr="The English crossing the Somme_cropped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3175" y="0"/>
            <a:ext cx="40100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876" name="Line 4"/>
          <p:cNvSpPr>
            <a:spLocks noChangeShapeType="1"/>
          </p:cNvSpPr>
          <p:nvPr/>
        </p:nvSpPr>
        <p:spPr bwMode="auto">
          <a:xfrm rot="10800000" flipH="1">
            <a:off x="3200400" y="1012825"/>
            <a:ext cx="2590800" cy="0"/>
          </a:xfrm>
          <a:prstGeom prst="line">
            <a:avLst/>
          </a:prstGeom>
          <a:noFill/>
          <a:ln w="76200">
            <a:solidFill>
              <a:srgbClr val="660066">
                <a:alpha val="3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3875" name="Line 3"/>
          <p:cNvSpPr>
            <a:spLocks noChangeShapeType="1"/>
          </p:cNvSpPr>
          <p:nvPr/>
        </p:nvSpPr>
        <p:spPr bwMode="auto">
          <a:xfrm rot="10800000" flipH="1">
            <a:off x="3200400" y="2460625"/>
            <a:ext cx="2590800" cy="0"/>
          </a:xfrm>
          <a:prstGeom prst="line">
            <a:avLst/>
          </a:prstGeom>
          <a:noFill/>
          <a:ln w="76200">
            <a:solidFill>
              <a:srgbClr val="000000">
                <a:alpha val="50000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3950" name="Oval 78" descr="People in color copy 2"/>
          <p:cNvSpPr>
            <a:spLocks noChangeArrowheads="1"/>
          </p:cNvSpPr>
          <p:nvPr/>
        </p:nvSpPr>
        <p:spPr bwMode="auto">
          <a:xfrm>
            <a:off x="5867400" y="304800"/>
            <a:ext cx="1981200" cy="1447800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 b="-66391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43951" name="Text Box 79"/>
          <p:cNvSpPr txBox="1">
            <a:spLocks noChangeArrowheads="1"/>
          </p:cNvSpPr>
          <p:nvPr/>
        </p:nvSpPr>
        <p:spPr bwMode="auto">
          <a:xfrm>
            <a:off x="5900738" y="609600"/>
            <a:ext cx="1914525" cy="9350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300" b="0">
                <a:solidFill>
                  <a:srgbClr val="660033"/>
                </a:solidFill>
                <a:effectLst/>
                <a:latin typeface="Arial Black" pitchFamily="34" charset="0"/>
              </a:rPr>
              <a:t>Kingdom of Heaven on earth</a:t>
            </a:r>
          </a:p>
        </p:txBody>
      </p:sp>
      <p:sp>
        <p:nvSpPr>
          <p:cNvPr id="1743948" name="Oval 76" descr="Man business_pink"/>
          <p:cNvSpPr>
            <a:spLocks noChangeArrowheads="1"/>
          </p:cNvSpPr>
          <p:nvPr/>
        </p:nvSpPr>
        <p:spPr bwMode="auto">
          <a:xfrm>
            <a:off x="1301750" y="544513"/>
            <a:ext cx="1981200" cy="91440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531222"/>
            </a:stretch>
          </a:blipFill>
          <a:ln w="19050" algn="ctr">
            <a:solidFill>
              <a:srgbClr val="660066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43949" name="Text Box 77"/>
          <p:cNvSpPr txBox="1">
            <a:spLocks noChangeArrowheads="1"/>
          </p:cNvSpPr>
          <p:nvPr/>
        </p:nvSpPr>
        <p:spPr bwMode="auto">
          <a:xfrm>
            <a:off x="1335088" y="730250"/>
            <a:ext cx="1914525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Perfect person</a:t>
            </a:r>
          </a:p>
        </p:txBody>
      </p:sp>
      <p:pic>
        <p:nvPicPr>
          <p:cNvPr id="1743883" name="Picture 11" descr="TAMA_087B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2923"/>
          <a:stretch>
            <a:fillRect/>
          </a:stretch>
        </p:blipFill>
        <p:spPr bwMode="auto">
          <a:xfrm>
            <a:off x="3581400" y="0"/>
            <a:ext cx="55626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pic>
        <p:nvPicPr>
          <p:cNvPr id="1743899" name="Picture 27" descr="A man with two heads fighting himself, like Paul in Romans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7" cstate="print"/>
          <a:srcRect l="-5585" t="-4256" b="-23384"/>
          <a:stretch>
            <a:fillRect/>
          </a:stretch>
        </p:blipFill>
        <p:spPr>
          <a:xfrm>
            <a:off x="0" y="0"/>
            <a:ext cx="3602038" cy="6858000"/>
          </a:xfr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  <a:ln/>
        </p:spPr>
      </p:pic>
      <p:sp>
        <p:nvSpPr>
          <p:cNvPr id="1743901" name="Rectangle 29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43902" name="Group 30"/>
          <p:cNvGrpSpPr>
            <a:grpSpLocks/>
          </p:cNvGrpSpPr>
          <p:nvPr/>
        </p:nvGrpSpPr>
        <p:grpSpPr bwMode="auto">
          <a:xfrm>
            <a:off x="990600" y="5576888"/>
            <a:ext cx="7086600" cy="976312"/>
            <a:chOff x="672" y="3513"/>
            <a:chExt cx="4464" cy="615"/>
          </a:xfrm>
        </p:grpSpPr>
        <p:sp>
          <p:nvSpPr>
            <p:cNvPr id="1743903" name="Text Box 31"/>
            <p:cNvSpPr txBox="1">
              <a:spLocks noChangeArrowheads="1"/>
            </p:cNvSpPr>
            <p:nvPr/>
          </p:nvSpPr>
          <p:spPr bwMode="auto">
            <a:xfrm>
              <a:off x="672" y="3513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43904" name="Text Box 32"/>
            <p:cNvSpPr txBox="1">
              <a:spLocks noChangeArrowheads="1"/>
            </p:cNvSpPr>
            <p:nvPr/>
          </p:nvSpPr>
          <p:spPr bwMode="auto">
            <a:xfrm>
              <a:off x="912" y="3551"/>
              <a:ext cx="4224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Human history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has consisted of people’s conflict-ridden social relationships constantly changing with the course of time. Hence, it has necessarily unfolded in </a:t>
              </a:r>
              <a:r>
                <a:rPr lang="en-US" sz="2000">
                  <a:solidFill>
                    <a:srgbClr val="FFFF66"/>
                  </a:solidFill>
                  <a:effectLst/>
                  <a:latin typeface="Arial Narrow" pitchFamily="34" charset="0"/>
                </a:rPr>
                <a:t>strife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warfare.</a:t>
              </a:r>
              <a:endParaRPr lang="en-US" sz="2000" b="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43905" name="Text Box 33"/>
          <p:cNvSpPr txBox="1">
            <a:spLocks noChangeArrowheads="1"/>
          </p:cNvSpPr>
          <p:nvPr/>
        </p:nvSpPr>
        <p:spPr bwMode="auto">
          <a:xfrm>
            <a:off x="5676900" y="4906963"/>
            <a:ext cx="2286000" cy="4270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200">
                <a:solidFill>
                  <a:schemeClr val="tx1"/>
                </a:solidFill>
                <a:effectLst/>
                <a:latin typeface="Arial" charset="0"/>
              </a:rPr>
              <a:t>(Strife, warfare)</a:t>
            </a:r>
          </a:p>
        </p:txBody>
      </p:sp>
      <p:grpSp>
        <p:nvGrpSpPr>
          <p:cNvPr id="1743906" name="Group 34"/>
          <p:cNvGrpSpPr>
            <a:grpSpLocks/>
          </p:cNvGrpSpPr>
          <p:nvPr/>
        </p:nvGrpSpPr>
        <p:grpSpPr bwMode="auto">
          <a:xfrm>
            <a:off x="5619750" y="4479925"/>
            <a:ext cx="2400300" cy="457200"/>
            <a:chOff x="672" y="2768"/>
            <a:chExt cx="1512" cy="288"/>
          </a:xfrm>
        </p:grpSpPr>
        <p:sp>
          <p:nvSpPr>
            <p:cNvPr id="1743907" name="Rectangle 35"/>
            <p:cNvSpPr>
              <a:spLocks noChangeArrowheads="1"/>
            </p:cNvSpPr>
            <p:nvPr/>
          </p:nvSpPr>
          <p:spPr bwMode="auto">
            <a:xfrm>
              <a:off x="698" y="2792"/>
              <a:ext cx="1460" cy="240"/>
            </a:xfrm>
            <a:prstGeom prst="rect">
              <a:avLst/>
            </a:prstGeom>
            <a:solidFill>
              <a:srgbClr val="DDDDDD">
                <a:alpha val="70000"/>
              </a:srgbClr>
            </a:solidFill>
            <a:ln w="3175" algn="ctr">
              <a:solidFill>
                <a:srgbClr val="000000">
                  <a:alpha val="50000"/>
                </a:srgb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908" name="Text Box 36"/>
            <p:cNvSpPr txBox="1">
              <a:spLocks noChangeArrowheads="1"/>
            </p:cNvSpPr>
            <p:nvPr/>
          </p:nvSpPr>
          <p:spPr bwMode="auto">
            <a:xfrm>
              <a:off x="672" y="2768"/>
              <a:ext cx="1512" cy="288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/>
                  <a:latin typeface="Arial" charset="0"/>
                </a:rPr>
                <a:t>Human history</a:t>
              </a:r>
              <a:endParaRPr lang="en-US" sz="2400" u="sng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743923" name="WordArt 51"/>
          <p:cNvSpPr>
            <a:spLocks noChangeArrowheads="1" noChangeShapeType="1" noTextEdit="1"/>
          </p:cNvSpPr>
          <p:nvPr/>
        </p:nvSpPr>
        <p:spPr bwMode="auto">
          <a:xfrm>
            <a:off x="1981200" y="3436938"/>
            <a:ext cx="571500" cy="469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1743934" name="Group 62"/>
          <p:cNvGrpSpPr>
            <a:grpSpLocks/>
          </p:cNvGrpSpPr>
          <p:nvPr/>
        </p:nvGrpSpPr>
        <p:grpSpPr bwMode="auto">
          <a:xfrm>
            <a:off x="968375" y="3032125"/>
            <a:ext cx="2597150" cy="254000"/>
            <a:chOff x="610" y="1910"/>
            <a:chExt cx="1636" cy="160"/>
          </a:xfrm>
        </p:grpSpPr>
        <p:sp>
          <p:nvSpPr>
            <p:cNvPr id="1743935" name="Line 63"/>
            <p:cNvSpPr>
              <a:spLocks noChangeShapeType="1"/>
            </p:cNvSpPr>
            <p:nvPr/>
          </p:nvSpPr>
          <p:spPr bwMode="auto">
            <a:xfrm rot="18224275" flipV="1">
              <a:off x="1811" y="1635"/>
              <a:ext cx="159" cy="710"/>
            </a:xfrm>
            <a:prstGeom prst="line">
              <a:avLst/>
            </a:prstGeom>
            <a:noFill/>
            <a:ln w="57150">
              <a:solidFill>
                <a:srgbClr val="5F5F5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3936" name="Line 64"/>
            <p:cNvSpPr>
              <a:spLocks noChangeShapeType="1"/>
            </p:cNvSpPr>
            <p:nvPr/>
          </p:nvSpPr>
          <p:spPr bwMode="auto">
            <a:xfrm rot="3375725" flipH="1" flipV="1">
              <a:off x="885" y="1636"/>
              <a:ext cx="159" cy="710"/>
            </a:xfrm>
            <a:prstGeom prst="line">
              <a:avLst/>
            </a:prstGeom>
            <a:noFill/>
            <a:ln w="57150">
              <a:solidFill>
                <a:srgbClr val="9933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3927" name="Group 55"/>
          <p:cNvGrpSpPr>
            <a:grpSpLocks/>
          </p:cNvGrpSpPr>
          <p:nvPr/>
        </p:nvGrpSpPr>
        <p:grpSpPr bwMode="auto">
          <a:xfrm>
            <a:off x="457200" y="3276600"/>
            <a:ext cx="3581400" cy="838200"/>
            <a:chOff x="288" y="2064"/>
            <a:chExt cx="2256" cy="528"/>
          </a:xfrm>
        </p:grpSpPr>
        <p:sp>
          <p:nvSpPr>
            <p:cNvPr id="1743928" name="Oval 56" descr="Man business_pink"/>
            <p:cNvSpPr>
              <a:spLocks noChangeArrowheads="1"/>
            </p:cNvSpPr>
            <p:nvPr/>
          </p:nvSpPr>
          <p:spPr bwMode="auto">
            <a:xfrm flipH="1">
              <a:off x="336" y="2064"/>
              <a:ext cx="864" cy="528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b="-376727"/>
              </a:stretch>
            </a:blipFill>
            <a:ln w="19050" algn="ctr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  <p:sp>
          <p:nvSpPr>
            <p:cNvPr id="1743929" name="Oval 57" descr="Man business_black"/>
            <p:cNvSpPr>
              <a:spLocks noChangeArrowheads="1"/>
            </p:cNvSpPr>
            <p:nvPr/>
          </p:nvSpPr>
          <p:spPr bwMode="auto">
            <a:xfrm flipH="1">
              <a:off x="1680" y="2064"/>
              <a:ext cx="864" cy="528"/>
            </a:xfrm>
            <a:prstGeom prst="ellipse">
              <a:avLst/>
            </a:prstGeom>
            <a:blipFill dpi="0" rotWithShape="1">
              <a:blip r:embed="rId8" cstate="print"/>
              <a:srcRect/>
              <a:stretch>
                <a:fillRect b="-376727"/>
              </a:stretch>
            </a:blipFill>
            <a:ln w="190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  <p:sp>
          <p:nvSpPr>
            <p:cNvPr id="1743930" name="Text Box 58"/>
            <p:cNvSpPr txBox="1">
              <a:spLocks noChangeArrowheads="1"/>
            </p:cNvSpPr>
            <p:nvPr/>
          </p:nvSpPr>
          <p:spPr bwMode="auto">
            <a:xfrm>
              <a:off x="1728" y="2160"/>
              <a:ext cx="768" cy="38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123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000" b="0">
                  <a:ln w="3175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Evil</a:t>
              </a:r>
            </a:p>
            <a:p>
              <a:pPr>
                <a:lnSpc>
                  <a:spcPct val="85000"/>
                </a:lnSpc>
              </a:pPr>
              <a:r>
                <a:rPr lang="en-US" sz="2000" b="0">
                  <a:ln w="3175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mind</a:t>
              </a:r>
            </a:p>
          </p:txBody>
        </p:sp>
        <p:sp>
          <p:nvSpPr>
            <p:cNvPr id="1743931" name="Text Box 59"/>
            <p:cNvSpPr txBox="1">
              <a:spLocks noChangeArrowheads="1"/>
            </p:cNvSpPr>
            <p:nvPr/>
          </p:nvSpPr>
          <p:spPr bwMode="auto">
            <a:xfrm>
              <a:off x="288" y="2160"/>
              <a:ext cx="960" cy="384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0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Original</a:t>
              </a:r>
              <a:r>
                <a:rPr lang="en-US" sz="2000">
                  <a:solidFill>
                    <a:srgbClr val="660033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mind</a:t>
              </a:r>
            </a:p>
          </p:txBody>
        </p:sp>
      </p:grpSp>
      <p:sp>
        <p:nvSpPr>
          <p:cNvPr id="1743932" name="Oval 60" descr="Man business_grey"/>
          <p:cNvSpPr>
            <a:spLocks noChangeArrowheads="1"/>
          </p:cNvSpPr>
          <p:nvPr/>
        </p:nvSpPr>
        <p:spPr bwMode="auto">
          <a:xfrm flipH="1">
            <a:off x="1295400" y="1981200"/>
            <a:ext cx="1981200" cy="990600"/>
          </a:xfrm>
          <a:prstGeom prst="ellipse">
            <a:avLst/>
          </a:prstGeom>
          <a:blipFill dpi="0" rotWithShape="1">
            <a:blip r:embed="rId9" cstate="print"/>
            <a:srcRect/>
            <a:stretch>
              <a:fillRect b="-482667"/>
            </a:stretch>
          </a:blipFill>
          <a:ln w="19050" algn="ctr">
            <a:solidFill>
              <a:srgbClr val="777777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743933" name="Text Box 61"/>
          <p:cNvSpPr txBox="1">
            <a:spLocks noChangeArrowheads="1"/>
          </p:cNvSpPr>
          <p:nvPr/>
        </p:nvSpPr>
        <p:spPr bwMode="auto">
          <a:xfrm>
            <a:off x="1603375" y="2209800"/>
            <a:ext cx="13652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person</a:t>
            </a:r>
          </a:p>
        </p:txBody>
      </p:sp>
      <p:grpSp>
        <p:nvGrpSpPr>
          <p:cNvPr id="1743939" name="Group 67"/>
          <p:cNvGrpSpPr>
            <a:grpSpLocks/>
          </p:cNvGrpSpPr>
          <p:nvPr/>
        </p:nvGrpSpPr>
        <p:grpSpPr bwMode="auto">
          <a:xfrm>
            <a:off x="5029200" y="3032125"/>
            <a:ext cx="3641725" cy="1074738"/>
            <a:chOff x="3168" y="1910"/>
            <a:chExt cx="2294" cy="677"/>
          </a:xfrm>
        </p:grpSpPr>
        <p:grpSp>
          <p:nvGrpSpPr>
            <p:cNvPr id="1743940" name="Group 68"/>
            <p:cNvGrpSpPr>
              <a:grpSpLocks/>
            </p:cNvGrpSpPr>
            <p:nvPr/>
          </p:nvGrpSpPr>
          <p:grpSpPr bwMode="auto">
            <a:xfrm>
              <a:off x="3466" y="1910"/>
              <a:ext cx="1660" cy="160"/>
              <a:chOff x="3466" y="1910"/>
              <a:chExt cx="1660" cy="160"/>
            </a:xfrm>
          </p:grpSpPr>
          <p:sp>
            <p:nvSpPr>
              <p:cNvPr id="1743941" name="Line 69"/>
              <p:cNvSpPr>
                <a:spLocks noChangeShapeType="1"/>
              </p:cNvSpPr>
              <p:nvPr/>
            </p:nvSpPr>
            <p:spPr bwMode="auto">
              <a:xfrm rot="18224275" flipV="1">
                <a:off x="4691" y="1635"/>
                <a:ext cx="159" cy="710"/>
              </a:xfrm>
              <a:prstGeom prst="line">
                <a:avLst/>
              </a:prstGeom>
              <a:noFill/>
              <a:ln w="57150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942" name="Line 70"/>
              <p:cNvSpPr>
                <a:spLocks noChangeShapeType="1"/>
              </p:cNvSpPr>
              <p:nvPr/>
            </p:nvSpPr>
            <p:spPr bwMode="auto">
              <a:xfrm rot="3375725" flipH="1" flipV="1">
                <a:off x="3741" y="1636"/>
                <a:ext cx="159" cy="710"/>
              </a:xfrm>
              <a:prstGeom prst="line">
                <a:avLst/>
              </a:prstGeom>
              <a:noFill/>
              <a:ln w="57150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43943" name="Group 71"/>
            <p:cNvGrpSpPr>
              <a:grpSpLocks/>
            </p:cNvGrpSpPr>
            <p:nvPr/>
          </p:nvGrpSpPr>
          <p:grpSpPr bwMode="auto">
            <a:xfrm>
              <a:off x="3168" y="2059"/>
              <a:ext cx="2294" cy="528"/>
              <a:chOff x="3168" y="2059"/>
              <a:chExt cx="2294" cy="528"/>
            </a:xfrm>
          </p:grpSpPr>
          <p:sp>
            <p:nvSpPr>
              <p:cNvPr id="1743944" name="Oval 72" descr="Woman casual_grey"/>
              <p:cNvSpPr>
                <a:spLocks noChangeArrowheads="1"/>
              </p:cNvSpPr>
              <p:nvPr/>
            </p:nvSpPr>
            <p:spPr bwMode="auto">
              <a:xfrm flipH="1">
                <a:off x="3216" y="2059"/>
                <a:ext cx="864" cy="528"/>
              </a:xfrm>
              <a:prstGeom prst="ellipse">
                <a:avLst/>
              </a:prstGeom>
              <a:blipFill dpi="0" rotWithShape="1">
                <a:blip r:embed="rId10" cstate="print"/>
                <a:srcRect/>
                <a:stretch>
                  <a:fillRect b="-362889"/>
                </a:stretch>
              </a:blipFill>
              <a:ln w="19050" algn="ctr">
                <a:solidFill>
                  <a:srgbClr val="777777"/>
                </a:solidFill>
                <a:round/>
                <a:headEnd/>
                <a:tailEnd/>
              </a:ln>
              <a:effectLst/>
            </p:spPr>
            <p:txBody>
              <a:bodyPr rot="10800000" vert="eaVert" wrap="none" anchor="ctr"/>
              <a:lstStyle/>
              <a:p>
                <a:endParaRPr lang="en-US"/>
              </a:p>
            </p:txBody>
          </p:sp>
          <p:sp>
            <p:nvSpPr>
              <p:cNvPr id="1743945" name="Oval 73" descr="Man casual_grey"/>
              <p:cNvSpPr>
                <a:spLocks noChangeArrowheads="1"/>
              </p:cNvSpPr>
              <p:nvPr/>
            </p:nvSpPr>
            <p:spPr bwMode="auto">
              <a:xfrm flipH="1">
                <a:off x="4560" y="2059"/>
                <a:ext cx="864" cy="528"/>
              </a:xfrm>
              <a:prstGeom prst="ellipse">
                <a:avLst/>
              </a:prstGeom>
              <a:blipFill dpi="0" rotWithShape="1">
                <a:blip r:embed="rId11" cstate="print"/>
                <a:srcRect/>
                <a:stretch>
                  <a:fillRect b="-380922"/>
                </a:stretch>
              </a:blipFill>
              <a:ln w="19050" algn="ctr">
                <a:solidFill>
                  <a:srgbClr val="777777"/>
                </a:solidFill>
                <a:round/>
                <a:headEnd/>
                <a:tailEnd/>
              </a:ln>
              <a:effectLst/>
            </p:spPr>
            <p:txBody>
              <a:bodyPr rot="10800000" vert="eaVert" wrap="none" anchor="ctr"/>
              <a:lstStyle/>
              <a:p>
                <a:endParaRPr lang="en-US"/>
              </a:p>
            </p:txBody>
          </p:sp>
          <p:sp>
            <p:nvSpPr>
              <p:cNvPr id="1743946" name="Text Box 74"/>
              <p:cNvSpPr txBox="1">
                <a:spLocks noChangeArrowheads="1"/>
              </p:cNvSpPr>
              <p:nvPr/>
            </p:nvSpPr>
            <p:spPr bwMode="auto">
              <a:xfrm>
                <a:off x="3168" y="2179"/>
                <a:ext cx="960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tx1"/>
                    </a:solidFill>
                    <a:effectLst/>
                    <a:latin typeface="Arial Narrow" pitchFamily="34" charset="0"/>
                  </a:rPr>
                  <a:t>Individual</a:t>
                </a:r>
              </a:p>
            </p:txBody>
          </p:sp>
          <p:sp>
            <p:nvSpPr>
              <p:cNvPr id="1743947" name="Text Box 75"/>
              <p:cNvSpPr txBox="1">
                <a:spLocks noChangeArrowheads="1"/>
              </p:cNvSpPr>
              <p:nvPr/>
            </p:nvSpPr>
            <p:spPr bwMode="auto">
              <a:xfrm>
                <a:off x="4502" y="2179"/>
                <a:ext cx="960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tx1"/>
                    </a:solidFill>
                    <a:effectLst/>
                    <a:latin typeface="Arial Narrow" pitchFamily="34" charset="0"/>
                  </a:rPr>
                  <a:t>Individual</a:t>
                </a:r>
              </a:p>
            </p:txBody>
          </p:sp>
        </p:grpSp>
      </p:grpSp>
      <p:sp>
        <p:nvSpPr>
          <p:cNvPr id="1743937" name="Oval 65" descr="Group of People"/>
          <p:cNvSpPr>
            <a:spLocks noChangeArrowheads="1"/>
          </p:cNvSpPr>
          <p:nvPr/>
        </p:nvSpPr>
        <p:spPr bwMode="auto">
          <a:xfrm flipH="1">
            <a:off x="5867400" y="1981200"/>
            <a:ext cx="1981200" cy="990600"/>
          </a:xfrm>
          <a:prstGeom prst="ellipse">
            <a:avLst/>
          </a:prstGeom>
          <a:blipFill dpi="0" rotWithShape="1">
            <a:blip r:embed="rId12" cstate="print"/>
            <a:srcRect/>
            <a:stretch>
              <a:fillRect b="-153297"/>
            </a:stretch>
          </a:blipFill>
          <a:ln w="19050" algn="ctr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3938" name="Text Box 66"/>
          <p:cNvSpPr txBox="1">
            <a:spLocks noChangeArrowheads="1"/>
          </p:cNvSpPr>
          <p:nvPr/>
        </p:nvSpPr>
        <p:spPr bwMode="auto">
          <a:xfrm>
            <a:off x="6092825" y="2209800"/>
            <a:ext cx="1530350" cy="6413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2400" b="0">
                <a:solidFill>
                  <a:schemeClr val="tx1"/>
                </a:solidFill>
                <a:effectLst/>
                <a:latin typeface="Arial Black" pitchFamily="34" charset="0"/>
              </a:rPr>
              <a:t>society</a:t>
            </a:r>
          </a:p>
        </p:txBody>
      </p:sp>
      <p:sp>
        <p:nvSpPr>
          <p:cNvPr id="1743952" name="WordArt 80"/>
          <p:cNvSpPr>
            <a:spLocks noChangeArrowheads="1" noChangeShapeType="1" noTextEdit="1"/>
          </p:cNvSpPr>
          <p:nvPr/>
        </p:nvSpPr>
        <p:spPr bwMode="auto">
          <a:xfrm>
            <a:off x="6572250" y="3436938"/>
            <a:ext cx="571500" cy="469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Rounded MT Bold"/>
              </a:rPr>
              <a:t>X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4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43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3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43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3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3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3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743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87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0050" name="Group 34"/>
          <p:cNvGrpSpPr>
            <a:grpSpLocks/>
          </p:cNvGrpSpPr>
          <p:nvPr/>
        </p:nvGrpSpPr>
        <p:grpSpPr bwMode="auto">
          <a:xfrm>
            <a:off x="3581400" y="349250"/>
            <a:ext cx="1752600" cy="1570038"/>
            <a:chOff x="2256" y="220"/>
            <a:chExt cx="1104" cy="989"/>
          </a:xfrm>
        </p:grpSpPr>
        <p:sp>
          <p:nvSpPr>
            <p:cNvPr id="1750032" name="AutoShape 16"/>
            <p:cNvSpPr>
              <a:spLocks noChangeArrowheads="1"/>
            </p:cNvSpPr>
            <p:nvPr/>
          </p:nvSpPr>
          <p:spPr bwMode="auto">
            <a:xfrm>
              <a:off x="2256" y="830"/>
              <a:ext cx="1104" cy="37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6600CC"/>
                </a:gs>
              </a:gsLst>
              <a:lin ang="54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6600CC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pic>
          <p:nvPicPr>
            <p:cNvPr id="1750037" name="Picture 21" descr="HANDS0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0" y="220"/>
              <a:ext cx="1056" cy="616"/>
            </a:xfrm>
            <a:prstGeom prst="rect">
              <a:avLst/>
            </a:prstGeom>
            <a:noFill/>
          </p:spPr>
        </p:pic>
      </p:grpSp>
      <p:grpSp>
        <p:nvGrpSpPr>
          <p:cNvPr id="1750047" name="Group 31"/>
          <p:cNvGrpSpPr>
            <a:grpSpLocks/>
          </p:cNvGrpSpPr>
          <p:nvPr/>
        </p:nvGrpSpPr>
        <p:grpSpPr bwMode="auto">
          <a:xfrm>
            <a:off x="3581400" y="2424113"/>
            <a:ext cx="1752600" cy="1741487"/>
            <a:chOff x="2256" y="1527"/>
            <a:chExt cx="1104" cy="1097"/>
          </a:xfrm>
        </p:grpSpPr>
        <p:sp>
          <p:nvSpPr>
            <p:cNvPr id="1750035" name="AutoShape 19"/>
            <p:cNvSpPr>
              <a:spLocks noChangeArrowheads="1"/>
            </p:cNvSpPr>
            <p:nvPr/>
          </p:nvSpPr>
          <p:spPr bwMode="auto">
            <a:xfrm>
              <a:off x="2256" y="2246"/>
              <a:ext cx="1104" cy="37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1"/>
                </a:gs>
                <a:gs pos="50000">
                  <a:srgbClr val="4D4D4D"/>
                </a:gs>
                <a:gs pos="100000">
                  <a:schemeClr val="tx1"/>
                </a:gs>
              </a:gsLst>
              <a:lin ang="54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808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pic>
          <p:nvPicPr>
            <p:cNvPr id="1750038" name="Picture 22" descr="thief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2" y="1527"/>
              <a:ext cx="960" cy="729"/>
            </a:xfrm>
            <a:prstGeom prst="rect">
              <a:avLst/>
            </a:prstGeom>
            <a:noFill/>
          </p:spPr>
        </p:pic>
      </p:grpSp>
      <p:grpSp>
        <p:nvGrpSpPr>
          <p:cNvPr id="1750018" name="Group 2"/>
          <p:cNvGrpSpPr>
            <a:grpSpLocks/>
          </p:cNvGrpSpPr>
          <p:nvPr/>
        </p:nvGrpSpPr>
        <p:grpSpPr bwMode="auto">
          <a:xfrm>
            <a:off x="82550" y="838200"/>
            <a:ext cx="3487738" cy="4419600"/>
            <a:chOff x="0" y="432"/>
            <a:chExt cx="2348" cy="2976"/>
          </a:xfrm>
        </p:grpSpPr>
        <p:pic>
          <p:nvPicPr>
            <p:cNvPr id="1750019" name="Picture 3" descr="Woman business_grey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0" y="528"/>
              <a:ext cx="908" cy="2400"/>
            </a:xfrm>
            <a:prstGeom prst="rect">
              <a:avLst/>
            </a:prstGeom>
            <a:noFill/>
          </p:spPr>
        </p:pic>
        <p:pic>
          <p:nvPicPr>
            <p:cNvPr id="1750020" name="Picture 4" descr="Man business_grey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5" y="432"/>
              <a:ext cx="872" cy="2540"/>
            </a:xfrm>
            <a:prstGeom prst="rect">
              <a:avLst/>
            </a:prstGeom>
            <a:noFill/>
          </p:spPr>
        </p:pic>
        <p:pic>
          <p:nvPicPr>
            <p:cNvPr id="1750021" name="Picture 5" descr="Man casual_light grey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490" y="432"/>
              <a:ext cx="858" cy="2523"/>
            </a:xfrm>
            <a:prstGeom prst="rect">
              <a:avLst/>
            </a:prstGeom>
            <a:noFill/>
          </p:spPr>
        </p:pic>
        <p:pic>
          <p:nvPicPr>
            <p:cNvPr id="1750022" name="Picture 6" descr="Woman business_light grey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78" y="479"/>
              <a:ext cx="930" cy="2458"/>
            </a:xfrm>
            <a:prstGeom prst="rect">
              <a:avLst/>
            </a:prstGeom>
            <a:noFill/>
          </p:spPr>
        </p:pic>
        <p:pic>
          <p:nvPicPr>
            <p:cNvPr id="1750023" name="Picture 7" descr="Woman casual_grey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3" y="1007"/>
              <a:ext cx="849" cy="2401"/>
            </a:xfrm>
            <a:prstGeom prst="rect">
              <a:avLst/>
            </a:prstGeom>
            <a:noFill/>
          </p:spPr>
        </p:pic>
        <p:pic>
          <p:nvPicPr>
            <p:cNvPr id="1750024" name="Picture 8" descr="Man casual_grey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6" y="804"/>
              <a:ext cx="886" cy="2604"/>
            </a:xfrm>
            <a:prstGeom prst="rect">
              <a:avLst/>
            </a:prstGeom>
            <a:noFill/>
          </p:spPr>
        </p:pic>
        <p:pic>
          <p:nvPicPr>
            <p:cNvPr id="1750025" name="Picture 9" descr="Woman Asian_light grey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2" y="1013"/>
              <a:ext cx="1047" cy="2395"/>
            </a:xfrm>
            <a:prstGeom prst="rect">
              <a:avLst/>
            </a:prstGeom>
            <a:noFill/>
          </p:spPr>
        </p:pic>
      </p:grpSp>
      <p:sp>
        <p:nvSpPr>
          <p:cNvPr id="1750026" name="Text Box 10"/>
          <p:cNvSpPr txBox="1">
            <a:spLocks noChangeArrowheads="1"/>
          </p:cNvSpPr>
          <p:nvPr/>
        </p:nvSpPr>
        <p:spPr bwMode="auto">
          <a:xfrm>
            <a:off x="381000" y="228600"/>
            <a:ext cx="26670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800" u="sng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Human history</a:t>
            </a:r>
          </a:p>
        </p:txBody>
      </p:sp>
      <p:sp>
        <p:nvSpPr>
          <p:cNvPr id="1750027" name="Rectangle 1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50040" name="Group 24"/>
          <p:cNvGrpSpPr>
            <a:grpSpLocks/>
          </p:cNvGrpSpPr>
          <p:nvPr/>
        </p:nvGrpSpPr>
        <p:grpSpPr bwMode="auto">
          <a:xfrm>
            <a:off x="1143000" y="5624513"/>
            <a:ext cx="6858000" cy="928687"/>
            <a:chOff x="528" y="3543"/>
            <a:chExt cx="4320" cy="585"/>
          </a:xfrm>
        </p:grpSpPr>
        <p:sp>
          <p:nvSpPr>
            <p:cNvPr id="1750029" name="Text Box 13"/>
            <p:cNvSpPr txBox="1">
              <a:spLocks noChangeArrowheads="1"/>
            </p:cNvSpPr>
            <p:nvPr/>
          </p:nvSpPr>
          <p:spPr bwMode="auto">
            <a:xfrm>
              <a:off x="528" y="3543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50030" name="Text Box 14"/>
            <p:cNvSpPr txBox="1">
              <a:spLocks noChangeArrowheads="1"/>
            </p:cNvSpPr>
            <p:nvPr/>
          </p:nvSpPr>
          <p:spPr bwMode="auto">
            <a:xfrm>
              <a:off x="768" y="3581"/>
              <a:ext cx="408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Progress in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history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thus originates with individuals who, even amidst the vortex of good and evil, make determined efforts to reject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evil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promote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goodness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  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50036" name="Text Box 20"/>
          <p:cNvSpPr txBox="1">
            <a:spLocks noChangeArrowheads="1"/>
          </p:cNvSpPr>
          <p:nvPr/>
        </p:nvSpPr>
        <p:spPr bwMode="auto">
          <a:xfrm>
            <a:off x="3960813" y="3606800"/>
            <a:ext cx="992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Evil</a:t>
            </a:r>
          </a:p>
        </p:txBody>
      </p:sp>
      <p:sp>
        <p:nvSpPr>
          <p:cNvPr id="1750052" name="Rectangle 36"/>
          <p:cNvSpPr>
            <a:spLocks noChangeArrowheads="1"/>
          </p:cNvSpPr>
          <p:nvPr/>
        </p:nvSpPr>
        <p:spPr bwMode="auto">
          <a:xfrm>
            <a:off x="3657600" y="1389063"/>
            <a:ext cx="1600200" cy="457200"/>
          </a:xfrm>
          <a:prstGeom prst="rect">
            <a:avLst/>
          </a:prstGeom>
          <a:solidFill>
            <a:schemeClr val="bg1"/>
          </a:solidFill>
          <a:ln w="5715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50033" name="Text Box 17"/>
          <p:cNvSpPr txBox="1">
            <a:spLocks noChangeArrowheads="1"/>
          </p:cNvSpPr>
          <p:nvPr/>
        </p:nvSpPr>
        <p:spPr bwMode="auto">
          <a:xfrm>
            <a:off x="3640138" y="1358900"/>
            <a:ext cx="1635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>
                <a:solidFill>
                  <a:srgbClr val="500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Goodness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50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50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50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50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50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50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50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50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5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5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50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50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0026" grpId="0"/>
      <p:bldP spid="1750036" grpId="0"/>
      <p:bldP spid="1750052" grpId="0" animBg="1"/>
      <p:bldP spid="175003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0946" name="Group 2"/>
          <p:cNvGrpSpPr>
            <a:grpSpLocks/>
          </p:cNvGrpSpPr>
          <p:nvPr/>
        </p:nvGrpSpPr>
        <p:grpSpPr bwMode="auto">
          <a:xfrm>
            <a:off x="82550" y="838200"/>
            <a:ext cx="3487738" cy="4419600"/>
            <a:chOff x="0" y="432"/>
            <a:chExt cx="2348" cy="2976"/>
          </a:xfrm>
        </p:grpSpPr>
        <p:pic>
          <p:nvPicPr>
            <p:cNvPr id="2130947" name="Picture 3" descr="Woman business_grey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0" y="528"/>
              <a:ext cx="908" cy="2400"/>
            </a:xfrm>
            <a:prstGeom prst="rect">
              <a:avLst/>
            </a:prstGeom>
            <a:noFill/>
          </p:spPr>
        </p:pic>
        <p:pic>
          <p:nvPicPr>
            <p:cNvPr id="2130948" name="Picture 4" descr="Man business_grey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5" y="432"/>
              <a:ext cx="872" cy="2540"/>
            </a:xfrm>
            <a:prstGeom prst="rect">
              <a:avLst/>
            </a:prstGeom>
            <a:noFill/>
          </p:spPr>
        </p:pic>
        <p:pic>
          <p:nvPicPr>
            <p:cNvPr id="2130949" name="Picture 5" descr="Man casual_light grey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490" y="432"/>
              <a:ext cx="858" cy="2523"/>
            </a:xfrm>
            <a:prstGeom prst="rect">
              <a:avLst/>
            </a:prstGeom>
            <a:noFill/>
          </p:spPr>
        </p:pic>
        <p:pic>
          <p:nvPicPr>
            <p:cNvPr id="2130950" name="Picture 6" descr="Woman business_light grey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78" y="479"/>
              <a:ext cx="930" cy="2458"/>
            </a:xfrm>
            <a:prstGeom prst="rect">
              <a:avLst/>
            </a:prstGeom>
            <a:noFill/>
          </p:spPr>
        </p:pic>
        <p:pic>
          <p:nvPicPr>
            <p:cNvPr id="2130951" name="Picture 7" descr="Woman casual_grey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3" y="1007"/>
              <a:ext cx="849" cy="2401"/>
            </a:xfrm>
            <a:prstGeom prst="rect">
              <a:avLst/>
            </a:prstGeom>
            <a:noFill/>
          </p:spPr>
        </p:pic>
        <p:pic>
          <p:nvPicPr>
            <p:cNvPr id="2130952" name="Picture 8" descr="Man casual_grey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6" y="804"/>
              <a:ext cx="886" cy="2604"/>
            </a:xfrm>
            <a:prstGeom prst="rect">
              <a:avLst/>
            </a:prstGeom>
            <a:noFill/>
          </p:spPr>
        </p:pic>
        <p:pic>
          <p:nvPicPr>
            <p:cNvPr id="2130953" name="Picture 9" descr="Woman Asian_light grey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2" y="1013"/>
              <a:ext cx="1047" cy="2395"/>
            </a:xfrm>
            <a:prstGeom prst="rect">
              <a:avLst/>
            </a:prstGeom>
            <a:noFill/>
          </p:spPr>
        </p:pic>
      </p:grpSp>
      <p:sp>
        <p:nvSpPr>
          <p:cNvPr id="2130954" name="Text Box 10"/>
          <p:cNvSpPr txBox="1">
            <a:spLocks noChangeArrowheads="1"/>
          </p:cNvSpPr>
          <p:nvPr/>
        </p:nvSpPr>
        <p:spPr bwMode="auto">
          <a:xfrm>
            <a:off x="381000" y="228600"/>
            <a:ext cx="26670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800" u="sng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Human history</a:t>
            </a:r>
          </a:p>
        </p:txBody>
      </p:sp>
      <p:sp>
        <p:nvSpPr>
          <p:cNvPr id="2130955" name="Rectangle 1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958" name="Text Box 14"/>
          <p:cNvSpPr txBox="1">
            <a:spLocks noChangeArrowheads="1"/>
          </p:cNvSpPr>
          <p:nvPr/>
        </p:nvSpPr>
        <p:spPr bwMode="auto">
          <a:xfrm>
            <a:off x="1371600" y="5735638"/>
            <a:ext cx="66294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Therefore, the world toward which history is progressing is the Kingdom of Heaven, where the goal of goodness will be realized </a:t>
            </a:r>
            <a:r>
              <a:rPr lang="en-US" sz="1600" b="0">
                <a:solidFill>
                  <a:schemeClr val="bg1"/>
                </a:solidFill>
                <a:effectLst/>
                <a:latin typeface="Arial Narrow" pitchFamily="34" charset="0"/>
              </a:rPr>
              <a:t>(p. 329).</a:t>
            </a:r>
          </a:p>
        </p:txBody>
      </p:sp>
      <p:grpSp>
        <p:nvGrpSpPr>
          <p:cNvPr id="2130976" name="Group 32"/>
          <p:cNvGrpSpPr>
            <a:grpSpLocks/>
          </p:cNvGrpSpPr>
          <p:nvPr/>
        </p:nvGrpSpPr>
        <p:grpSpPr bwMode="auto">
          <a:xfrm>
            <a:off x="3581400" y="2424113"/>
            <a:ext cx="1752600" cy="1741487"/>
            <a:chOff x="2256" y="1527"/>
            <a:chExt cx="1104" cy="1097"/>
          </a:xfrm>
        </p:grpSpPr>
        <p:sp>
          <p:nvSpPr>
            <p:cNvPr id="2130977" name="AutoShape 33"/>
            <p:cNvSpPr>
              <a:spLocks noChangeArrowheads="1"/>
            </p:cNvSpPr>
            <p:nvPr/>
          </p:nvSpPr>
          <p:spPr bwMode="auto">
            <a:xfrm>
              <a:off x="2256" y="2246"/>
              <a:ext cx="1104" cy="37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1"/>
                </a:gs>
                <a:gs pos="50000">
                  <a:srgbClr val="4D4D4D"/>
                </a:gs>
                <a:gs pos="100000">
                  <a:schemeClr val="tx1"/>
                </a:gs>
              </a:gsLst>
              <a:lin ang="54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808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pic>
          <p:nvPicPr>
            <p:cNvPr id="2130978" name="Picture 34" descr="thief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2" y="1527"/>
              <a:ext cx="960" cy="729"/>
            </a:xfrm>
            <a:prstGeom prst="rect">
              <a:avLst/>
            </a:prstGeom>
            <a:noFill/>
          </p:spPr>
        </p:pic>
      </p:grpSp>
      <p:sp>
        <p:nvSpPr>
          <p:cNvPr id="2130979" name="Text Box 35"/>
          <p:cNvSpPr txBox="1">
            <a:spLocks noChangeArrowheads="1"/>
          </p:cNvSpPr>
          <p:nvPr/>
        </p:nvSpPr>
        <p:spPr bwMode="auto">
          <a:xfrm>
            <a:off x="3960813" y="3606800"/>
            <a:ext cx="992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Evil</a:t>
            </a:r>
          </a:p>
        </p:txBody>
      </p:sp>
      <p:grpSp>
        <p:nvGrpSpPr>
          <p:cNvPr id="2130985" name="Group 41"/>
          <p:cNvGrpSpPr>
            <a:grpSpLocks/>
          </p:cNvGrpSpPr>
          <p:nvPr/>
        </p:nvGrpSpPr>
        <p:grpSpPr bwMode="auto">
          <a:xfrm>
            <a:off x="3581400" y="349250"/>
            <a:ext cx="1752600" cy="1570038"/>
            <a:chOff x="2256" y="220"/>
            <a:chExt cx="1104" cy="989"/>
          </a:xfrm>
        </p:grpSpPr>
        <p:grpSp>
          <p:nvGrpSpPr>
            <p:cNvPr id="2130980" name="Group 36"/>
            <p:cNvGrpSpPr>
              <a:grpSpLocks/>
            </p:cNvGrpSpPr>
            <p:nvPr/>
          </p:nvGrpSpPr>
          <p:grpSpPr bwMode="auto">
            <a:xfrm>
              <a:off x="2256" y="220"/>
              <a:ext cx="1104" cy="989"/>
              <a:chOff x="2256" y="220"/>
              <a:chExt cx="1104" cy="989"/>
            </a:xfrm>
          </p:grpSpPr>
          <p:sp>
            <p:nvSpPr>
              <p:cNvPr id="2130981" name="AutoShape 37"/>
              <p:cNvSpPr>
                <a:spLocks noChangeArrowheads="1"/>
              </p:cNvSpPr>
              <p:nvPr/>
            </p:nvSpPr>
            <p:spPr bwMode="auto">
              <a:xfrm>
                <a:off x="2256" y="830"/>
                <a:ext cx="1104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00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b="0">
                  <a:solidFill>
                    <a:schemeClr val="bg1"/>
                  </a:solidFill>
                  <a:effectLst/>
                  <a:latin typeface="Impact" pitchFamily="34" charset="0"/>
                </a:endParaRPr>
              </a:p>
            </p:txBody>
          </p:sp>
          <p:pic>
            <p:nvPicPr>
              <p:cNvPr id="2130982" name="Picture 38" descr="HANDS044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2280" y="220"/>
                <a:ext cx="1056" cy="616"/>
              </a:xfrm>
              <a:prstGeom prst="rect">
                <a:avLst/>
              </a:prstGeom>
              <a:noFill/>
            </p:spPr>
          </p:pic>
        </p:grpSp>
        <p:sp>
          <p:nvSpPr>
            <p:cNvPr id="2130983" name="Rectangle 39"/>
            <p:cNvSpPr>
              <a:spLocks noChangeArrowheads="1"/>
            </p:cNvSpPr>
            <p:nvPr/>
          </p:nvSpPr>
          <p:spPr bwMode="auto">
            <a:xfrm>
              <a:off x="2304" y="875"/>
              <a:ext cx="1008" cy="288"/>
            </a:xfrm>
            <a:prstGeom prst="rect">
              <a:avLst/>
            </a:prstGeom>
            <a:solidFill>
              <a:schemeClr val="bg1"/>
            </a:solidFill>
            <a:ln w="5715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130984" name="Text Box 40"/>
            <p:cNvSpPr txBox="1">
              <a:spLocks noChangeArrowheads="1"/>
            </p:cNvSpPr>
            <p:nvPr/>
          </p:nvSpPr>
          <p:spPr bwMode="auto">
            <a:xfrm>
              <a:off x="2293" y="856"/>
              <a:ext cx="103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A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Goodness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30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095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2066" name="Group 2"/>
          <p:cNvGrpSpPr>
            <a:grpSpLocks/>
          </p:cNvGrpSpPr>
          <p:nvPr/>
        </p:nvGrpSpPr>
        <p:grpSpPr bwMode="auto">
          <a:xfrm>
            <a:off x="82550" y="838200"/>
            <a:ext cx="3487738" cy="4419600"/>
            <a:chOff x="0" y="432"/>
            <a:chExt cx="2348" cy="2976"/>
          </a:xfrm>
        </p:grpSpPr>
        <p:pic>
          <p:nvPicPr>
            <p:cNvPr id="1752067" name="Picture 3" descr="Woman business_grey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0" y="528"/>
              <a:ext cx="908" cy="2400"/>
            </a:xfrm>
            <a:prstGeom prst="rect">
              <a:avLst/>
            </a:prstGeom>
            <a:noFill/>
          </p:spPr>
        </p:pic>
        <p:pic>
          <p:nvPicPr>
            <p:cNvPr id="1752068" name="Picture 4" descr="Man business_grey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5" y="432"/>
              <a:ext cx="872" cy="2540"/>
            </a:xfrm>
            <a:prstGeom prst="rect">
              <a:avLst/>
            </a:prstGeom>
            <a:noFill/>
          </p:spPr>
        </p:pic>
        <p:pic>
          <p:nvPicPr>
            <p:cNvPr id="1752069" name="Picture 5" descr="Man casual_light grey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490" y="432"/>
              <a:ext cx="858" cy="2523"/>
            </a:xfrm>
            <a:prstGeom prst="rect">
              <a:avLst/>
            </a:prstGeom>
            <a:noFill/>
          </p:spPr>
        </p:pic>
        <p:pic>
          <p:nvPicPr>
            <p:cNvPr id="1752070" name="Picture 6" descr="Woman business_light grey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78" y="479"/>
              <a:ext cx="930" cy="2458"/>
            </a:xfrm>
            <a:prstGeom prst="rect">
              <a:avLst/>
            </a:prstGeom>
            <a:noFill/>
          </p:spPr>
        </p:pic>
        <p:pic>
          <p:nvPicPr>
            <p:cNvPr id="1752071" name="Picture 7" descr="Woman casual_grey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3" y="1007"/>
              <a:ext cx="849" cy="2401"/>
            </a:xfrm>
            <a:prstGeom prst="rect">
              <a:avLst/>
            </a:prstGeom>
            <a:noFill/>
          </p:spPr>
        </p:pic>
        <p:pic>
          <p:nvPicPr>
            <p:cNvPr id="1752072" name="Picture 8" descr="Man casual_grey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6" y="804"/>
              <a:ext cx="886" cy="2604"/>
            </a:xfrm>
            <a:prstGeom prst="rect">
              <a:avLst/>
            </a:prstGeom>
            <a:noFill/>
          </p:spPr>
        </p:pic>
        <p:pic>
          <p:nvPicPr>
            <p:cNvPr id="1752073" name="Picture 9" descr="Woman Asian_light grey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2" y="1013"/>
              <a:ext cx="1047" cy="2395"/>
            </a:xfrm>
            <a:prstGeom prst="rect">
              <a:avLst/>
            </a:prstGeom>
            <a:noFill/>
          </p:spPr>
        </p:pic>
      </p:grpSp>
      <p:sp>
        <p:nvSpPr>
          <p:cNvPr id="1752074" name="Text Box 10"/>
          <p:cNvSpPr txBox="1">
            <a:spLocks noChangeArrowheads="1"/>
          </p:cNvSpPr>
          <p:nvPr/>
        </p:nvSpPr>
        <p:spPr bwMode="auto">
          <a:xfrm>
            <a:off x="381000" y="228600"/>
            <a:ext cx="26670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800" u="sng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Human history</a:t>
            </a:r>
          </a:p>
        </p:txBody>
      </p:sp>
      <p:sp>
        <p:nvSpPr>
          <p:cNvPr id="1752075" name="Rectangle 1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52076" name="Group 12"/>
          <p:cNvGrpSpPr>
            <a:grpSpLocks/>
          </p:cNvGrpSpPr>
          <p:nvPr/>
        </p:nvGrpSpPr>
        <p:grpSpPr bwMode="auto">
          <a:xfrm>
            <a:off x="762000" y="5518150"/>
            <a:ext cx="7391400" cy="1187450"/>
            <a:chOff x="336" y="3476"/>
            <a:chExt cx="4656" cy="748"/>
          </a:xfrm>
        </p:grpSpPr>
        <p:sp>
          <p:nvSpPr>
            <p:cNvPr id="1752077" name="Text Box 13"/>
            <p:cNvSpPr txBox="1">
              <a:spLocks noChangeArrowheads="1"/>
            </p:cNvSpPr>
            <p:nvPr/>
          </p:nvSpPr>
          <p:spPr bwMode="auto">
            <a:xfrm>
              <a:off x="336" y="347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52078" name="Text Box 14"/>
            <p:cNvSpPr txBox="1">
              <a:spLocks noChangeArrowheads="1"/>
            </p:cNvSpPr>
            <p:nvPr/>
          </p:nvSpPr>
          <p:spPr bwMode="auto">
            <a:xfrm>
              <a:off x="576" y="3514"/>
              <a:ext cx="4416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Meanwhile, on the basis of his relationship of blood ties with the first human beings,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Satan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has worked through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fallen people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realize, in advance of God, a perverted form of the ideal society which God intends to realize.</a:t>
              </a:r>
            </a:p>
          </p:txBody>
        </p:sp>
      </p:grpSp>
      <p:sp>
        <p:nvSpPr>
          <p:cNvPr id="1752079" name="AutoShape 15"/>
          <p:cNvSpPr>
            <a:spLocks noChangeArrowheads="1"/>
          </p:cNvSpPr>
          <p:nvPr/>
        </p:nvSpPr>
        <p:spPr bwMode="auto">
          <a:xfrm rot="18675355" flipH="1">
            <a:off x="2917825" y="25400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52081" name="Oval 17" descr="Group of People"/>
          <p:cNvSpPr>
            <a:spLocks noChangeArrowheads="1"/>
          </p:cNvSpPr>
          <p:nvPr/>
        </p:nvSpPr>
        <p:spPr bwMode="auto">
          <a:xfrm>
            <a:off x="1851025" y="2149475"/>
            <a:ext cx="1371600" cy="1227138"/>
          </a:xfrm>
          <a:prstGeom prst="ellipse">
            <a:avLst/>
          </a:prstGeom>
          <a:blipFill dpi="0" rotWithShape="1">
            <a:blip r:embed="rId10" cstate="print"/>
            <a:srcRect/>
            <a:stretch>
              <a:fillRect b="-41558"/>
            </a:stretch>
          </a:blipFill>
          <a:ln w="9525" algn="ctr">
            <a:solidFill>
              <a:srgbClr val="5F5F5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52082" name="Text Box 18"/>
          <p:cNvSpPr txBox="1">
            <a:spLocks noChangeArrowheads="1"/>
          </p:cNvSpPr>
          <p:nvPr/>
        </p:nvSpPr>
        <p:spPr bwMode="auto">
          <a:xfrm>
            <a:off x="1778000" y="2438400"/>
            <a:ext cx="15192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400">
                <a:solidFill>
                  <a:schemeClr val="tx1"/>
                </a:solidFill>
                <a:effectLst/>
              </a:rPr>
              <a:t>Human</a:t>
            </a:r>
          </a:p>
          <a:p>
            <a:pPr eaLnBrk="0" hangingPunct="0">
              <a:lnSpc>
                <a:spcPct val="85000"/>
              </a:lnSpc>
            </a:pPr>
            <a:r>
              <a:rPr lang="en-US" sz="2400">
                <a:solidFill>
                  <a:schemeClr val="tx1"/>
                </a:solidFill>
                <a:effectLst/>
              </a:rPr>
              <a:t>beings</a:t>
            </a:r>
          </a:p>
        </p:txBody>
      </p:sp>
      <p:sp>
        <p:nvSpPr>
          <p:cNvPr id="1752083" name="AutoShape 19"/>
          <p:cNvSpPr>
            <a:spLocks noChangeArrowheads="1"/>
          </p:cNvSpPr>
          <p:nvPr/>
        </p:nvSpPr>
        <p:spPr bwMode="auto">
          <a:xfrm rot="18675355" flipH="1">
            <a:off x="1384300" y="11557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52085" name="Oval 21" descr="Gustave Doré's depiction of Satan from John Milton's Paradise Lost_ PD"/>
          <p:cNvSpPr>
            <a:spLocks noChangeArrowheads="1"/>
          </p:cNvSpPr>
          <p:nvPr/>
        </p:nvSpPr>
        <p:spPr bwMode="auto">
          <a:xfrm>
            <a:off x="646113" y="1079500"/>
            <a:ext cx="985837" cy="917575"/>
          </a:xfrm>
          <a:prstGeom prst="ellipse">
            <a:avLst/>
          </a:prstGeom>
          <a:blipFill dpi="0" rotWithShape="0">
            <a:blip r:embed="rId11" cstate="print"/>
            <a:srcRect/>
            <a:stretch>
              <a:fillRect/>
            </a:stretch>
          </a:blip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52086" name="WordArt 22"/>
          <p:cNvSpPr>
            <a:spLocks noChangeArrowheads="1" noChangeShapeType="1" noTextEdit="1"/>
          </p:cNvSpPr>
          <p:nvPr/>
        </p:nvSpPr>
        <p:spPr bwMode="auto">
          <a:xfrm>
            <a:off x="758825" y="1379538"/>
            <a:ext cx="760413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rgbClr val="DDDDDD"/>
                  </a:solidFill>
                  <a:round/>
                  <a:headEnd/>
                  <a:tailEnd/>
                </a:ln>
                <a:solidFill>
                  <a:srgbClr val="EAEAEA"/>
                </a:solidFill>
                <a:effectLst>
                  <a:outerShdw dist="45791" dir="2021404" algn="ctr" rotWithShape="0">
                    <a:schemeClr val="tx1"/>
                  </a:outerShdw>
                </a:effectLst>
                <a:latin typeface="Papyrus"/>
              </a:rPr>
              <a:t>Satan</a:t>
            </a:r>
          </a:p>
        </p:txBody>
      </p:sp>
      <p:grpSp>
        <p:nvGrpSpPr>
          <p:cNvPr id="1752090" name="Group 26"/>
          <p:cNvGrpSpPr>
            <a:grpSpLocks/>
          </p:cNvGrpSpPr>
          <p:nvPr/>
        </p:nvGrpSpPr>
        <p:grpSpPr bwMode="auto">
          <a:xfrm>
            <a:off x="3581400" y="3565525"/>
            <a:ext cx="1752600" cy="600075"/>
            <a:chOff x="2256" y="2198"/>
            <a:chExt cx="1104" cy="378"/>
          </a:xfrm>
        </p:grpSpPr>
        <p:sp>
          <p:nvSpPr>
            <p:cNvPr id="1752091" name="AutoShape 27"/>
            <p:cNvSpPr>
              <a:spLocks noChangeArrowheads="1"/>
            </p:cNvSpPr>
            <p:nvPr/>
          </p:nvSpPr>
          <p:spPr bwMode="auto">
            <a:xfrm>
              <a:off x="2256" y="2198"/>
              <a:ext cx="1104" cy="37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1"/>
                </a:gs>
                <a:gs pos="50000">
                  <a:srgbClr val="4D4D4D"/>
                </a:gs>
                <a:gs pos="100000">
                  <a:schemeClr val="tx1"/>
                </a:gs>
              </a:gsLst>
              <a:lin ang="54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808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752092" name="Text Box 28"/>
            <p:cNvSpPr txBox="1">
              <a:spLocks noChangeArrowheads="1"/>
            </p:cNvSpPr>
            <p:nvPr/>
          </p:nvSpPr>
          <p:spPr bwMode="auto">
            <a:xfrm>
              <a:off x="2495" y="2224"/>
              <a:ext cx="62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Evil</a:t>
              </a:r>
            </a:p>
          </p:txBody>
        </p:sp>
      </p:grpSp>
      <p:pic>
        <p:nvPicPr>
          <p:cNvPr id="1752094" name="Picture 30" descr="thief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2424113"/>
            <a:ext cx="1524000" cy="1157287"/>
          </a:xfrm>
          <a:prstGeom prst="rect">
            <a:avLst/>
          </a:prstGeom>
          <a:noFill/>
        </p:spPr>
      </p:pic>
      <p:grpSp>
        <p:nvGrpSpPr>
          <p:cNvPr id="1752103" name="Group 39"/>
          <p:cNvGrpSpPr>
            <a:grpSpLocks/>
          </p:cNvGrpSpPr>
          <p:nvPr/>
        </p:nvGrpSpPr>
        <p:grpSpPr bwMode="auto">
          <a:xfrm>
            <a:off x="3581400" y="349250"/>
            <a:ext cx="1752600" cy="1570038"/>
            <a:chOff x="2256" y="220"/>
            <a:chExt cx="1104" cy="989"/>
          </a:xfrm>
        </p:grpSpPr>
        <p:grpSp>
          <p:nvGrpSpPr>
            <p:cNvPr id="1752104" name="Group 40"/>
            <p:cNvGrpSpPr>
              <a:grpSpLocks/>
            </p:cNvGrpSpPr>
            <p:nvPr/>
          </p:nvGrpSpPr>
          <p:grpSpPr bwMode="auto">
            <a:xfrm>
              <a:off x="2256" y="220"/>
              <a:ext cx="1104" cy="989"/>
              <a:chOff x="2256" y="220"/>
              <a:chExt cx="1104" cy="989"/>
            </a:xfrm>
          </p:grpSpPr>
          <p:sp>
            <p:nvSpPr>
              <p:cNvPr id="1752105" name="AutoShape 41"/>
              <p:cNvSpPr>
                <a:spLocks noChangeArrowheads="1"/>
              </p:cNvSpPr>
              <p:nvPr/>
            </p:nvSpPr>
            <p:spPr bwMode="auto">
              <a:xfrm>
                <a:off x="2256" y="830"/>
                <a:ext cx="1104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00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b="0">
                  <a:solidFill>
                    <a:schemeClr val="bg1"/>
                  </a:solidFill>
                  <a:effectLst/>
                  <a:latin typeface="Impact" pitchFamily="34" charset="0"/>
                </a:endParaRPr>
              </a:p>
            </p:txBody>
          </p:sp>
          <p:pic>
            <p:nvPicPr>
              <p:cNvPr id="1752106" name="Picture 42" descr="HANDS04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80" y="220"/>
                <a:ext cx="1056" cy="616"/>
              </a:xfrm>
              <a:prstGeom prst="rect">
                <a:avLst/>
              </a:prstGeom>
              <a:noFill/>
            </p:spPr>
          </p:pic>
        </p:grpSp>
        <p:sp>
          <p:nvSpPr>
            <p:cNvPr id="1752107" name="Rectangle 43"/>
            <p:cNvSpPr>
              <a:spLocks noChangeArrowheads="1"/>
            </p:cNvSpPr>
            <p:nvPr/>
          </p:nvSpPr>
          <p:spPr bwMode="auto">
            <a:xfrm>
              <a:off x="2304" y="875"/>
              <a:ext cx="1008" cy="288"/>
            </a:xfrm>
            <a:prstGeom prst="rect">
              <a:avLst/>
            </a:prstGeom>
            <a:solidFill>
              <a:schemeClr val="bg1"/>
            </a:solidFill>
            <a:ln w="5715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52108" name="Text Box 44"/>
            <p:cNvSpPr txBox="1">
              <a:spLocks noChangeArrowheads="1"/>
            </p:cNvSpPr>
            <p:nvPr/>
          </p:nvSpPr>
          <p:spPr bwMode="auto">
            <a:xfrm>
              <a:off x="2293" y="856"/>
              <a:ext cx="103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A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Goodness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5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5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5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5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5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5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5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5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5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5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75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5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75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75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2079" grpId="0" animBg="1"/>
      <p:bldP spid="1752081" grpId="0" animBg="1"/>
      <p:bldP spid="1752082" grpId="0"/>
      <p:bldP spid="1752083" grpId="0" animBg="1"/>
      <p:bldP spid="1752085" grpId="0" animBg="1"/>
      <p:bldP spid="1752086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4122" name="Text Box 10"/>
          <p:cNvSpPr txBox="1">
            <a:spLocks noChangeArrowheads="1"/>
          </p:cNvSpPr>
          <p:nvPr/>
        </p:nvSpPr>
        <p:spPr bwMode="auto">
          <a:xfrm>
            <a:off x="381000" y="228600"/>
            <a:ext cx="26670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800" u="sng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Human history</a:t>
            </a:r>
          </a:p>
        </p:txBody>
      </p:sp>
      <p:sp>
        <p:nvSpPr>
          <p:cNvPr id="1754123" name="Rectangle 1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54124" name="Text Box 12"/>
          <p:cNvSpPr txBox="1">
            <a:spLocks noChangeArrowheads="1"/>
          </p:cNvSpPr>
          <p:nvPr/>
        </p:nvSpPr>
        <p:spPr bwMode="auto">
          <a:xfrm>
            <a:off x="838200" y="5791200"/>
            <a:ext cx="7543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As a result, in human history we witness the rise of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unprincipled societies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which are built upon twisted versions of the Principle.</a:t>
            </a:r>
          </a:p>
        </p:txBody>
      </p:sp>
      <p:sp>
        <p:nvSpPr>
          <p:cNvPr id="1754125" name="AutoShape 13"/>
          <p:cNvSpPr>
            <a:spLocks noChangeArrowheads="1"/>
          </p:cNvSpPr>
          <p:nvPr/>
        </p:nvSpPr>
        <p:spPr bwMode="auto">
          <a:xfrm rot="18675355" flipH="1">
            <a:off x="2917825" y="25400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54128" name="AutoShape 16"/>
          <p:cNvSpPr>
            <a:spLocks noChangeArrowheads="1"/>
          </p:cNvSpPr>
          <p:nvPr/>
        </p:nvSpPr>
        <p:spPr bwMode="auto">
          <a:xfrm rot="18675355" flipH="1">
            <a:off x="1384300" y="11557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754135" name="Group 23"/>
          <p:cNvGrpSpPr>
            <a:grpSpLocks/>
          </p:cNvGrpSpPr>
          <p:nvPr/>
        </p:nvGrpSpPr>
        <p:grpSpPr bwMode="auto">
          <a:xfrm>
            <a:off x="3581400" y="3565525"/>
            <a:ext cx="1752600" cy="600075"/>
            <a:chOff x="2256" y="2198"/>
            <a:chExt cx="1104" cy="378"/>
          </a:xfrm>
        </p:grpSpPr>
        <p:sp>
          <p:nvSpPr>
            <p:cNvPr id="1754136" name="AutoShape 24"/>
            <p:cNvSpPr>
              <a:spLocks noChangeArrowheads="1"/>
            </p:cNvSpPr>
            <p:nvPr/>
          </p:nvSpPr>
          <p:spPr bwMode="auto">
            <a:xfrm>
              <a:off x="2256" y="2198"/>
              <a:ext cx="1104" cy="37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1"/>
                </a:gs>
                <a:gs pos="50000">
                  <a:srgbClr val="4D4D4D"/>
                </a:gs>
                <a:gs pos="100000">
                  <a:schemeClr val="tx1"/>
                </a:gs>
              </a:gsLst>
              <a:lin ang="54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808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754137" name="Text Box 25"/>
            <p:cNvSpPr txBox="1">
              <a:spLocks noChangeArrowheads="1"/>
            </p:cNvSpPr>
            <p:nvPr/>
          </p:nvSpPr>
          <p:spPr bwMode="auto">
            <a:xfrm>
              <a:off x="2495" y="2224"/>
              <a:ext cx="62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Evil</a:t>
              </a:r>
            </a:p>
          </p:txBody>
        </p:sp>
      </p:grpSp>
      <p:grpSp>
        <p:nvGrpSpPr>
          <p:cNvPr id="1754138" name="Group 26"/>
          <p:cNvGrpSpPr>
            <a:grpSpLocks/>
          </p:cNvGrpSpPr>
          <p:nvPr/>
        </p:nvGrpSpPr>
        <p:grpSpPr bwMode="auto">
          <a:xfrm>
            <a:off x="5818188" y="4389438"/>
            <a:ext cx="2854325" cy="868362"/>
            <a:chOff x="3665" y="2765"/>
            <a:chExt cx="1798" cy="547"/>
          </a:xfrm>
        </p:grpSpPr>
        <p:sp>
          <p:nvSpPr>
            <p:cNvPr id="1754139" name="Text Box 27"/>
            <p:cNvSpPr txBox="1">
              <a:spLocks noChangeArrowheads="1"/>
            </p:cNvSpPr>
            <p:nvPr/>
          </p:nvSpPr>
          <p:spPr bwMode="auto">
            <a:xfrm>
              <a:off x="3665" y="2765"/>
              <a:ext cx="1798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tx1"/>
                  </a:solidFill>
                  <a:effectLst/>
                  <a:latin typeface="Eurostile" pitchFamily="34" charset="0"/>
                </a:rPr>
                <a:t>Unprincipled societies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tx1"/>
                  </a:solidFill>
                  <a:effectLst/>
                  <a:latin typeface="Eurostile" pitchFamily="34" charset="0"/>
                </a:rPr>
                <a:t>built on twisted versions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tx1"/>
                  </a:solidFill>
                  <a:effectLst/>
                  <a:latin typeface="Eurostile" pitchFamily="34" charset="0"/>
                </a:rPr>
                <a:t>of the Principle</a:t>
              </a:r>
            </a:p>
          </p:txBody>
        </p:sp>
        <p:grpSp>
          <p:nvGrpSpPr>
            <p:cNvPr id="1754140" name="Group 28"/>
            <p:cNvGrpSpPr>
              <a:grpSpLocks/>
            </p:cNvGrpSpPr>
            <p:nvPr/>
          </p:nvGrpSpPr>
          <p:grpSpPr bwMode="auto">
            <a:xfrm>
              <a:off x="3672" y="2795"/>
              <a:ext cx="1785" cy="480"/>
              <a:chOff x="3687" y="2795"/>
              <a:chExt cx="1785" cy="480"/>
            </a:xfrm>
          </p:grpSpPr>
          <p:sp>
            <p:nvSpPr>
              <p:cNvPr id="1754141" name="WordArt 29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3687" y="2795"/>
                <a:ext cx="48" cy="4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  <p:sp>
            <p:nvSpPr>
              <p:cNvPr id="1754142" name="WordArt 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5424" y="2795"/>
                <a:ext cx="48" cy="4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</p:grpSp>
      </p:grpSp>
      <p:pic>
        <p:nvPicPr>
          <p:cNvPr id="1754144" name="Picture 32" descr="thief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2424113"/>
            <a:ext cx="1524000" cy="1157287"/>
          </a:xfrm>
          <a:prstGeom prst="rect">
            <a:avLst/>
          </a:prstGeom>
          <a:noFill/>
        </p:spPr>
      </p:pic>
      <p:sp>
        <p:nvSpPr>
          <p:cNvPr id="1754148" name="Oval 36" descr="Group of People"/>
          <p:cNvSpPr>
            <a:spLocks noChangeArrowheads="1"/>
          </p:cNvSpPr>
          <p:nvPr/>
        </p:nvSpPr>
        <p:spPr bwMode="auto">
          <a:xfrm>
            <a:off x="1851025" y="2149475"/>
            <a:ext cx="1371600" cy="1227138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41558"/>
            </a:stretch>
          </a:blipFill>
          <a:ln w="9525" algn="ctr">
            <a:solidFill>
              <a:srgbClr val="5F5F5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54149" name="Text Box 37"/>
          <p:cNvSpPr txBox="1">
            <a:spLocks noChangeArrowheads="1"/>
          </p:cNvSpPr>
          <p:nvPr/>
        </p:nvSpPr>
        <p:spPr bwMode="auto">
          <a:xfrm>
            <a:off x="1778000" y="2438400"/>
            <a:ext cx="15192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400">
                <a:solidFill>
                  <a:schemeClr val="tx1"/>
                </a:solidFill>
                <a:effectLst/>
              </a:rPr>
              <a:t>Human</a:t>
            </a:r>
          </a:p>
          <a:p>
            <a:pPr eaLnBrk="0" hangingPunct="0">
              <a:lnSpc>
                <a:spcPct val="85000"/>
              </a:lnSpc>
            </a:pPr>
            <a:r>
              <a:rPr lang="en-US" sz="2400">
                <a:solidFill>
                  <a:schemeClr val="tx1"/>
                </a:solidFill>
                <a:effectLst/>
              </a:rPr>
              <a:t>beings</a:t>
            </a:r>
          </a:p>
        </p:txBody>
      </p:sp>
      <p:sp>
        <p:nvSpPr>
          <p:cNvPr id="1754150" name="Oval 38" descr="Gustave Doré's depiction of Satan from John Milton's Paradise Lost_ PD"/>
          <p:cNvSpPr>
            <a:spLocks noChangeArrowheads="1"/>
          </p:cNvSpPr>
          <p:nvPr/>
        </p:nvSpPr>
        <p:spPr bwMode="auto">
          <a:xfrm>
            <a:off x="646113" y="1079500"/>
            <a:ext cx="985837" cy="917575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/>
            </a:stretch>
          </a:blip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54151" name="WordArt 39"/>
          <p:cNvSpPr>
            <a:spLocks noChangeArrowheads="1" noChangeShapeType="1" noTextEdit="1"/>
          </p:cNvSpPr>
          <p:nvPr/>
        </p:nvSpPr>
        <p:spPr bwMode="auto">
          <a:xfrm>
            <a:off x="758825" y="1379538"/>
            <a:ext cx="760413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rgbClr val="DDDDDD"/>
                  </a:solidFill>
                  <a:round/>
                  <a:headEnd/>
                  <a:tailEnd/>
                </a:ln>
                <a:solidFill>
                  <a:srgbClr val="EAEAEA"/>
                </a:solidFill>
                <a:effectLst>
                  <a:outerShdw dist="45791" dir="2021404" algn="ctr" rotWithShape="0">
                    <a:schemeClr val="tx1"/>
                  </a:outerShdw>
                </a:effectLst>
                <a:latin typeface="Papyrus"/>
              </a:rPr>
              <a:t>Satan</a:t>
            </a:r>
          </a:p>
        </p:txBody>
      </p:sp>
      <p:grpSp>
        <p:nvGrpSpPr>
          <p:cNvPr id="1754157" name="Group 45"/>
          <p:cNvGrpSpPr>
            <a:grpSpLocks/>
          </p:cNvGrpSpPr>
          <p:nvPr/>
        </p:nvGrpSpPr>
        <p:grpSpPr bwMode="auto">
          <a:xfrm>
            <a:off x="3581400" y="349250"/>
            <a:ext cx="1752600" cy="1570038"/>
            <a:chOff x="2256" y="220"/>
            <a:chExt cx="1104" cy="989"/>
          </a:xfrm>
        </p:grpSpPr>
        <p:grpSp>
          <p:nvGrpSpPr>
            <p:cNvPr id="1754158" name="Group 46"/>
            <p:cNvGrpSpPr>
              <a:grpSpLocks/>
            </p:cNvGrpSpPr>
            <p:nvPr/>
          </p:nvGrpSpPr>
          <p:grpSpPr bwMode="auto">
            <a:xfrm>
              <a:off x="2256" y="220"/>
              <a:ext cx="1104" cy="989"/>
              <a:chOff x="2256" y="220"/>
              <a:chExt cx="1104" cy="989"/>
            </a:xfrm>
          </p:grpSpPr>
          <p:sp>
            <p:nvSpPr>
              <p:cNvPr id="1754159" name="AutoShape 47"/>
              <p:cNvSpPr>
                <a:spLocks noChangeArrowheads="1"/>
              </p:cNvSpPr>
              <p:nvPr/>
            </p:nvSpPr>
            <p:spPr bwMode="auto">
              <a:xfrm>
                <a:off x="2256" y="830"/>
                <a:ext cx="1104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00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b="0">
                  <a:solidFill>
                    <a:schemeClr val="bg1"/>
                  </a:solidFill>
                  <a:effectLst/>
                  <a:latin typeface="Impact" pitchFamily="34" charset="0"/>
                </a:endParaRPr>
              </a:p>
            </p:txBody>
          </p:sp>
          <p:pic>
            <p:nvPicPr>
              <p:cNvPr id="1754160" name="Picture 48" descr="HANDS04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80" y="220"/>
                <a:ext cx="1056" cy="616"/>
              </a:xfrm>
              <a:prstGeom prst="rect">
                <a:avLst/>
              </a:prstGeom>
              <a:noFill/>
            </p:spPr>
          </p:pic>
        </p:grpSp>
        <p:sp>
          <p:nvSpPr>
            <p:cNvPr id="1754161" name="Rectangle 49"/>
            <p:cNvSpPr>
              <a:spLocks noChangeArrowheads="1"/>
            </p:cNvSpPr>
            <p:nvPr/>
          </p:nvSpPr>
          <p:spPr bwMode="auto">
            <a:xfrm>
              <a:off x="2304" y="875"/>
              <a:ext cx="1008" cy="288"/>
            </a:xfrm>
            <a:prstGeom prst="rect">
              <a:avLst/>
            </a:prstGeom>
            <a:solidFill>
              <a:schemeClr val="bg1"/>
            </a:solidFill>
            <a:ln w="5715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54162" name="Text Box 50"/>
            <p:cNvSpPr txBox="1">
              <a:spLocks noChangeArrowheads="1"/>
            </p:cNvSpPr>
            <p:nvPr/>
          </p:nvSpPr>
          <p:spPr bwMode="auto">
            <a:xfrm>
              <a:off x="2293" y="856"/>
              <a:ext cx="103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A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Goodness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5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754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54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54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412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2994" name="Picture 2" descr="Hammer und Sichel Logo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15075" y="2514600"/>
            <a:ext cx="1905000" cy="1889125"/>
          </a:xfrm>
          <a:prstGeom prst="rect">
            <a:avLst/>
          </a:prstGeom>
          <a:solidFill>
            <a:srgbClr val="E42B00"/>
          </a:solidFill>
        </p:spPr>
      </p:pic>
      <p:sp>
        <p:nvSpPr>
          <p:cNvPr id="2132995" name="Text Box 3"/>
          <p:cNvSpPr txBox="1">
            <a:spLocks noChangeArrowheads="1"/>
          </p:cNvSpPr>
          <p:nvPr/>
        </p:nvSpPr>
        <p:spPr bwMode="auto">
          <a:xfrm>
            <a:off x="381000" y="228600"/>
            <a:ext cx="26670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800" u="sng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Human history</a:t>
            </a:r>
          </a:p>
        </p:txBody>
      </p:sp>
      <p:sp>
        <p:nvSpPr>
          <p:cNvPr id="213299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32997" name="Group 5"/>
          <p:cNvGrpSpPr>
            <a:grpSpLocks/>
          </p:cNvGrpSpPr>
          <p:nvPr/>
        </p:nvGrpSpPr>
        <p:grpSpPr bwMode="auto">
          <a:xfrm>
            <a:off x="457200" y="5624513"/>
            <a:ext cx="8153400" cy="928687"/>
            <a:chOff x="336" y="3476"/>
            <a:chExt cx="5136" cy="585"/>
          </a:xfrm>
        </p:grpSpPr>
        <p:sp>
          <p:nvSpPr>
            <p:cNvPr id="2132998" name="Text Box 6"/>
            <p:cNvSpPr txBox="1">
              <a:spLocks noChangeArrowheads="1"/>
            </p:cNvSpPr>
            <p:nvPr/>
          </p:nvSpPr>
          <p:spPr bwMode="auto">
            <a:xfrm>
              <a:off x="336" y="347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32999" name="Text Box 7"/>
            <p:cNvSpPr txBox="1">
              <a:spLocks noChangeArrowheads="1"/>
            </p:cNvSpPr>
            <p:nvPr/>
          </p:nvSpPr>
          <p:spPr bwMode="auto">
            <a:xfrm>
              <a:off x="576" y="3514"/>
              <a:ext cx="4896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At the end of human history, before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can restore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Kingdom of Heaven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earth, Satan will have built an unprincipled world in a distorted image of the Kingdom:  this is none other than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communist world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</a:p>
          </p:txBody>
        </p:sp>
      </p:grpSp>
      <p:sp>
        <p:nvSpPr>
          <p:cNvPr id="2133000" name="AutoShape 8"/>
          <p:cNvSpPr>
            <a:spLocks noChangeArrowheads="1"/>
          </p:cNvSpPr>
          <p:nvPr/>
        </p:nvSpPr>
        <p:spPr bwMode="auto">
          <a:xfrm rot="18675355" flipH="1">
            <a:off x="2917825" y="25400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33001" name="AutoShape 9"/>
          <p:cNvSpPr>
            <a:spLocks noChangeArrowheads="1"/>
          </p:cNvSpPr>
          <p:nvPr/>
        </p:nvSpPr>
        <p:spPr bwMode="auto">
          <a:xfrm rot="13753195" flipH="1">
            <a:off x="1355725" y="2989263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33002" name="Oval 10" descr="GODasinPOCr"/>
          <p:cNvSpPr>
            <a:spLocks noChangeArrowheads="1"/>
          </p:cNvSpPr>
          <p:nvPr/>
        </p:nvSpPr>
        <p:spPr bwMode="auto">
          <a:xfrm>
            <a:off x="609600" y="3521075"/>
            <a:ext cx="984250" cy="915988"/>
          </a:xfrm>
          <a:prstGeom prst="ellipse">
            <a:avLst/>
          </a:prstGeom>
          <a:blipFill dpi="0" rotWithShape="0">
            <a:blip r:embed="rId4" cstate="screen"/>
            <a:srcRect/>
            <a:stretch>
              <a:fillRect r="-23763"/>
            </a:stretch>
          </a:blipFill>
          <a:ln w="31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2133003" name="WordArt 11"/>
          <p:cNvSpPr>
            <a:spLocks noChangeArrowheads="1" noChangeShapeType="1" noTextEdit="1"/>
          </p:cNvSpPr>
          <p:nvPr/>
        </p:nvSpPr>
        <p:spPr bwMode="auto">
          <a:xfrm>
            <a:off x="722313" y="3781425"/>
            <a:ext cx="760412" cy="395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3175">
                  <a:solidFill>
                    <a:srgbClr val="5F00BE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Impact"/>
              </a:rPr>
              <a:t>God</a:t>
            </a:r>
          </a:p>
        </p:txBody>
      </p:sp>
      <p:sp>
        <p:nvSpPr>
          <p:cNvPr id="2133004" name="AutoShape 12"/>
          <p:cNvSpPr>
            <a:spLocks noChangeArrowheads="1"/>
          </p:cNvSpPr>
          <p:nvPr/>
        </p:nvSpPr>
        <p:spPr bwMode="auto">
          <a:xfrm rot="2924645" flipH="1" flipV="1">
            <a:off x="2908300" y="16256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bg1"/>
          </a:solidFill>
          <a:ln w="28575" algn="ctr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33005" name="AutoShape 13"/>
          <p:cNvSpPr>
            <a:spLocks noChangeArrowheads="1"/>
          </p:cNvSpPr>
          <p:nvPr/>
        </p:nvSpPr>
        <p:spPr bwMode="auto">
          <a:xfrm rot="18675355" flipH="1">
            <a:off x="1384300" y="1155700"/>
            <a:ext cx="161925" cy="1362075"/>
          </a:xfrm>
          <a:prstGeom prst="downArrow">
            <a:avLst>
              <a:gd name="adj1" fmla="val 50000"/>
              <a:gd name="adj2" fmla="val 210294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33006" name="AutoShape 14"/>
          <p:cNvSpPr>
            <a:spLocks noChangeArrowheads="1"/>
          </p:cNvSpPr>
          <p:nvPr/>
        </p:nvSpPr>
        <p:spPr bwMode="auto">
          <a:xfrm rot="5400000" flipH="1" flipV="1">
            <a:off x="5638800" y="1312863"/>
            <a:ext cx="152400" cy="609600"/>
          </a:xfrm>
          <a:prstGeom prst="downArrow">
            <a:avLst>
              <a:gd name="adj1" fmla="val 54861"/>
              <a:gd name="adj2" fmla="val 211463"/>
            </a:avLst>
          </a:prstGeom>
          <a:solidFill>
            <a:schemeClr val="bg1"/>
          </a:solidFill>
          <a:ln w="28575" algn="ctr">
            <a:solidFill>
              <a:srgbClr val="6600CC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133009" name="Group 17"/>
          <p:cNvGrpSpPr>
            <a:grpSpLocks/>
          </p:cNvGrpSpPr>
          <p:nvPr/>
        </p:nvGrpSpPr>
        <p:grpSpPr bwMode="auto">
          <a:xfrm>
            <a:off x="3581400" y="3565525"/>
            <a:ext cx="1752600" cy="600075"/>
            <a:chOff x="2256" y="2198"/>
            <a:chExt cx="1104" cy="378"/>
          </a:xfrm>
        </p:grpSpPr>
        <p:sp>
          <p:nvSpPr>
            <p:cNvPr id="2133010" name="AutoShape 18"/>
            <p:cNvSpPr>
              <a:spLocks noChangeArrowheads="1"/>
            </p:cNvSpPr>
            <p:nvPr/>
          </p:nvSpPr>
          <p:spPr bwMode="auto">
            <a:xfrm>
              <a:off x="2256" y="2198"/>
              <a:ext cx="1104" cy="37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1"/>
                </a:gs>
                <a:gs pos="50000">
                  <a:srgbClr val="4D4D4D"/>
                </a:gs>
                <a:gs pos="100000">
                  <a:schemeClr val="tx1"/>
                </a:gs>
              </a:gsLst>
              <a:lin ang="54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808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133011" name="Text Box 19"/>
            <p:cNvSpPr txBox="1">
              <a:spLocks noChangeArrowheads="1"/>
            </p:cNvSpPr>
            <p:nvPr/>
          </p:nvSpPr>
          <p:spPr bwMode="auto">
            <a:xfrm>
              <a:off x="2495" y="2224"/>
              <a:ext cx="62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Evil</a:t>
              </a:r>
            </a:p>
          </p:txBody>
        </p:sp>
      </p:grpSp>
      <p:sp>
        <p:nvSpPr>
          <p:cNvPr id="2133012" name="AutoShape 20"/>
          <p:cNvSpPr>
            <a:spLocks noChangeArrowheads="1"/>
          </p:cNvSpPr>
          <p:nvPr/>
        </p:nvSpPr>
        <p:spPr bwMode="auto">
          <a:xfrm rot="5400000" flipH="1" flipV="1">
            <a:off x="5638800" y="3560763"/>
            <a:ext cx="152400" cy="609600"/>
          </a:xfrm>
          <a:prstGeom prst="downArrow">
            <a:avLst>
              <a:gd name="adj1" fmla="val 54861"/>
              <a:gd name="adj2" fmla="val 211463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133013" name="Picture 21" descr="thief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2424113"/>
            <a:ext cx="1524000" cy="1157287"/>
          </a:xfrm>
          <a:prstGeom prst="rect">
            <a:avLst/>
          </a:prstGeom>
          <a:noFill/>
        </p:spPr>
      </p:pic>
      <p:sp>
        <p:nvSpPr>
          <p:cNvPr id="2133014" name="Text Box 22"/>
          <p:cNvSpPr txBox="1">
            <a:spLocks noChangeArrowheads="1"/>
          </p:cNvSpPr>
          <p:nvPr/>
        </p:nvSpPr>
        <p:spPr bwMode="auto">
          <a:xfrm>
            <a:off x="6200775" y="3546475"/>
            <a:ext cx="2133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Communist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world</a:t>
            </a:r>
          </a:p>
        </p:txBody>
      </p:sp>
      <p:grpSp>
        <p:nvGrpSpPr>
          <p:cNvPr id="2133015" name="Group 23"/>
          <p:cNvGrpSpPr>
            <a:grpSpLocks/>
          </p:cNvGrpSpPr>
          <p:nvPr/>
        </p:nvGrpSpPr>
        <p:grpSpPr bwMode="auto">
          <a:xfrm>
            <a:off x="5818188" y="4389438"/>
            <a:ext cx="2854325" cy="868362"/>
            <a:chOff x="3665" y="2765"/>
            <a:chExt cx="1798" cy="547"/>
          </a:xfrm>
        </p:grpSpPr>
        <p:sp>
          <p:nvSpPr>
            <p:cNvPr id="2133016" name="Text Box 24"/>
            <p:cNvSpPr txBox="1">
              <a:spLocks noChangeArrowheads="1"/>
            </p:cNvSpPr>
            <p:nvPr/>
          </p:nvSpPr>
          <p:spPr bwMode="auto">
            <a:xfrm>
              <a:off x="3665" y="2765"/>
              <a:ext cx="1798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tx1"/>
                  </a:solidFill>
                  <a:effectLst/>
                  <a:latin typeface="Eurostile" pitchFamily="34" charset="0"/>
                </a:rPr>
                <a:t>Unprincipled societies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tx1"/>
                  </a:solidFill>
                  <a:effectLst/>
                  <a:latin typeface="Eurostile" pitchFamily="34" charset="0"/>
                </a:rPr>
                <a:t>built on twisted versions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tx1"/>
                  </a:solidFill>
                  <a:effectLst/>
                  <a:latin typeface="Eurostile" pitchFamily="34" charset="0"/>
                </a:rPr>
                <a:t>of the Principle</a:t>
              </a:r>
            </a:p>
          </p:txBody>
        </p:sp>
        <p:grpSp>
          <p:nvGrpSpPr>
            <p:cNvPr id="2133017" name="Group 25"/>
            <p:cNvGrpSpPr>
              <a:grpSpLocks/>
            </p:cNvGrpSpPr>
            <p:nvPr/>
          </p:nvGrpSpPr>
          <p:grpSpPr bwMode="auto">
            <a:xfrm>
              <a:off x="3672" y="2795"/>
              <a:ext cx="1785" cy="480"/>
              <a:chOff x="3687" y="2795"/>
              <a:chExt cx="1785" cy="480"/>
            </a:xfrm>
          </p:grpSpPr>
          <p:sp>
            <p:nvSpPr>
              <p:cNvPr id="2133018" name="WordArt 26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3687" y="2795"/>
                <a:ext cx="48" cy="4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  <p:sp>
            <p:nvSpPr>
              <p:cNvPr id="2133019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5424" y="2795"/>
                <a:ext cx="48" cy="4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</p:grpSp>
      </p:grpSp>
      <p:sp>
        <p:nvSpPr>
          <p:cNvPr id="2133020" name="Oval 28" descr="Group of People"/>
          <p:cNvSpPr>
            <a:spLocks noChangeArrowheads="1"/>
          </p:cNvSpPr>
          <p:nvPr/>
        </p:nvSpPr>
        <p:spPr bwMode="auto">
          <a:xfrm>
            <a:off x="1851025" y="2149475"/>
            <a:ext cx="1371600" cy="1227138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b="-41558"/>
            </a:stretch>
          </a:blipFill>
          <a:ln w="9525" algn="ctr">
            <a:solidFill>
              <a:srgbClr val="5F5F5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2133021" name="Text Box 29"/>
          <p:cNvSpPr txBox="1">
            <a:spLocks noChangeArrowheads="1"/>
          </p:cNvSpPr>
          <p:nvPr/>
        </p:nvSpPr>
        <p:spPr bwMode="auto">
          <a:xfrm>
            <a:off x="1778000" y="2438400"/>
            <a:ext cx="15192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400">
                <a:solidFill>
                  <a:schemeClr val="tx1"/>
                </a:solidFill>
                <a:effectLst/>
              </a:rPr>
              <a:t>Human</a:t>
            </a:r>
          </a:p>
          <a:p>
            <a:pPr eaLnBrk="0" hangingPunct="0">
              <a:lnSpc>
                <a:spcPct val="85000"/>
              </a:lnSpc>
            </a:pPr>
            <a:r>
              <a:rPr lang="en-US" sz="2400">
                <a:solidFill>
                  <a:schemeClr val="tx1"/>
                </a:solidFill>
                <a:effectLst/>
              </a:rPr>
              <a:t>beings</a:t>
            </a:r>
          </a:p>
        </p:txBody>
      </p:sp>
      <p:sp>
        <p:nvSpPr>
          <p:cNvPr id="2133022" name="Oval 30" descr="Gustave Doré's depiction of Satan from John Milton's Paradise Lost_ PD"/>
          <p:cNvSpPr>
            <a:spLocks noChangeArrowheads="1"/>
          </p:cNvSpPr>
          <p:nvPr/>
        </p:nvSpPr>
        <p:spPr bwMode="auto">
          <a:xfrm>
            <a:off x="646113" y="1079500"/>
            <a:ext cx="985837" cy="917575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2133023" name="WordArt 31"/>
          <p:cNvSpPr>
            <a:spLocks noChangeArrowheads="1" noChangeShapeType="1" noTextEdit="1"/>
          </p:cNvSpPr>
          <p:nvPr/>
        </p:nvSpPr>
        <p:spPr bwMode="auto">
          <a:xfrm>
            <a:off x="758825" y="1379538"/>
            <a:ext cx="760413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rgbClr val="DDDDDD"/>
                  </a:solidFill>
                  <a:round/>
                  <a:headEnd/>
                  <a:tailEnd/>
                </a:ln>
                <a:solidFill>
                  <a:srgbClr val="EAEAEA"/>
                </a:solidFill>
                <a:effectLst>
                  <a:outerShdw dist="45791" dir="2021404" algn="ctr" rotWithShape="0">
                    <a:schemeClr val="tx1"/>
                  </a:outerShdw>
                </a:effectLst>
                <a:latin typeface="Papyrus"/>
              </a:rPr>
              <a:t>Satan</a:t>
            </a:r>
          </a:p>
        </p:txBody>
      </p:sp>
      <p:grpSp>
        <p:nvGrpSpPr>
          <p:cNvPr id="2133024" name="Group 32"/>
          <p:cNvGrpSpPr>
            <a:grpSpLocks/>
          </p:cNvGrpSpPr>
          <p:nvPr/>
        </p:nvGrpSpPr>
        <p:grpSpPr bwMode="auto">
          <a:xfrm>
            <a:off x="3581400" y="349250"/>
            <a:ext cx="1752600" cy="1570038"/>
            <a:chOff x="2256" y="220"/>
            <a:chExt cx="1104" cy="989"/>
          </a:xfrm>
        </p:grpSpPr>
        <p:grpSp>
          <p:nvGrpSpPr>
            <p:cNvPr id="2133025" name="Group 33"/>
            <p:cNvGrpSpPr>
              <a:grpSpLocks/>
            </p:cNvGrpSpPr>
            <p:nvPr/>
          </p:nvGrpSpPr>
          <p:grpSpPr bwMode="auto">
            <a:xfrm>
              <a:off x="2256" y="220"/>
              <a:ext cx="1104" cy="989"/>
              <a:chOff x="2256" y="220"/>
              <a:chExt cx="1104" cy="989"/>
            </a:xfrm>
          </p:grpSpPr>
          <p:sp>
            <p:nvSpPr>
              <p:cNvPr id="2133026" name="AutoShape 34"/>
              <p:cNvSpPr>
                <a:spLocks noChangeArrowheads="1"/>
              </p:cNvSpPr>
              <p:nvPr/>
            </p:nvSpPr>
            <p:spPr bwMode="auto">
              <a:xfrm>
                <a:off x="2256" y="830"/>
                <a:ext cx="1104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00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b="0">
                  <a:solidFill>
                    <a:schemeClr val="bg1"/>
                  </a:solidFill>
                  <a:effectLst/>
                  <a:latin typeface="Impact" pitchFamily="34" charset="0"/>
                </a:endParaRPr>
              </a:p>
            </p:txBody>
          </p:sp>
          <p:pic>
            <p:nvPicPr>
              <p:cNvPr id="2133027" name="Picture 35" descr="HANDS04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280" y="220"/>
                <a:ext cx="1056" cy="616"/>
              </a:xfrm>
              <a:prstGeom prst="rect">
                <a:avLst/>
              </a:prstGeom>
              <a:noFill/>
            </p:spPr>
          </p:pic>
        </p:grpSp>
        <p:sp>
          <p:nvSpPr>
            <p:cNvPr id="2133028" name="Rectangle 36"/>
            <p:cNvSpPr>
              <a:spLocks noChangeArrowheads="1"/>
            </p:cNvSpPr>
            <p:nvPr/>
          </p:nvSpPr>
          <p:spPr bwMode="auto">
            <a:xfrm>
              <a:off x="2304" y="875"/>
              <a:ext cx="1008" cy="288"/>
            </a:xfrm>
            <a:prstGeom prst="rect">
              <a:avLst/>
            </a:prstGeom>
            <a:solidFill>
              <a:schemeClr val="bg1"/>
            </a:solidFill>
            <a:ln w="5715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133029" name="Text Box 37"/>
            <p:cNvSpPr txBox="1">
              <a:spLocks noChangeArrowheads="1"/>
            </p:cNvSpPr>
            <p:nvPr/>
          </p:nvSpPr>
          <p:spPr bwMode="auto">
            <a:xfrm>
              <a:off x="2293" y="856"/>
              <a:ext cx="103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A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Goodness</a:t>
              </a:r>
            </a:p>
          </p:txBody>
        </p:sp>
      </p:grpSp>
      <p:sp>
        <p:nvSpPr>
          <p:cNvPr id="2133031" name="AutoShape 39" descr="PEOPLE in color copy 1"/>
          <p:cNvSpPr>
            <a:spLocks noChangeArrowheads="1"/>
          </p:cNvSpPr>
          <p:nvPr/>
        </p:nvSpPr>
        <p:spPr bwMode="auto">
          <a:xfrm>
            <a:off x="6200775" y="1008063"/>
            <a:ext cx="2133600" cy="1219200"/>
          </a:xfrm>
          <a:prstGeom prst="roundRect">
            <a:avLst>
              <a:gd name="adj" fmla="val 16667"/>
            </a:avLst>
          </a:prstGeom>
          <a:blipFill dpi="0" rotWithShape="1">
            <a:blip r:embed="rId9" cstate="print"/>
            <a:srcRect/>
            <a:stretch>
              <a:fillRect/>
            </a:stretch>
          </a:blipFill>
          <a:ln w="12700">
            <a:solidFill>
              <a:srgbClr val="9933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2133030" name="WordArt 38"/>
          <p:cNvSpPr>
            <a:spLocks noChangeArrowheads="1" noChangeShapeType="1" noTextEdit="1"/>
          </p:cNvSpPr>
          <p:nvPr/>
        </p:nvSpPr>
        <p:spPr bwMode="auto">
          <a:xfrm>
            <a:off x="6353175" y="1143000"/>
            <a:ext cx="1828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6600CC"/>
                </a:solidFill>
                <a:effectLst>
                  <a:outerShdw dist="17961" dir="13500000" algn="ctr" rotWithShape="0">
                    <a:srgbClr val="6600CC">
                      <a:alpha val="80000"/>
                    </a:srgbClr>
                  </a:outerShdw>
                </a:effectLst>
                <a:latin typeface="Arial Black" pitchFamily="34" charset="0"/>
              </a:rPr>
              <a:t>Kingdom of</a:t>
            </a:r>
          </a:p>
          <a:p>
            <a:r>
              <a:rPr lang="en-US" sz="3600" kern="10" dirty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6600CC"/>
                </a:solidFill>
                <a:effectLst>
                  <a:outerShdw dist="17961" dir="13500000" algn="ctr" rotWithShape="0">
                    <a:srgbClr val="6600CC">
                      <a:alpha val="80000"/>
                    </a:srgbClr>
                  </a:outerShdw>
                </a:effectLst>
                <a:latin typeface="Arial Black" pitchFamily="34" charset="0"/>
              </a:rPr>
              <a:t>Heaven on</a:t>
            </a:r>
          </a:p>
          <a:p>
            <a:r>
              <a:rPr lang="en-US" sz="3600" kern="10" dirty="0">
                <a:ln w="31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6600CC"/>
                </a:solidFill>
                <a:effectLst>
                  <a:outerShdw dist="17961" dir="13500000" algn="ctr" rotWithShape="0">
                    <a:srgbClr val="6600CC">
                      <a:alpha val="80000"/>
                    </a:srgbClr>
                  </a:outerShdw>
                </a:effectLst>
                <a:latin typeface="Arial Black" pitchFamily="34" charset="0"/>
              </a:rPr>
              <a:t>earth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3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33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33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3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33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33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33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3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33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33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3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3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133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33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3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3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3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3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213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13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3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3001" grpId="0" animBg="1" autoUpdateAnimBg="0"/>
      <p:bldP spid="2133002" grpId="1" animBg="1"/>
      <p:bldP spid="2133003" grpId="0" animBg="1"/>
      <p:bldP spid="2133004" grpId="0" animBg="1" autoUpdateAnimBg="0"/>
      <p:bldP spid="2133006" grpId="0" animBg="1" autoUpdateAnimBg="0"/>
      <p:bldP spid="2133012" grpId="0" animBg="1" autoUpdateAnimBg="0"/>
      <p:bldP spid="2133014" grpId="0" autoUpdateAnimBg="0"/>
      <p:bldP spid="2133031" grpId="0" animBg="1"/>
      <p:bldP spid="2133030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8224" name="Picture 16" descr="WWPI_280S-1"/>
          <p:cNvPicPr>
            <a:picLocks noChangeAspect="1" noChangeArrowheads="1"/>
          </p:cNvPicPr>
          <p:nvPr/>
        </p:nvPicPr>
        <p:blipFill>
          <a:blip r:embed="rId3" cstate="print"/>
          <a:srcRect b="2290"/>
          <a:stretch>
            <a:fillRect/>
          </a:stretch>
        </p:blipFill>
        <p:spPr bwMode="auto">
          <a:xfrm>
            <a:off x="0" y="2362200"/>
            <a:ext cx="4724400" cy="3149600"/>
          </a:xfrm>
          <a:prstGeom prst="rect">
            <a:avLst/>
          </a:prstGeom>
          <a:noFill/>
        </p:spPr>
      </p:pic>
      <p:sp>
        <p:nvSpPr>
          <p:cNvPr id="1758223" name="AutoShape 15" descr="The Fall and Expulsion ,Michelangelo"/>
          <p:cNvSpPr>
            <a:spLocks noChangeArrowheads="1"/>
          </p:cNvSpPr>
          <p:nvPr/>
        </p:nvSpPr>
        <p:spPr bwMode="auto">
          <a:xfrm>
            <a:off x="952500" y="1066800"/>
            <a:ext cx="2057400" cy="533400"/>
          </a:xfrm>
          <a:prstGeom prst="roundRect">
            <a:avLst>
              <a:gd name="adj" fmla="val 16667"/>
            </a:avLst>
          </a:prstGeom>
          <a:blipFill dpi="0" rotWithShape="0">
            <a:blip r:embed="rId4" cstate="print"/>
            <a:srcRect/>
            <a:stretch>
              <a:fillRect b="-106116"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758211" name="Group 3"/>
          <p:cNvGrpSpPr>
            <a:grpSpLocks/>
          </p:cNvGrpSpPr>
          <p:nvPr/>
        </p:nvGrpSpPr>
        <p:grpSpPr bwMode="auto">
          <a:xfrm>
            <a:off x="457200" y="1666875"/>
            <a:ext cx="3124200" cy="835025"/>
            <a:chOff x="288" y="1050"/>
            <a:chExt cx="1968" cy="526"/>
          </a:xfrm>
        </p:grpSpPr>
        <p:sp>
          <p:nvSpPr>
            <p:cNvPr id="1758212" name="Oval 4"/>
            <p:cNvSpPr>
              <a:spLocks noChangeArrowheads="1"/>
            </p:cNvSpPr>
            <p:nvPr/>
          </p:nvSpPr>
          <p:spPr bwMode="auto">
            <a:xfrm>
              <a:off x="288" y="1050"/>
              <a:ext cx="1968" cy="526"/>
            </a:xfrm>
            <a:prstGeom prst="ellipse">
              <a:avLst/>
            </a:prstGeom>
            <a:gradFill rotWithShape="0">
              <a:gsLst>
                <a:gs pos="0">
                  <a:srgbClr val="2C1D00"/>
                </a:gs>
                <a:gs pos="100000">
                  <a:srgbClr val="5C0000"/>
                </a:gs>
              </a:gsLst>
              <a:lin ang="2700000" scaled="1"/>
            </a:gra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758213" name="Text Box 5"/>
            <p:cNvSpPr txBox="1">
              <a:spLocks noChangeArrowheads="1"/>
            </p:cNvSpPr>
            <p:nvPr/>
          </p:nvSpPr>
          <p:spPr bwMode="auto">
            <a:xfrm>
              <a:off x="371" y="1126"/>
              <a:ext cx="1802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lnSpc>
                  <a:spcPct val="70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" charset="0"/>
                </a:rPr>
                <a:t>Primitive</a:t>
              </a:r>
            </a:p>
            <a:p>
              <a:pPr eaLnBrk="0" hangingPunct="0">
                <a:lnSpc>
                  <a:spcPct val="70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" charset="0"/>
                </a:rPr>
                <a:t>collective society</a:t>
              </a:r>
            </a:p>
          </p:txBody>
        </p:sp>
      </p:grpSp>
      <p:sp>
        <p:nvSpPr>
          <p:cNvPr id="1758214" name="Text Box 6"/>
          <p:cNvSpPr txBox="1">
            <a:spLocks noChangeArrowheads="1"/>
          </p:cNvSpPr>
          <p:nvPr/>
        </p:nvSpPr>
        <p:spPr bwMode="auto">
          <a:xfrm>
            <a:off x="381000" y="152400"/>
            <a:ext cx="845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7.1  The Progress of History in the Age</a:t>
            </a:r>
          </a:p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of the Providence of Restoration</a:t>
            </a:r>
          </a:p>
        </p:txBody>
      </p:sp>
      <p:sp>
        <p:nvSpPr>
          <p:cNvPr id="1758217" name="Text Box 9" descr="The Fall and Expulsion ,Michelangelo"/>
          <p:cNvSpPr txBox="1">
            <a:spLocks noChangeArrowheads="1"/>
          </p:cNvSpPr>
          <p:nvPr/>
        </p:nvSpPr>
        <p:spPr bwMode="auto">
          <a:xfrm>
            <a:off x="914400" y="11049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Human Fall</a:t>
            </a:r>
          </a:p>
        </p:txBody>
      </p:sp>
      <p:sp>
        <p:nvSpPr>
          <p:cNvPr id="1758218" name="Text Box 10"/>
          <p:cNvSpPr txBox="1">
            <a:spLocks noChangeArrowheads="1"/>
          </p:cNvSpPr>
          <p:nvPr/>
        </p:nvSpPr>
        <p:spPr bwMode="auto">
          <a:xfrm>
            <a:off x="4038600" y="1839913"/>
            <a:ext cx="1905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Divisions</a:t>
            </a:r>
          </a:p>
        </p:txBody>
      </p:sp>
      <p:sp>
        <p:nvSpPr>
          <p:cNvPr id="1758219" name="Rectangle 1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58220" name="Group 12"/>
          <p:cNvGrpSpPr>
            <a:grpSpLocks/>
          </p:cNvGrpSpPr>
          <p:nvPr/>
        </p:nvGrpSpPr>
        <p:grpSpPr bwMode="auto">
          <a:xfrm>
            <a:off x="609600" y="5507037"/>
            <a:ext cx="7924800" cy="1198563"/>
            <a:chOff x="336" y="3543"/>
            <a:chExt cx="4992" cy="755"/>
          </a:xfrm>
        </p:grpSpPr>
        <p:sp>
          <p:nvSpPr>
            <p:cNvPr id="1758221" name="Text Box 13"/>
            <p:cNvSpPr txBox="1">
              <a:spLocks noChangeArrowheads="1"/>
            </p:cNvSpPr>
            <p:nvPr/>
          </p:nvSpPr>
          <p:spPr bwMode="auto">
            <a:xfrm>
              <a:off x="336" y="3543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58222" name="Text Box 14"/>
            <p:cNvSpPr txBox="1">
              <a:spLocks noChangeArrowheads="1"/>
            </p:cNvSpPr>
            <p:nvPr/>
          </p:nvSpPr>
          <p:spPr bwMode="auto">
            <a:xfrm>
              <a:off x="576" y="3581"/>
              <a:ext cx="4752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first society built by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fallen people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a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primitive collective society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Due to the activity of the original mind calling people to respond to God’s providence, </a:t>
              </a:r>
              <a:r>
                <a:rPr lang="en-US" sz="2000">
                  <a:solidFill>
                    <a:srgbClr val="FFFF66"/>
                  </a:solidFill>
                  <a:effectLst/>
                  <a:latin typeface="Arial Narrow" pitchFamily="34" charset="0"/>
                </a:rPr>
                <a:t>divisions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between relative good and evil surely arose in primitive societies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329-30).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5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5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5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5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5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5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5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5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5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5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5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8223" grpId="0" animBg="1"/>
      <p:bldP spid="1758214" grpId="0"/>
      <p:bldP spid="1758217" grpId="0"/>
      <p:bldP spid="175821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259" name="AutoShape 3"/>
          <p:cNvSpPr>
            <a:spLocks noChangeArrowheads="1"/>
          </p:cNvSpPr>
          <p:nvPr/>
        </p:nvSpPr>
        <p:spPr bwMode="auto">
          <a:xfrm>
            <a:off x="1905000" y="20574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60287" name="Oval 31" descr="WWPI_280S-1"/>
          <p:cNvSpPr>
            <a:spLocks noChangeArrowheads="1"/>
          </p:cNvSpPr>
          <p:nvPr/>
        </p:nvSpPr>
        <p:spPr bwMode="auto">
          <a:xfrm>
            <a:off x="457200" y="1676400"/>
            <a:ext cx="3124200" cy="835025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b="-155276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pic>
        <p:nvPicPr>
          <p:cNvPr id="1760280" name="Picture 24" descr="WWPI_280S-1"/>
          <p:cNvPicPr>
            <a:picLocks noChangeAspect="1" noChangeArrowheads="1"/>
          </p:cNvPicPr>
          <p:nvPr/>
        </p:nvPicPr>
        <p:blipFill>
          <a:blip r:embed="rId3" cstate="print"/>
          <a:srcRect b="2290"/>
          <a:stretch>
            <a:fillRect/>
          </a:stretch>
        </p:blipFill>
        <p:spPr bwMode="auto">
          <a:xfrm>
            <a:off x="0" y="2362200"/>
            <a:ext cx="4724400" cy="3149600"/>
          </a:xfrm>
          <a:prstGeom prst="rect">
            <a:avLst/>
          </a:prstGeom>
          <a:noFill/>
        </p:spPr>
      </p:pic>
      <p:sp>
        <p:nvSpPr>
          <p:cNvPr id="1760263" name="Text Box 7"/>
          <p:cNvSpPr txBox="1">
            <a:spLocks noChangeArrowheads="1"/>
          </p:cNvSpPr>
          <p:nvPr/>
        </p:nvSpPr>
        <p:spPr bwMode="auto">
          <a:xfrm>
            <a:off x="381000" y="152400"/>
            <a:ext cx="845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7.1  The Progress of History in the Age</a:t>
            </a:r>
          </a:p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of the Providence of Restoration</a:t>
            </a:r>
          </a:p>
        </p:txBody>
      </p:sp>
      <p:sp>
        <p:nvSpPr>
          <p:cNvPr id="1760266" name="Text Box 10"/>
          <p:cNvSpPr txBox="1">
            <a:spLocks noChangeArrowheads="1"/>
          </p:cNvSpPr>
          <p:nvPr/>
        </p:nvSpPr>
        <p:spPr bwMode="auto">
          <a:xfrm>
            <a:off x="4038600" y="1839913"/>
            <a:ext cx="1905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Divisions</a:t>
            </a:r>
          </a:p>
        </p:txBody>
      </p:sp>
      <p:sp>
        <p:nvSpPr>
          <p:cNvPr id="1760267" name="Text Box 11"/>
          <p:cNvSpPr txBox="1">
            <a:spLocks noChangeArrowheads="1"/>
          </p:cNvSpPr>
          <p:nvPr/>
        </p:nvSpPr>
        <p:spPr bwMode="auto">
          <a:xfrm>
            <a:off x="4038600" y="2895600"/>
            <a:ext cx="1905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Abraham</a:t>
            </a:r>
          </a:p>
        </p:txBody>
      </p:sp>
      <p:sp>
        <p:nvSpPr>
          <p:cNvPr id="1760268" name="Text Box 12"/>
          <p:cNvSpPr txBox="1">
            <a:spLocks noChangeArrowheads="1"/>
          </p:cNvSpPr>
          <p:nvPr/>
        </p:nvSpPr>
        <p:spPr bwMode="auto">
          <a:xfrm>
            <a:off x="3810000" y="2955925"/>
            <a:ext cx="381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0269" name="Rectangle 1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60270" name="Group 14"/>
          <p:cNvGrpSpPr>
            <a:grpSpLocks/>
          </p:cNvGrpSpPr>
          <p:nvPr/>
        </p:nvGrpSpPr>
        <p:grpSpPr bwMode="auto">
          <a:xfrm>
            <a:off x="914400" y="5562600"/>
            <a:ext cx="7467600" cy="1143000"/>
            <a:chOff x="480" y="3504"/>
            <a:chExt cx="4704" cy="720"/>
          </a:xfrm>
        </p:grpSpPr>
        <p:sp>
          <p:nvSpPr>
            <p:cNvPr id="1760271" name="Text Box 15"/>
            <p:cNvSpPr txBox="1">
              <a:spLocks noChangeArrowheads="1"/>
            </p:cNvSpPr>
            <p:nvPr/>
          </p:nvSpPr>
          <p:spPr bwMode="auto">
            <a:xfrm>
              <a:off x="480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60272" name="Text Box 16"/>
            <p:cNvSpPr txBox="1">
              <a:spLocks noChangeArrowheads="1"/>
            </p:cNvSpPr>
            <p:nvPr/>
          </p:nvSpPr>
          <p:spPr bwMode="auto">
            <a:xfrm>
              <a:off x="720" y="3550"/>
              <a:ext cx="4464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God called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Abraham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out of the sinful world to be the standard-bearer of goodness and blessed him with </a:t>
              </a:r>
              <a:r>
                <a:rPr lang="en-US" sz="2000">
                  <a:solidFill>
                    <a:srgbClr val="FFFF66"/>
                  </a:solidFill>
                  <a:effectLst/>
                  <a:latin typeface="Arial Narrow" pitchFamily="34" charset="0"/>
                </a:rPr>
                <a:t>descendants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who would uphold the Will of God.  God raised Abraham’s descendants into the first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Israelite clan society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pic>
        <p:nvPicPr>
          <p:cNvPr id="1760273" name="Picture 17" descr="Abraham &amp; Lot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997075"/>
            <a:ext cx="4953000" cy="3489325"/>
          </a:xfrm>
          <a:prstGeom prst="rect">
            <a:avLst/>
          </a:prstGeom>
          <a:noFill/>
        </p:spPr>
      </p:pic>
      <p:grpSp>
        <p:nvGrpSpPr>
          <p:cNvPr id="1760274" name="Group 18"/>
          <p:cNvGrpSpPr>
            <a:grpSpLocks/>
          </p:cNvGrpSpPr>
          <p:nvPr/>
        </p:nvGrpSpPr>
        <p:grpSpPr bwMode="auto">
          <a:xfrm>
            <a:off x="457200" y="2906713"/>
            <a:ext cx="3124200" cy="835025"/>
            <a:chOff x="288" y="1831"/>
            <a:chExt cx="1968" cy="526"/>
          </a:xfrm>
        </p:grpSpPr>
        <p:sp>
          <p:nvSpPr>
            <p:cNvPr id="1760275" name="Oval 19"/>
            <p:cNvSpPr>
              <a:spLocks noChangeArrowheads="1"/>
            </p:cNvSpPr>
            <p:nvPr/>
          </p:nvSpPr>
          <p:spPr bwMode="auto">
            <a:xfrm>
              <a:off x="288" y="1831"/>
              <a:ext cx="1968" cy="526"/>
            </a:xfrm>
            <a:prstGeom prst="ellipse">
              <a:avLst/>
            </a:prstGeom>
            <a:gradFill rotWithShape="0">
              <a:gsLst>
                <a:gs pos="0">
                  <a:srgbClr val="2C1D00"/>
                </a:gs>
                <a:gs pos="100000">
                  <a:srgbClr val="5C0000"/>
                </a:gs>
              </a:gsLst>
              <a:lin ang="2700000" scaled="1"/>
            </a:gra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1760276" name="Text Box 20"/>
            <p:cNvSpPr txBox="1">
              <a:spLocks noChangeArrowheads="1"/>
            </p:cNvSpPr>
            <p:nvPr/>
          </p:nvSpPr>
          <p:spPr bwMode="auto">
            <a:xfrm>
              <a:off x="449" y="1959"/>
              <a:ext cx="164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" charset="0"/>
                </a:rPr>
                <a:t>Israel clan society</a:t>
              </a:r>
            </a:p>
          </p:txBody>
        </p:sp>
      </p:grpSp>
      <p:pic>
        <p:nvPicPr>
          <p:cNvPr id="1760277" name="Picture 21" descr="Whence come ye - he demand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2638" y="1066800"/>
            <a:ext cx="3281362" cy="4419600"/>
          </a:xfrm>
          <a:prstGeom prst="rect">
            <a:avLst/>
          </a:prstGeom>
          <a:noFill/>
        </p:spPr>
      </p:pic>
      <p:sp>
        <p:nvSpPr>
          <p:cNvPr id="1760278" name="AutoShape 22" descr="The Fall and Expulsion ,Michelangelo"/>
          <p:cNvSpPr>
            <a:spLocks noChangeArrowheads="1"/>
          </p:cNvSpPr>
          <p:nvPr/>
        </p:nvSpPr>
        <p:spPr bwMode="auto">
          <a:xfrm>
            <a:off x="952500" y="1066800"/>
            <a:ext cx="2057400" cy="533400"/>
          </a:xfrm>
          <a:prstGeom prst="roundRect">
            <a:avLst>
              <a:gd name="adj" fmla="val 16667"/>
            </a:avLst>
          </a:prstGeom>
          <a:blipFill dpi="0" rotWithShape="0">
            <a:blip r:embed="rId6" cstate="print"/>
            <a:srcRect/>
            <a:stretch>
              <a:fillRect b="-106116"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60279" name="Text Box 23" descr="The Fall and Expulsion ,Michelangelo"/>
          <p:cNvSpPr txBox="1">
            <a:spLocks noChangeArrowheads="1"/>
          </p:cNvSpPr>
          <p:nvPr/>
        </p:nvSpPr>
        <p:spPr bwMode="auto">
          <a:xfrm>
            <a:off x="914400" y="11049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Human Fall</a:t>
            </a:r>
          </a:p>
        </p:txBody>
      </p:sp>
      <p:sp>
        <p:nvSpPr>
          <p:cNvPr id="1760285" name="Oval 29"/>
          <p:cNvSpPr>
            <a:spLocks noChangeArrowheads="1"/>
          </p:cNvSpPr>
          <p:nvPr/>
        </p:nvSpPr>
        <p:spPr bwMode="auto">
          <a:xfrm>
            <a:off x="457200" y="1666875"/>
            <a:ext cx="3124200" cy="835025"/>
          </a:xfrm>
          <a:prstGeom prst="ellipse">
            <a:avLst/>
          </a:prstGeom>
          <a:gradFill rotWithShape="0">
            <a:gsLst>
              <a:gs pos="0">
                <a:srgbClr val="2C1D00"/>
              </a:gs>
              <a:gs pos="100000">
                <a:srgbClr val="5C0000"/>
              </a:gs>
            </a:gsLst>
            <a:lin ang="2700000" scaled="1"/>
          </a:gra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0286" name="Text Box 30"/>
          <p:cNvSpPr txBox="1">
            <a:spLocks noChangeArrowheads="1"/>
          </p:cNvSpPr>
          <p:nvPr/>
        </p:nvSpPr>
        <p:spPr bwMode="auto">
          <a:xfrm>
            <a:off x="588963" y="1787525"/>
            <a:ext cx="2860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n-US" sz="2200" dirty="0">
                <a:solidFill>
                  <a:schemeClr val="bg1"/>
                </a:solidFill>
                <a:effectLst/>
                <a:latin typeface="Arial" charset="0"/>
              </a:rPr>
              <a:t>Primitive</a:t>
            </a:r>
          </a:p>
          <a:p>
            <a:pPr eaLnBrk="0" hangingPunct="0">
              <a:lnSpc>
                <a:spcPct val="70000"/>
              </a:lnSpc>
            </a:pPr>
            <a:r>
              <a:rPr lang="en-US" sz="2200" dirty="0">
                <a:solidFill>
                  <a:schemeClr val="bg1"/>
                </a:solidFill>
                <a:effectLst/>
                <a:latin typeface="Arial" charset="0"/>
              </a:rPr>
              <a:t>collective 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6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60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760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60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760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6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6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6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6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6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6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60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60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6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6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760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0259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316" name="Oval 12"/>
          <p:cNvSpPr>
            <a:spLocks noChangeArrowheads="1"/>
          </p:cNvSpPr>
          <p:nvPr/>
        </p:nvSpPr>
        <p:spPr bwMode="auto">
          <a:xfrm>
            <a:off x="457200" y="2906713"/>
            <a:ext cx="3124200" cy="835025"/>
          </a:xfrm>
          <a:prstGeom prst="ellipse">
            <a:avLst/>
          </a:prstGeom>
          <a:gradFill rotWithShape="0">
            <a:gsLst>
              <a:gs pos="0">
                <a:srgbClr val="2C1D00"/>
              </a:gs>
              <a:gs pos="100000">
                <a:srgbClr val="5C0000"/>
              </a:gs>
            </a:gsLst>
            <a:lin ang="2700000" scaled="1"/>
          </a:gra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2333" name="Oval 29" descr="Whence come ye - he demanded"/>
          <p:cNvSpPr>
            <a:spLocks noChangeArrowheads="1"/>
          </p:cNvSpPr>
          <p:nvPr/>
        </p:nvSpPr>
        <p:spPr bwMode="auto">
          <a:xfrm>
            <a:off x="457200" y="2895600"/>
            <a:ext cx="3124200" cy="835025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b="-371884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2306" name="Text Box 2"/>
          <p:cNvSpPr txBox="1">
            <a:spLocks noChangeArrowheads="1"/>
          </p:cNvSpPr>
          <p:nvPr/>
        </p:nvSpPr>
        <p:spPr bwMode="auto">
          <a:xfrm>
            <a:off x="3810000" y="2955925"/>
            <a:ext cx="381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2309" name="AutoShape 5"/>
          <p:cNvSpPr>
            <a:spLocks noChangeArrowheads="1"/>
          </p:cNvSpPr>
          <p:nvPr/>
        </p:nvSpPr>
        <p:spPr bwMode="auto">
          <a:xfrm>
            <a:off x="1905000" y="20574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62330" name="Oval 26" descr="WWPI_280S-1"/>
          <p:cNvSpPr>
            <a:spLocks noChangeArrowheads="1"/>
          </p:cNvSpPr>
          <p:nvPr/>
        </p:nvSpPr>
        <p:spPr bwMode="auto">
          <a:xfrm>
            <a:off x="457200" y="1676400"/>
            <a:ext cx="3124200" cy="835025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b="-155276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2332" name="Text Box 28"/>
          <p:cNvSpPr txBox="1">
            <a:spLocks noChangeArrowheads="1"/>
          </p:cNvSpPr>
          <p:nvPr/>
        </p:nvSpPr>
        <p:spPr bwMode="auto">
          <a:xfrm>
            <a:off x="588963" y="1787525"/>
            <a:ext cx="2860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Primitive</a:t>
            </a:r>
          </a:p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collective society</a:t>
            </a:r>
          </a:p>
        </p:txBody>
      </p:sp>
      <p:sp>
        <p:nvSpPr>
          <p:cNvPr id="1762328" name="AutoShape 24" descr="The Fall and Expulsion ,Michelangelo"/>
          <p:cNvSpPr>
            <a:spLocks noChangeArrowheads="1"/>
          </p:cNvSpPr>
          <p:nvPr/>
        </p:nvSpPr>
        <p:spPr bwMode="auto">
          <a:xfrm>
            <a:off x="952500" y="1066800"/>
            <a:ext cx="2057400" cy="533400"/>
          </a:xfrm>
          <a:prstGeom prst="roundRect">
            <a:avLst>
              <a:gd name="adj" fmla="val 16667"/>
            </a:avLst>
          </a:prstGeom>
          <a:blipFill dpi="0" rotWithShape="0">
            <a:blip r:embed="rId5" cstate="print"/>
            <a:srcRect/>
            <a:stretch>
              <a:fillRect b="-106116"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62329" name="Text Box 25" descr="The Fall and Expulsion ,Michelangelo"/>
          <p:cNvSpPr txBox="1">
            <a:spLocks noChangeArrowheads="1"/>
          </p:cNvSpPr>
          <p:nvPr/>
        </p:nvSpPr>
        <p:spPr bwMode="auto">
          <a:xfrm>
            <a:off x="914400" y="11049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Human Fall</a:t>
            </a:r>
          </a:p>
        </p:txBody>
      </p:sp>
      <p:sp>
        <p:nvSpPr>
          <p:cNvPr id="1762307" name="Text Box 3"/>
          <p:cNvSpPr txBox="1">
            <a:spLocks noChangeArrowheads="1"/>
          </p:cNvSpPr>
          <p:nvPr/>
        </p:nvSpPr>
        <p:spPr bwMode="auto">
          <a:xfrm>
            <a:off x="4038600" y="1839913"/>
            <a:ext cx="19050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Divisions</a:t>
            </a:r>
          </a:p>
        </p:txBody>
      </p:sp>
      <p:sp>
        <p:nvSpPr>
          <p:cNvPr id="1762308" name="Text Box 4"/>
          <p:cNvSpPr txBox="1">
            <a:spLocks noChangeArrowheads="1"/>
          </p:cNvSpPr>
          <p:nvPr/>
        </p:nvSpPr>
        <p:spPr bwMode="auto">
          <a:xfrm>
            <a:off x="4038600" y="2895600"/>
            <a:ext cx="19050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Abraham</a:t>
            </a:r>
          </a:p>
        </p:txBody>
      </p:sp>
      <p:pic>
        <p:nvPicPr>
          <p:cNvPr id="1762318" name="Picture 14" descr="Whence come ye - he demande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2638" y="1066800"/>
            <a:ext cx="3281362" cy="4419600"/>
          </a:xfrm>
          <a:prstGeom prst="rect">
            <a:avLst/>
          </a:prstGeom>
          <a:noFill/>
        </p:spPr>
      </p:pic>
      <p:sp>
        <p:nvSpPr>
          <p:cNvPr id="1762319" name="Text Box 15"/>
          <p:cNvSpPr txBox="1">
            <a:spLocks noChangeArrowheads="1"/>
          </p:cNvSpPr>
          <p:nvPr/>
        </p:nvSpPr>
        <p:spPr bwMode="auto">
          <a:xfrm>
            <a:off x="381000" y="152400"/>
            <a:ext cx="845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7.1  The Progress of History in the Age</a:t>
            </a:r>
          </a:p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of the Providence of Restoration</a:t>
            </a:r>
          </a:p>
        </p:txBody>
      </p:sp>
      <p:sp>
        <p:nvSpPr>
          <p:cNvPr id="1762320" name="Rectangle 1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62321" name="Group 17"/>
          <p:cNvGrpSpPr>
            <a:grpSpLocks/>
          </p:cNvGrpSpPr>
          <p:nvPr/>
        </p:nvGrpSpPr>
        <p:grpSpPr bwMode="auto">
          <a:xfrm>
            <a:off x="1143000" y="5716588"/>
            <a:ext cx="6781800" cy="684212"/>
            <a:chOff x="624" y="3601"/>
            <a:chExt cx="4272" cy="431"/>
          </a:xfrm>
        </p:grpSpPr>
        <p:sp>
          <p:nvSpPr>
            <p:cNvPr id="1762322" name="Text Box 18"/>
            <p:cNvSpPr txBox="1">
              <a:spLocks noChangeArrowheads="1"/>
            </p:cNvSpPr>
            <p:nvPr/>
          </p:nvSpPr>
          <p:spPr bwMode="auto">
            <a:xfrm>
              <a:off x="624" y="3601"/>
              <a:ext cx="24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0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62323" name="Text Box 19"/>
            <p:cNvSpPr txBox="1">
              <a:spLocks noChangeArrowheads="1"/>
            </p:cNvSpPr>
            <p:nvPr/>
          </p:nvSpPr>
          <p:spPr bwMode="auto">
            <a:xfrm>
              <a:off x="864" y="3630"/>
              <a:ext cx="4032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They entered Egypt as a clan society, but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by the time 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they left Egypt for Canaan, they had grown into a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tribal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society.</a:t>
              </a:r>
              <a:endParaRPr lang="en-US" sz="21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62326" name="Text Box 22"/>
          <p:cNvSpPr txBox="1">
            <a:spLocks noChangeArrowheads="1"/>
          </p:cNvSpPr>
          <p:nvPr/>
        </p:nvSpPr>
        <p:spPr bwMode="auto">
          <a:xfrm>
            <a:off x="3810000" y="3325813"/>
            <a:ext cx="3810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2317" name="Text Box 13"/>
          <p:cNvSpPr txBox="1">
            <a:spLocks noChangeArrowheads="1"/>
          </p:cNvSpPr>
          <p:nvPr/>
        </p:nvSpPr>
        <p:spPr bwMode="auto">
          <a:xfrm>
            <a:off x="712788" y="3109913"/>
            <a:ext cx="2611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Israel clan society</a:t>
            </a:r>
          </a:p>
        </p:txBody>
      </p:sp>
      <p:pic>
        <p:nvPicPr>
          <p:cNvPr id="1762324" name="Picture 20" descr="Departure of Israelites from Egypt"/>
          <p:cNvPicPr>
            <a:picLocks noChangeAspect="1" noChangeArrowheads="1"/>
          </p:cNvPicPr>
          <p:nvPr/>
        </p:nvPicPr>
        <p:blipFill>
          <a:blip r:embed="rId7" cstate="print">
            <a:lum bright="12000" contrast="18000"/>
          </a:blip>
          <a:srcRect t="1469"/>
          <a:stretch>
            <a:fillRect/>
          </a:stretch>
        </p:blipFill>
        <p:spPr bwMode="auto">
          <a:xfrm>
            <a:off x="0" y="901700"/>
            <a:ext cx="6324600" cy="4586288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1762325" name="Text Box 21"/>
          <p:cNvSpPr txBox="1">
            <a:spLocks noChangeArrowheads="1"/>
          </p:cNvSpPr>
          <p:nvPr/>
        </p:nvSpPr>
        <p:spPr bwMode="auto">
          <a:xfrm>
            <a:off x="4038600" y="3265488"/>
            <a:ext cx="4876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Tribe and nation in Egypt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6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76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76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762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62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6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6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6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6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762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2316" grpId="0" animBg="1"/>
      <p:bldP spid="176233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4389" name="AutoShape 37" descr="The Fall and Expulsion ,Michelangelo"/>
          <p:cNvSpPr>
            <a:spLocks noChangeArrowheads="1"/>
          </p:cNvSpPr>
          <p:nvPr/>
        </p:nvSpPr>
        <p:spPr bwMode="auto">
          <a:xfrm>
            <a:off x="952500" y="1066800"/>
            <a:ext cx="2057400" cy="533400"/>
          </a:xfrm>
          <a:prstGeom prst="roundRect">
            <a:avLst>
              <a:gd name="adj" fmla="val 16667"/>
            </a:avLst>
          </a:prstGeom>
          <a:blipFill dpi="0" rotWithShape="0">
            <a:blip r:embed="rId3" cstate="print"/>
            <a:srcRect/>
            <a:stretch>
              <a:fillRect b="-106116"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64390" name="Text Box 38" descr="The Fall and Expulsion ,Michelangelo"/>
          <p:cNvSpPr txBox="1">
            <a:spLocks noChangeArrowheads="1"/>
          </p:cNvSpPr>
          <p:nvPr/>
        </p:nvSpPr>
        <p:spPr bwMode="auto">
          <a:xfrm>
            <a:off x="914400" y="11049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Human Fall</a:t>
            </a:r>
          </a:p>
        </p:txBody>
      </p:sp>
      <p:sp>
        <p:nvSpPr>
          <p:cNvPr id="1764387" name="Oval 35" descr="Whence come ye - he demanded"/>
          <p:cNvSpPr>
            <a:spLocks noChangeArrowheads="1"/>
          </p:cNvSpPr>
          <p:nvPr/>
        </p:nvSpPr>
        <p:spPr bwMode="auto">
          <a:xfrm>
            <a:off x="457200" y="2895600"/>
            <a:ext cx="3124200" cy="835025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b="-371884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4388" name="Text Box 36"/>
          <p:cNvSpPr txBox="1">
            <a:spLocks noChangeArrowheads="1"/>
          </p:cNvSpPr>
          <p:nvPr/>
        </p:nvSpPr>
        <p:spPr bwMode="auto">
          <a:xfrm>
            <a:off x="712788" y="3109913"/>
            <a:ext cx="2611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Israel clan society</a:t>
            </a:r>
          </a:p>
        </p:txBody>
      </p:sp>
      <p:sp>
        <p:nvSpPr>
          <p:cNvPr id="1764354" name="AutoShape 2"/>
          <p:cNvSpPr>
            <a:spLocks noChangeArrowheads="1"/>
          </p:cNvSpPr>
          <p:nvPr/>
        </p:nvSpPr>
        <p:spPr bwMode="auto">
          <a:xfrm>
            <a:off x="1905000" y="20574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64385" name="Oval 33" descr="WWPI_280S-1"/>
          <p:cNvSpPr>
            <a:spLocks noChangeArrowheads="1"/>
          </p:cNvSpPr>
          <p:nvPr/>
        </p:nvSpPr>
        <p:spPr bwMode="auto">
          <a:xfrm>
            <a:off x="457200" y="1676400"/>
            <a:ext cx="3124200" cy="835025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 b="-155276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4386" name="Text Box 34"/>
          <p:cNvSpPr txBox="1">
            <a:spLocks noChangeArrowheads="1"/>
          </p:cNvSpPr>
          <p:nvPr/>
        </p:nvSpPr>
        <p:spPr bwMode="auto">
          <a:xfrm>
            <a:off x="588963" y="1787525"/>
            <a:ext cx="2860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Primitive</a:t>
            </a:r>
          </a:p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collective society</a:t>
            </a:r>
          </a:p>
        </p:txBody>
      </p:sp>
      <p:sp>
        <p:nvSpPr>
          <p:cNvPr id="1764355" name="AutoShape 3"/>
          <p:cNvSpPr>
            <a:spLocks noChangeArrowheads="1"/>
          </p:cNvSpPr>
          <p:nvPr/>
        </p:nvSpPr>
        <p:spPr bwMode="auto">
          <a:xfrm>
            <a:off x="1905000" y="32766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64359" name="Text Box 7"/>
          <p:cNvSpPr txBox="1">
            <a:spLocks noChangeArrowheads="1"/>
          </p:cNvSpPr>
          <p:nvPr/>
        </p:nvSpPr>
        <p:spPr bwMode="auto">
          <a:xfrm>
            <a:off x="381000" y="152400"/>
            <a:ext cx="845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7.1  The Progress of History in the Age</a:t>
            </a:r>
          </a:p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of the Providence of Restoration</a:t>
            </a:r>
          </a:p>
        </p:txBody>
      </p:sp>
      <p:sp>
        <p:nvSpPr>
          <p:cNvPr id="1764366" name="Text Box 14"/>
          <p:cNvSpPr txBox="1">
            <a:spLocks noChangeArrowheads="1"/>
          </p:cNvSpPr>
          <p:nvPr/>
        </p:nvSpPr>
        <p:spPr bwMode="auto">
          <a:xfrm>
            <a:off x="4038600" y="1839913"/>
            <a:ext cx="1905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Divisions</a:t>
            </a:r>
          </a:p>
        </p:txBody>
      </p:sp>
      <p:sp>
        <p:nvSpPr>
          <p:cNvPr id="1764367" name="Text Box 15"/>
          <p:cNvSpPr txBox="1">
            <a:spLocks noChangeArrowheads="1"/>
          </p:cNvSpPr>
          <p:nvPr/>
        </p:nvSpPr>
        <p:spPr bwMode="auto">
          <a:xfrm>
            <a:off x="4038600" y="2895600"/>
            <a:ext cx="1905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Abraham</a:t>
            </a:r>
          </a:p>
        </p:txBody>
      </p:sp>
      <p:sp>
        <p:nvSpPr>
          <p:cNvPr id="1764368" name="Text Box 16"/>
          <p:cNvSpPr txBox="1">
            <a:spLocks noChangeArrowheads="1"/>
          </p:cNvSpPr>
          <p:nvPr/>
        </p:nvSpPr>
        <p:spPr bwMode="auto">
          <a:xfrm>
            <a:off x="3810000" y="2955925"/>
            <a:ext cx="381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4369" name="Text Box 17"/>
          <p:cNvSpPr txBox="1">
            <a:spLocks noChangeArrowheads="1"/>
          </p:cNvSpPr>
          <p:nvPr/>
        </p:nvSpPr>
        <p:spPr bwMode="auto">
          <a:xfrm>
            <a:off x="4038600" y="3265488"/>
            <a:ext cx="4876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Tribe and nation in Egypt</a:t>
            </a:r>
          </a:p>
        </p:txBody>
      </p:sp>
      <p:sp>
        <p:nvSpPr>
          <p:cNvPr id="1764370" name="Text Box 18"/>
          <p:cNvSpPr txBox="1">
            <a:spLocks noChangeArrowheads="1"/>
          </p:cNvSpPr>
          <p:nvPr/>
        </p:nvSpPr>
        <p:spPr bwMode="auto">
          <a:xfrm>
            <a:off x="3810000" y="3325813"/>
            <a:ext cx="3810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4371" name="Text Box 19"/>
          <p:cNvSpPr txBox="1">
            <a:spLocks noChangeArrowheads="1"/>
          </p:cNvSpPr>
          <p:nvPr/>
        </p:nvSpPr>
        <p:spPr bwMode="auto">
          <a:xfrm>
            <a:off x="4038600" y="4083050"/>
            <a:ext cx="3276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Period of Judges</a:t>
            </a:r>
          </a:p>
        </p:txBody>
      </p:sp>
      <p:sp>
        <p:nvSpPr>
          <p:cNvPr id="1764372" name="Text Box 20"/>
          <p:cNvSpPr txBox="1">
            <a:spLocks noChangeArrowheads="1"/>
          </p:cNvSpPr>
          <p:nvPr/>
        </p:nvSpPr>
        <p:spPr bwMode="auto">
          <a:xfrm>
            <a:off x="3810000" y="414337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4373" name="AutoShape 21"/>
          <p:cNvSpPr>
            <a:spLocks noChangeArrowheads="1"/>
          </p:cNvSpPr>
          <p:nvPr/>
        </p:nvSpPr>
        <p:spPr bwMode="auto">
          <a:xfrm>
            <a:off x="1905000" y="44958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764374" name="Picture 22" descr="Deborah (Engraving by Gustaf Dore)"/>
          <p:cNvPicPr>
            <a:picLocks noChangeAspect="1" noChangeArrowheads="1"/>
          </p:cNvPicPr>
          <p:nvPr/>
        </p:nvPicPr>
        <p:blipFill>
          <a:blip r:embed="rId6" cstate="print"/>
          <a:srcRect l="633"/>
          <a:stretch>
            <a:fillRect/>
          </a:stretch>
        </p:blipFill>
        <p:spPr bwMode="auto">
          <a:xfrm>
            <a:off x="0" y="914400"/>
            <a:ext cx="3795713" cy="47244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64376" name="Oval 24"/>
          <p:cNvSpPr>
            <a:spLocks noChangeArrowheads="1"/>
          </p:cNvSpPr>
          <p:nvPr/>
        </p:nvSpPr>
        <p:spPr bwMode="auto">
          <a:xfrm>
            <a:off x="457200" y="4130675"/>
            <a:ext cx="3124200" cy="835025"/>
          </a:xfrm>
          <a:prstGeom prst="ellipse">
            <a:avLst/>
          </a:prstGeom>
          <a:gradFill rotWithShape="0">
            <a:gsLst>
              <a:gs pos="0">
                <a:srgbClr val="2C1D00"/>
              </a:gs>
              <a:gs pos="100000">
                <a:srgbClr val="5C0000"/>
              </a:gs>
            </a:gsLst>
            <a:lin ang="2700000" scaled="1"/>
          </a:gra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4377" name="Text Box 25"/>
          <p:cNvSpPr txBox="1">
            <a:spLocks noChangeArrowheads="1"/>
          </p:cNvSpPr>
          <p:nvPr/>
        </p:nvSpPr>
        <p:spPr bwMode="auto">
          <a:xfrm>
            <a:off x="588963" y="4251325"/>
            <a:ext cx="2860675" cy="56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Israel</a:t>
            </a:r>
          </a:p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feudalistic society</a:t>
            </a:r>
          </a:p>
        </p:txBody>
      </p:sp>
      <p:sp>
        <p:nvSpPr>
          <p:cNvPr id="1764378" name="Rectangle 2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64379" name="Group 27"/>
          <p:cNvGrpSpPr>
            <a:grpSpLocks/>
          </p:cNvGrpSpPr>
          <p:nvPr/>
        </p:nvGrpSpPr>
        <p:grpSpPr bwMode="auto">
          <a:xfrm>
            <a:off x="685800" y="5638800"/>
            <a:ext cx="7848600" cy="914400"/>
            <a:chOff x="432" y="3504"/>
            <a:chExt cx="4944" cy="576"/>
          </a:xfrm>
        </p:grpSpPr>
        <p:sp>
          <p:nvSpPr>
            <p:cNvPr id="1764380" name="Text Box 28"/>
            <p:cNvSpPr txBox="1">
              <a:spLocks noChangeArrowheads="1"/>
            </p:cNvSpPr>
            <p:nvPr/>
          </p:nvSpPr>
          <p:spPr bwMode="auto">
            <a:xfrm>
              <a:off x="432" y="3504"/>
              <a:ext cx="24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0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64381" name="Text Box 29"/>
            <p:cNvSpPr txBox="1">
              <a:spLocks noChangeArrowheads="1"/>
            </p:cNvSpPr>
            <p:nvPr/>
          </p:nvSpPr>
          <p:spPr bwMode="auto">
            <a:xfrm>
              <a:off x="672" y="3533"/>
              <a:ext cx="470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Israelite society in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period of the judges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a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feudalistic society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 It is the nature of a feudalistic society that its people espouse the beliefs of their lord and obey his commands.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6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64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64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6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6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64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64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6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6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6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6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6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6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4355" grpId="0" animBg="1"/>
      <p:bldP spid="1764372" grpId="0"/>
      <p:bldP spid="1764373" grpId="0" animBg="1"/>
      <p:bldP spid="1764376" grpId="0" animBg="1"/>
      <p:bldP spid="17643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0178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7848600" cy="3124200"/>
          </a:xfrm>
          <a:prstGeom prst="rect">
            <a:avLst/>
          </a:prstGeom>
          <a:effectLst>
            <a:outerShdw dist="25400" dir="126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The Period of Slavery in Egypt 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and the Period of Persecution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glow rad="63500">
                    <a:srgbClr val="000000">
                      <a:alpha val="40000"/>
                    </a:srgbClr>
                  </a:glow>
                  <a:outerShdw dist="38100" dir="2400000" algn="ctr" rotWithShape="0">
                    <a:schemeClr val="tx1"/>
                  </a:outerShdw>
                </a:effectLst>
                <a:latin typeface="Papyrus"/>
              </a:rPr>
              <a:t>in the Roman Empire</a:t>
            </a:r>
          </a:p>
        </p:txBody>
      </p:sp>
      <p:grpSp>
        <p:nvGrpSpPr>
          <p:cNvPr id="1970190" name="Group 14"/>
          <p:cNvGrpSpPr>
            <a:grpSpLocks/>
          </p:cNvGrpSpPr>
          <p:nvPr/>
        </p:nvGrpSpPr>
        <p:grpSpPr bwMode="auto">
          <a:xfrm>
            <a:off x="1524000" y="809625"/>
            <a:ext cx="6019800" cy="1171575"/>
            <a:chOff x="960" y="510"/>
            <a:chExt cx="3792" cy="738"/>
          </a:xfrm>
        </p:grpSpPr>
        <p:sp>
          <p:nvSpPr>
            <p:cNvPr id="1970180" name="AutoShape 4"/>
            <p:cNvSpPr>
              <a:spLocks noChangeArrowheads="1"/>
            </p:cNvSpPr>
            <p:nvPr/>
          </p:nvSpPr>
          <p:spPr bwMode="auto">
            <a:xfrm>
              <a:off x="960" y="510"/>
              <a:ext cx="3792" cy="7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944A00"/>
                </a:gs>
                <a:gs pos="50000">
                  <a:srgbClr val="FFD10B"/>
                </a:gs>
                <a:gs pos="100000">
                  <a:srgbClr val="944A00"/>
                </a:gs>
              </a:gsLst>
              <a:lin ang="2700000" scaled="1"/>
            </a:gradFill>
            <a:ln w="3810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970181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296" y="639"/>
              <a:ext cx="3156" cy="4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solidFill>
                      <a:srgbClr val="FFF7D5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45791" dir="2021404" algn="ctr" rotWithShape="0">
                      <a:srgbClr val="542A00"/>
                    </a:outerShdw>
                  </a:effectLst>
                  <a:latin typeface="Papyrus"/>
                </a:rPr>
                <a:t>Section 1</a:t>
              </a:r>
            </a:p>
          </p:txBody>
        </p:sp>
      </p:grpSp>
      <p:grpSp>
        <p:nvGrpSpPr>
          <p:cNvPr id="1970189" name="Group 13"/>
          <p:cNvGrpSpPr>
            <a:grpSpLocks/>
          </p:cNvGrpSpPr>
          <p:nvPr/>
        </p:nvGrpSpPr>
        <p:grpSpPr bwMode="auto">
          <a:xfrm>
            <a:off x="2438400" y="1143000"/>
            <a:ext cx="3429000" cy="762000"/>
            <a:chOff x="1344" y="624"/>
            <a:chExt cx="2400" cy="528"/>
          </a:xfrm>
        </p:grpSpPr>
        <p:pic>
          <p:nvPicPr>
            <p:cNvPr id="1970182" name="Picture 6" descr="Moses killing Egyptian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624"/>
              <a:ext cx="1776" cy="409"/>
            </a:xfrm>
            <a:prstGeom prst="rect">
              <a:avLst/>
            </a:prstGeom>
            <a:noFill/>
          </p:spPr>
        </p:pic>
        <p:pic>
          <p:nvPicPr>
            <p:cNvPr id="1970183" name="Picture 7" descr="Moses killing Egyptia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6" y="846"/>
              <a:ext cx="768" cy="30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70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7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7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97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97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0178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6424" name="AutoShape 24"/>
          <p:cNvSpPr>
            <a:spLocks noChangeArrowheads="1"/>
          </p:cNvSpPr>
          <p:nvPr/>
        </p:nvSpPr>
        <p:spPr bwMode="auto">
          <a:xfrm>
            <a:off x="1905000" y="44958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66439" name="Oval 39" descr="Deborah (Engraving by Gustaf Dore)3"/>
          <p:cNvSpPr>
            <a:spLocks noChangeArrowheads="1"/>
          </p:cNvSpPr>
          <p:nvPr/>
        </p:nvSpPr>
        <p:spPr bwMode="auto">
          <a:xfrm>
            <a:off x="457200" y="4114800"/>
            <a:ext cx="3124200" cy="835025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b="-283787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6403" name="AutoShape 3"/>
          <p:cNvSpPr>
            <a:spLocks noChangeArrowheads="1"/>
          </p:cNvSpPr>
          <p:nvPr/>
        </p:nvSpPr>
        <p:spPr bwMode="auto">
          <a:xfrm>
            <a:off x="1905000" y="32766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66437" name="Oval 37" descr="Whence come ye - he demanded"/>
          <p:cNvSpPr>
            <a:spLocks noChangeArrowheads="1"/>
          </p:cNvSpPr>
          <p:nvPr/>
        </p:nvSpPr>
        <p:spPr bwMode="auto">
          <a:xfrm>
            <a:off x="457200" y="2895600"/>
            <a:ext cx="3124200" cy="835025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b="-371884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6438" name="Text Box 38"/>
          <p:cNvSpPr txBox="1">
            <a:spLocks noChangeArrowheads="1"/>
          </p:cNvSpPr>
          <p:nvPr/>
        </p:nvSpPr>
        <p:spPr bwMode="auto">
          <a:xfrm>
            <a:off x="712788" y="3109913"/>
            <a:ext cx="2611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Israel clan society</a:t>
            </a:r>
          </a:p>
        </p:txBody>
      </p:sp>
      <p:sp>
        <p:nvSpPr>
          <p:cNvPr id="1766402" name="AutoShape 2"/>
          <p:cNvSpPr>
            <a:spLocks noChangeArrowheads="1"/>
          </p:cNvSpPr>
          <p:nvPr/>
        </p:nvSpPr>
        <p:spPr bwMode="auto">
          <a:xfrm>
            <a:off x="1905000" y="2057400"/>
            <a:ext cx="228600" cy="773113"/>
          </a:xfrm>
          <a:prstGeom prst="downArrow">
            <a:avLst>
              <a:gd name="adj1" fmla="val 42704"/>
              <a:gd name="adj2" fmla="val 85410"/>
            </a:avLst>
          </a:prstGeom>
          <a:gradFill rotWithShape="1">
            <a:gsLst>
              <a:gs pos="0">
                <a:schemeClr val="tx1"/>
              </a:gs>
              <a:gs pos="5000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66435" name="Oval 35" descr="WWPI_280S-1"/>
          <p:cNvSpPr>
            <a:spLocks noChangeArrowheads="1"/>
          </p:cNvSpPr>
          <p:nvPr/>
        </p:nvSpPr>
        <p:spPr bwMode="auto">
          <a:xfrm>
            <a:off x="457200" y="1676400"/>
            <a:ext cx="3124200" cy="835025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 b="-155276"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6436" name="Text Box 36"/>
          <p:cNvSpPr txBox="1">
            <a:spLocks noChangeArrowheads="1"/>
          </p:cNvSpPr>
          <p:nvPr/>
        </p:nvSpPr>
        <p:spPr bwMode="auto">
          <a:xfrm>
            <a:off x="588963" y="1787525"/>
            <a:ext cx="2860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Primitive</a:t>
            </a:r>
          </a:p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/>
                <a:latin typeface="Arial" charset="0"/>
              </a:rPr>
              <a:t>collective society</a:t>
            </a:r>
          </a:p>
        </p:txBody>
      </p:sp>
      <p:sp>
        <p:nvSpPr>
          <p:cNvPr id="1766433" name="AutoShape 33" descr="The Fall and Expulsion ,Michelangelo"/>
          <p:cNvSpPr>
            <a:spLocks noChangeArrowheads="1"/>
          </p:cNvSpPr>
          <p:nvPr/>
        </p:nvSpPr>
        <p:spPr bwMode="auto">
          <a:xfrm>
            <a:off x="952500" y="1066800"/>
            <a:ext cx="2057400" cy="533400"/>
          </a:xfrm>
          <a:prstGeom prst="roundRect">
            <a:avLst>
              <a:gd name="adj" fmla="val 16667"/>
            </a:avLst>
          </a:prstGeom>
          <a:blipFill dpi="0" rotWithShape="0">
            <a:blip r:embed="rId6" cstate="print"/>
            <a:srcRect/>
            <a:stretch>
              <a:fillRect b="-106116"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66434" name="Text Box 34" descr="The Fall and Expulsion ,Michelangelo"/>
          <p:cNvSpPr txBox="1">
            <a:spLocks noChangeArrowheads="1"/>
          </p:cNvSpPr>
          <p:nvPr/>
        </p:nvSpPr>
        <p:spPr bwMode="auto">
          <a:xfrm>
            <a:off x="914400" y="11049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Human Fall</a:t>
            </a:r>
          </a:p>
        </p:txBody>
      </p:sp>
      <p:sp>
        <p:nvSpPr>
          <p:cNvPr id="1766407" name="Text Box 7"/>
          <p:cNvSpPr txBox="1">
            <a:spLocks noChangeArrowheads="1"/>
          </p:cNvSpPr>
          <p:nvPr/>
        </p:nvSpPr>
        <p:spPr bwMode="auto">
          <a:xfrm>
            <a:off x="381000" y="152400"/>
            <a:ext cx="8458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7.1  The Progress of History in the Age</a:t>
            </a:r>
          </a:p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of the Providence of Restoration</a:t>
            </a:r>
          </a:p>
        </p:txBody>
      </p:sp>
      <p:sp>
        <p:nvSpPr>
          <p:cNvPr id="1766414" name="Text Box 14"/>
          <p:cNvSpPr txBox="1">
            <a:spLocks noChangeArrowheads="1"/>
          </p:cNvSpPr>
          <p:nvPr/>
        </p:nvSpPr>
        <p:spPr bwMode="auto">
          <a:xfrm>
            <a:off x="4038600" y="1839913"/>
            <a:ext cx="1905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Divisions</a:t>
            </a:r>
          </a:p>
        </p:txBody>
      </p:sp>
      <p:sp>
        <p:nvSpPr>
          <p:cNvPr id="1766415" name="Text Box 15"/>
          <p:cNvSpPr txBox="1">
            <a:spLocks noChangeArrowheads="1"/>
          </p:cNvSpPr>
          <p:nvPr/>
        </p:nvSpPr>
        <p:spPr bwMode="auto">
          <a:xfrm>
            <a:off x="4038600" y="2895600"/>
            <a:ext cx="1905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Abraham</a:t>
            </a:r>
          </a:p>
        </p:txBody>
      </p:sp>
      <p:sp>
        <p:nvSpPr>
          <p:cNvPr id="1766416" name="Text Box 16"/>
          <p:cNvSpPr txBox="1">
            <a:spLocks noChangeArrowheads="1"/>
          </p:cNvSpPr>
          <p:nvPr/>
        </p:nvSpPr>
        <p:spPr bwMode="auto">
          <a:xfrm>
            <a:off x="3810000" y="2955925"/>
            <a:ext cx="381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6417" name="Text Box 17"/>
          <p:cNvSpPr txBox="1">
            <a:spLocks noChangeArrowheads="1"/>
          </p:cNvSpPr>
          <p:nvPr/>
        </p:nvSpPr>
        <p:spPr bwMode="auto">
          <a:xfrm>
            <a:off x="4038600" y="3265488"/>
            <a:ext cx="4876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Tribe and nation in Egypt</a:t>
            </a:r>
          </a:p>
        </p:txBody>
      </p:sp>
      <p:sp>
        <p:nvSpPr>
          <p:cNvPr id="1766418" name="Text Box 18"/>
          <p:cNvSpPr txBox="1">
            <a:spLocks noChangeArrowheads="1"/>
          </p:cNvSpPr>
          <p:nvPr/>
        </p:nvSpPr>
        <p:spPr bwMode="auto">
          <a:xfrm>
            <a:off x="3810000" y="3325813"/>
            <a:ext cx="3810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766419" name="Group 19"/>
          <p:cNvGrpSpPr>
            <a:grpSpLocks/>
          </p:cNvGrpSpPr>
          <p:nvPr/>
        </p:nvGrpSpPr>
        <p:grpSpPr bwMode="auto">
          <a:xfrm>
            <a:off x="3810000" y="4541838"/>
            <a:ext cx="4572000" cy="792162"/>
            <a:chOff x="2400" y="2861"/>
            <a:chExt cx="2880" cy="499"/>
          </a:xfrm>
        </p:grpSpPr>
        <p:sp>
          <p:nvSpPr>
            <p:cNvPr id="1766420" name="Text Box 20"/>
            <p:cNvSpPr txBox="1">
              <a:spLocks noChangeArrowheads="1"/>
            </p:cNvSpPr>
            <p:nvPr/>
          </p:nvSpPr>
          <p:spPr bwMode="auto">
            <a:xfrm>
              <a:off x="2544" y="2902"/>
              <a:ext cx="2736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65000"/>
                </a:lnSpc>
              </a:pPr>
              <a:r>
                <a:rPr lang="en-US" sz="26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Establishment of</a:t>
              </a:r>
              <a:r>
                <a:rPr lang="en-US" b="0">
                  <a:solidFill>
                    <a:srgbClr val="500028"/>
                  </a:solidFill>
                  <a:effectLst/>
                </a:rPr>
                <a:t> </a:t>
              </a:r>
              <a:r>
                <a:rPr lang="en-US" sz="26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Heavenly</a:t>
              </a:r>
              <a:r>
                <a:rPr lang="en-US" b="0">
                  <a:solidFill>
                    <a:srgbClr val="500028"/>
                  </a:solidFill>
                  <a:effectLst/>
                </a:rPr>
                <a:t> </a:t>
              </a:r>
              <a:r>
                <a:rPr lang="en-US" sz="26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sovereignty</a:t>
              </a:r>
            </a:p>
          </p:txBody>
        </p:sp>
        <p:sp>
          <p:nvSpPr>
            <p:cNvPr id="1766421" name="Text Box 21"/>
            <p:cNvSpPr txBox="1">
              <a:spLocks noChangeArrowheads="1"/>
            </p:cNvSpPr>
            <p:nvPr/>
          </p:nvSpPr>
          <p:spPr bwMode="auto">
            <a:xfrm>
              <a:off x="2400" y="2861"/>
              <a:ext cx="240" cy="2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3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3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766422" name="Text Box 22"/>
          <p:cNvSpPr txBox="1">
            <a:spLocks noChangeArrowheads="1"/>
          </p:cNvSpPr>
          <p:nvPr/>
        </p:nvSpPr>
        <p:spPr bwMode="auto">
          <a:xfrm>
            <a:off x="4038600" y="4083050"/>
            <a:ext cx="3276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Period of Judges</a:t>
            </a:r>
          </a:p>
        </p:txBody>
      </p:sp>
      <p:sp>
        <p:nvSpPr>
          <p:cNvPr id="1766423" name="Text Box 23"/>
          <p:cNvSpPr txBox="1">
            <a:spLocks noChangeArrowheads="1"/>
          </p:cNvSpPr>
          <p:nvPr/>
        </p:nvSpPr>
        <p:spPr bwMode="auto">
          <a:xfrm>
            <a:off x="3810000" y="414337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766425" name="Picture 25" descr="Deborah (Engraving by Gustaf Dore)"/>
          <p:cNvPicPr>
            <a:picLocks noChangeAspect="1" noChangeArrowheads="1"/>
          </p:cNvPicPr>
          <p:nvPr/>
        </p:nvPicPr>
        <p:blipFill>
          <a:blip r:embed="rId7" cstate="print"/>
          <a:srcRect l="633"/>
          <a:stretch>
            <a:fillRect/>
          </a:stretch>
        </p:blipFill>
        <p:spPr bwMode="auto">
          <a:xfrm>
            <a:off x="0" y="914400"/>
            <a:ext cx="3795713" cy="47244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66426" name="Rectangle 2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66427" name="Group 27"/>
          <p:cNvGrpSpPr>
            <a:grpSpLocks/>
          </p:cNvGrpSpPr>
          <p:nvPr/>
        </p:nvGrpSpPr>
        <p:grpSpPr bwMode="auto">
          <a:xfrm>
            <a:off x="1219200" y="5730875"/>
            <a:ext cx="7315200" cy="898525"/>
            <a:chOff x="576" y="3504"/>
            <a:chExt cx="4608" cy="566"/>
          </a:xfrm>
        </p:grpSpPr>
        <p:sp>
          <p:nvSpPr>
            <p:cNvPr id="1766428" name="Text Box 28"/>
            <p:cNvSpPr txBox="1">
              <a:spLocks noChangeArrowheads="1"/>
            </p:cNvSpPr>
            <p:nvPr/>
          </p:nvSpPr>
          <p:spPr bwMode="auto">
            <a:xfrm>
              <a:off x="576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66429" name="Text Box 29"/>
            <p:cNvSpPr txBox="1">
              <a:spLocks noChangeArrowheads="1"/>
            </p:cNvSpPr>
            <p:nvPr/>
          </p:nvSpPr>
          <p:spPr bwMode="auto">
            <a:xfrm>
              <a:off x="816" y="3550"/>
              <a:ext cx="4368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main reason that a clan society develops into a feudalistic society is to bring property and people, which had belonged to Satan,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back to God’s side </a:t>
              </a:r>
              <a:r>
                <a:rPr lang="en-US" sz="20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p.331).</a:t>
              </a:r>
            </a:p>
          </p:txBody>
        </p:sp>
      </p:grpSp>
      <p:sp>
        <p:nvSpPr>
          <p:cNvPr id="1766431" name="Oval 31"/>
          <p:cNvSpPr>
            <a:spLocks noChangeArrowheads="1"/>
          </p:cNvSpPr>
          <p:nvPr/>
        </p:nvSpPr>
        <p:spPr bwMode="auto">
          <a:xfrm>
            <a:off x="457200" y="4130675"/>
            <a:ext cx="3124200" cy="835025"/>
          </a:xfrm>
          <a:prstGeom prst="ellipse">
            <a:avLst/>
          </a:prstGeom>
          <a:gradFill rotWithShape="0">
            <a:gsLst>
              <a:gs pos="0">
                <a:srgbClr val="2C1D00"/>
              </a:gs>
              <a:gs pos="100000">
                <a:srgbClr val="5C0000"/>
              </a:gs>
            </a:gsLst>
            <a:lin ang="2700000" scaled="1"/>
          </a:gra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6440" name="Text Box 40"/>
          <p:cNvSpPr txBox="1">
            <a:spLocks noChangeArrowheads="1"/>
          </p:cNvSpPr>
          <p:nvPr/>
        </p:nvSpPr>
        <p:spPr bwMode="auto">
          <a:xfrm>
            <a:off x="588963" y="4251325"/>
            <a:ext cx="2860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Israel</a:t>
            </a:r>
          </a:p>
          <a:p>
            <a:pPr eaLnBrk="0" hangingPunct="0">
              <a:lnSpc>
                <a:spcPct val="70000"/>
              </a:lnSpc>
            </a:pPr>
            <a:r>
              <a:rPr lang="en-US" sz="2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feudalistic 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6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66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76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6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66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6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6431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8462" name="Picture 14" descr="Jewish King and soldiers in ancient Judah-19th Cent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828800"/>
            <a:ext cx="3095625" cy="3657600"/>
          </a:xfrm>
          <a:prstGeom prst="rect">
            <a:avLst/>
          </a:prstGeom>
          <a:noFill/>
        </p:spPr>
      </p:pic>
      <p:sp>
        <p:nvSpPr>
          <p:cNvPr id="1768453" name="Text Box 5"/>
          <p:cNvSpPr txBox="1">
            <a:spLocks noChangeArrowheads="1"/>
          </p:cNvSpPr>
          <p:nvPr/>
        </p:nvSpPr>
        <p:spPr bwMode="auto">
          <a:xfrm>
            <a:off x="3962400" y="1101725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Heavenly population,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economy, and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sovereignty</a:t>
            </a:r>
          </a:p>
        </p:txBody>
      </p:sp>
      <p:sp>
        <p:nvSpPr>
          <p:cNvPr id="1768454" name="Text Box 6"/>
          <p:cNvSpPr txBox="1">
            <a:spLocks noChangeArrowheads="1"/>
          </p:cNvSpPr>
          <p:nvPr/>
        </p:nvSpPr>
        <p:spPr bwMode="auto">
          <a:xfrm>
            <a:off x="3733800" y="1036638"/>
            <a:ext cx="381000" cy="39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68455" name="AutoShape 7"/>
          <p:cNvSpPr>
            <a:spLocks noChangeArrowheads="1"/>
          </p:cNvSpPr>
          <p:nvPr/>
        </p:nvSpPr>
        <p:spPr bwMode="auto">
          <a:xfrm>
            <a:off x="2019300" y="152400"/>
            <a:ext cx="228600" cy="381000"/>
          </a:xfrm>
          <a:prstGeom prst="downArrow">
            <a:avLst>
              <a:gd name="adj1" fmla="val 42361"/>
              <a:gd name="adj2" fmla="val 85069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68457" name="Rectangle 9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68458" name="Group 10"/>
          <p:cNvGrpSpPr>
            <a:grpSpLocks/>
          </p:cNvGrpSpPr>
          <p:nvPr/>
        </p:nvGrpSpPr>
        <p:grpSpPr bwMode="auto">
          <a:xfrm>
            <a:off x="838200" y="5562600"/>
            <a:ext cx="7315200" cy="1143000"/>
            <a:chOff x="480" y="3504"/>
            <a:chExt cx="4608" cy="720"/>
          </a:xfrm>
        </p:grpSpPr>
        <p:sp>
          <p:nvSpPr>
            <p:cNvPr id="1768459" name="Text Box 11"/>
            <p:cNvSpPr txBox="1">
              <a:spLocks noChangeArrowheads="1"/>
            </p:cNvSpPr>
            <p:nvPr/>
          </p:nvSpPr>
          <p:spPr bwMode="auto">
            <a:xfrm>
              <a:off x="480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68460" name="Text Box 12"/>
            <p:cNvSpPr txBox="1">
              <a:spLocks noChangeArrowheads="1"/>
            </p:cNvSpPr>
            <p:nvPr/>
          </p:nvSpPr>
          <p:spPr bwMode="auto">
            <a:xfrm>
              <a:off x="720" y="3550"/>
              <a:ext cx="4368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monarchic society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amalgamated the smaller units of political and economic sovereignty secured by the earlier feudalistic society into a single territory with a large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population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a strong economy and a well-defended sovereignty. </a:t>
              </a:r>
              <a:endParaRPr lang="en-US" sz="20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68451" name="Oval 3" descr="Crown 2 copy"/>
          <p:cNvSpPr>
            <a:spLocks noChangeArrowheads="1"/>
          </p:cNvSpPr>
          <p:nvPr/>
        </p:nvSpPr>
        <p:spPr bwMode="auto">
          <a:xfrm>
            <a:off x="571500" y="609600"/>
            <a:ext cx="3124200" cy="835025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68463" name="WordArt 15"/>
          <p:cNvSpPr>
            <a:spLocks noChangeArrowheads="1" noChangeShapeType="1" noTextEdit="1"/>
          </p:cNvSpPr>
          <p:nvPr/>
        </p:nvSpPr>
        <p:spPr bwMode="auto">
          <a:xfrm>
            <a:off x="838200" y="990600"/>
            <a:ext cx="2590800" cy="3048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Monarchic society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6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6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6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6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6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6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6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6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6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6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8453" grpId="0"/>
      <p:bldP spid="1768454" grpId="0"/>
      <p:bldP spid="1768455" grpId="0" animBg="1"/>
      <p:bldP spid="1768451" grpId="0" animBg="1"/>
      <p:bldP spid="176846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0511" name="Picture 15" descr="Jewish King and soldiers in ancient Judah-19th Cent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828800"/>
            <a:ext cx="3095625" cy="3657600"/>
          </a:xfrm>
          <a:prstGeom prst="rect">
            <a:avLst/>
          </a:prstGeom>
          <a:noFill/>
        </p:spPr>
      </p:pic>
      <p:sp>
        <p:nvSpPr>
          <p:cNvPr id="1770502" name="Text Box 6"/>
          <p:cNvSpPr txBox="1">
            <a:spLocks noChangeArrowheads="1"/>
          </p:cNvSpPr>
          <p:nvPr/>
        </p:nvSpPr>
        <p:spPr bwMode="auto">
          <a:xfrm>
            <a:off x="3962400" y="577850"/>
            <a:ext cx="2971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United kingdom</a:t>
            </a:r>
          </a:p>
        </p:txBody>
      </p:sp>
      <p:sp>
        <p:nvSpPr>
          <p:cNvPr id="1770503" name="Text Box 7"/>
          <p:cNvSpPr txBox="1">
            <a:spLocks noChangeArrowheads="1"/>
          </p:cNvSpPr>
          <p:nvPr/>
        </p:nvSpPr>
        <p:spPr bwMode="auto">
          <a:xfrm>
            <a:off x="3962400" y="1101725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Heavenly population,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economy, and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sovereignty</a:t>
            </a:r>
          </a:p>
        </p:txBody>
      </p:sp>
      <p:sp>
        <p:nvSpPr>
          <p:cNvPr id="1770504" name="Text Box 8"/>
          <p:cNvSpPr txBox="1">
            <a:spLocks noChangeArrowheads="1"/>
          </p:cNvSpPr>
          <p:nvPr/>
        </p:nvSpPr>
        <p:spPr bwMode="auto">
          <a:xfrm>
            <a:off x="3733800" y="63182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0505" name="Text Box 9"/>
          <p:cNvSpPr txBox="1">
            <a:spLocks noChangeArrowheads="1"/>
          </p:cNvSpPr>
          <p:nvPr/>
        </p:nvSpPr>
        <p:spPr bwMode="auto">
          <a:xfrm>
            <a:off x="3733800" y="1036638"/>
            <a:ext cx="381000" cy="39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0506" name="AutoShape 10"/>
          <p:cNvSpPr>
            <a:spLocks noChangeArrowheads="1"/>
          </p:cNvSpPr>
          <p:nvPr/>
        </p:nvSpPr>
        <p:spPr bwMode="auto">
          <a:xfrm>
            <a:off x="2019300" y="152400"/>
            <a:ext cx="228600" cy="381000"/>
          </a:xfrm>
          <a:prstGeom prst="downArrow">
            <a:avLst>
              <a:gd name="adj1" fmla="val 42361"/>
              <a:gd name="adj2" fmla="val 85069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pic>
        <p:nvPicPr>
          <p:cNvPr id="1770507" name="Picture 11" descr="Saul Gains His Kingdom, by C"/>
          <p:cNvPicPr>
            <a:picLocks noChangeAspect="1" noChangeArrowheads="1"/>
          </p:cNvPicPr>
          <p:nvPr/>
        </p:nvPicPr>
        <p:blipFill>
          <a:blip r:embed="rId4" cstate="print"/>
          <a:srcRect l="2342"/>
          <a:stretch>
            <a:fillRect/>
          </a:stretch>
        </p:blipFill>
        <p:spPr bwMode="auto">
          <a:xfrm>
            <a:off x="4038600" y="1828800"/>
            <a:ext cx="3341688" cy="3657600"/>
          </a:xfrm>
          <a:prstGeom prst="rect">
            <a:avLst/>
          </a:prstGeom>
          <a:noFill/>
        </p:spPr>
      </p:pic>
      <p:sp>
        <p:nvSpPr>
          <p:cNvPr id="1770508" name="Rectangle 1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0509" name="Text Box 13"/>
          <p:cNvSpPr txBox="1">
            <a:spLocks noChangeArrowheads="1"/>
          </p:cNvSpPr>
          <p:nvPr/>
        </p:nvSpPr>
        <p:spPr bwMode="auto">
          <a:xfrm>
            <a:off x="1371600" y="5791200"/>
            <a:ext cx="66294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0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This was done with the establishment of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united kingdom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of Israel founded by King Saul </a:t>
            </a:r>
            <a:r>
              <a:rPr lang="en-US" sz="1600" b="0">
                <a:solidFill>
                  <a:schemeClr val="bg1"/>
                </a:solidFill>
                <a:effectLst/>
                <a:latin typeface="Arial Narrow" pitchFamily="34" charset="0"/>
              </a:rPr>
              <a:t>(p.331)</a:t>
            </a:r>
          </a:p>
        </p:txBody>
      </p:sp>
      <p:sp>
        <p:nvSpPr>
          <p:cNvPr id="1770512" name="Oval 16" descr="Crown 2 copy"/>
          <p:cNvSpPr>
            <a:spLocks noChangeArrowheads="1"/>
          </p:cNvSpPr>
          <p:nvPr/>
        </p:nvSpPr>
        <p:spPr bwMode="auto">
          <a:xfrm>
            <a:off x="571500" y="609600"/>
            <a:ext cx="3124200" cy="835025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/>
            </a:stretch>
          </a:blip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70513" name="WordArt 17"/>
          <p:cNvSpPr>
            <a:spLocks noChangeArrowheads="1" noChangeShapeType="1" noTextEdit="1"/>
          </p:cNvSpPr>
          <p:nvPr/>
        </p:nvSpPr>
        <p:spPr bwMode="auto">
          <a:xfrm>
            <a:off x="838200" y="990600"/>
            <a:ext cx="2590800" cy="3048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Monarchic 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7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7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7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7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770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050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2577" name="Picture 33" descr="Saul Gains His Kingdom, by C"/>
          <p:cNvPicPr>
            <a:picLocks noChangeAspect="1" noChangeArrowheads="1"/>
          </p:cNvPicPr>
          <p:nvPr/>
        </p:nvPicPr>
        <p:blipFill>
          <a:blip r:embed="rId3" cstate="print"/>
          <a:srcRect l="2342"/>
          <a:stretch>
            <a:fillRect/>
          </a:stretch>
        </p:blipFill>
        <p:spPr bwMode="auto">
          <a:xfrm>
            <a:off x="4038600" y="1828800"/>
            <a:ext cx="3341688" cy="3657600"/>
          </a:xfrm>
          <a:prstGeom prst="rect">
            <a:avLst/>
          </a:prstGeom>
          <a:noFill/>
        </p:spPr>
      </p:pic>
      <p:grpSp>
        <p:nvGrpSpPr>
          <p:cNvPr id="1772546" name="Group 2"/>
          <p:cNvGrpSpPr>
            <a:grpSpLocks/>
          </p:cNvGrpSpPr>
          <p:nvPr/>
        </p:nvGrpSpPr>
        <p:grpSpPr bwMode="auto">
          <a:xfrm>
            <a:off x="414338" y="2019300"/>
            <a:ext cx="8272462" cy="3605213"/>
            <a:chOff x="261" y="1272"/>
            <a:chExt cx="5211" cy="2271"/>
          </a:xfrm>
        </p:grpSpPr>
        <p:pic>
          <p:nvPicPr>
            <p:cNvPr id="1772547" name="Picture 3" descr="Tyre - The capture of Tyre - Ezek"/>
            <p:cNvPicPr>
              <a:picLocks noChangeAspect="1" noChangeArrowheads="1"/>
            </p:cNvPicPr>
            <p:nvPr/>
          </p:nvPicPr>
          <p:blipFill>
            <a:blip r:embed="rId4" cstate="print"/>
            <a:srcRect b="1666"/>
            <a:stretch>
              <a:fillRect/>
            </a:stretch>
          </p:blipFill>
          <p:spPr bwMode="auto">
            <a:xfrm>
              <a:off x="261" y="1272"/>
              <a:ext cx="2619" cy="222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772548" name="Picture 4" descr="Zedekiah carried away captive in chains"/>
            <p:cNvPicPr>
              <a:picLocks noChangeAspect="1" noChangeArrowheads="1"/>
            </p:cNvPicPr>
            <p:nvPr/>
          </p:nvPicPr>
          <p:blipFill>
            <a:blip r:embed="rId5" cstate="print"/>
            <a:srcRect l="569" t="2081" r="2069"/>
            <a:stretch>
              <a:fillRect/>
            </a:stretch>
          </p:blipFill>
          <p:spPr bwMode="auto">
            <a:xfrm>
              <a:off x="2736" y="1272"/>
              <a:ext cx="2736" cy="2271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1772550" name="Picture 6" descr="Alexander the Great - H303 Res300-LightMoire"/>
          <p:cNvPicPr>
            <a:picLocks noChangeAspect="1" noChangeArrowheads="1"/>
          </p:cNvPicPr>
          <p:nvPr/>
        </p:nvPicPr>
        <p:blipFill>
          <a:blip r:embed="rId6" cstate="print"/>
          <a:srcRect r="1810" b="3378"/>
          <a:stretch>
            <a:fillRect/>
          </a:stretch>
        </p:blipFill>
        <p:spPr bwMode="auto">
          <a:xfrm>
            <a:off x="4953000" y="1752600"/>
            <a:ext cx="3255963" cy="4114800"/>
          </a:xfrm>
          <a:prstGeom prst="rect">
            <a:avLst/>
          </a:prstGeom>
          <a:noFill/>
        </p:spPr>
      </p:pic>
      <p:pic>
        <p:nvPicPr>
          <p:cNvPr id="1772551" name="Picture 7" descr="Cyrus - The fulfilment of prophecy - Cyrus entering a conquered city - Is"/>
          <p:cNvPicPr>
            <a:picLocks noChangeAspect="1" noChangeArrowheads="1"/>
          </p:cNvPicPr>
          <p:nvPr/>
        </p:nvPicPr>
        <p:blipFill>
          <a:blip r:embed="rId7" cstate="print">
            <a:lum bright="12000" contrast="-6000"/>
          </a:blip>
          <a:srcRect r="621" b="1923"/>
          <a:stretch>
            <a:fillRect/>
          </a:stretch>
        </p:blipFill>
        <p:spPr bwMode="auto">
          <a:xfrm>
            <a:off x="838200" y="2960688"/>
            <a:ext cx="3962400" cy="254158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772552" name="AutoShape 8"/>
          <p:cNvSpPr>
            <a:spLocks noChangeArrowheads="1"/>
          </p:cNvSpPr>
          <p:nvPr/>
        </p:nvSpPr>
        <p:spPr bwMode="auto">
          <a:xfrm>
            <a:off x="1295400" y="1295400"/>
            <a:ext cx="228600" cy="696913"/>
          </a:xfrm>
          <a:prstGeom prst="downArrow">
            <a:avLst>
              <a:gd name="adj1" fmla="val 42500"/>
              <a:gd name="adj2" fmla="val 102778"/>
            </a:avLst>
          </a:prstGeom>
          <a:gradFill rotWithShape="1">
            <a:gsLst>
              <a:gs pos="0">
                <a:srgbClr val="C0C0C0"/>
              </a:gs>
              <a:gs pos="100000">
                <a:srgbClr val="333333"/>
              </a:gs>
            </a:gsLst>
            <a:lin ang="540000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2556" name="Text Box 12"/>
          <p:cNvSpPr txBox="1">
            <a:spLocks noChangeArrowheads="1"/>
          </p:cNvSpPr>
          <p:nvPr/>
        </p:nvSpPr>
        <p:spPr bwMode="auto">
          <a:xfrm>
            <a:off x="3962400" y="577850"/>
            <a:ext cx="2971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United kingdom</a:t>
            </a:r>
          </a:p>
        </p:txBody>
      </p:sp>
      <p:sp>
        <p:nvSpPr>
          <p:cNvPr id="1772557" name="Text Box 13"/>
          <p:cNvSpPr txBox="1">
            <a:spLocks noChangeArrowheads="1"/>
          </p:cNvSpPr>
          <p:nvPr/>
        </p:nvSpPr>
        <p:spPr bwMode="auto">
          <a:xfrm>
            <a:off x="3962400" y="1101725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Heavenly population,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economy, and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sovereignty</a:t>
            </a:r>
          </a:p>
        </p:txBody>
      </p:sp>
      <p:sp>
        <p:nvSpPr>
          <p:cNvPr id="1772558" name="Text Box 14"/>
          <p:cNvSpPr txBox="1">
            <a:spLocks noChangeArrowheads="1"/>
          </p:cNvSpPr>
          <p:nvPr/>
        </p:nvSpPr>
        <p:spPr bwMode="auto">
          <a:xfrm>
            <a:off x="3733800" y="63182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2559" name="Text Box 15"/>
          <p:cNvSpPr txBox="1">
            <a:spLocks noChangeArrowheads="1"/>
          </p:cNvSpPr>
          <p:nvPr/>
        </p:nvSpPr>
        <p:spPr bwMode="auto">
          <a:xfrm>
            <a:off x="3733800" y="1036638"/>
            <a:ext cx="381000" cy="39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2560" name="AutoShape 16"/>
          <p:cNvSpPr>
            <a:spLocks noChangeArrowheads="1"/>
          </p:cNvSpPr>
          <p:nvPr/>
        </p:nvSpPr>
        <p:spPr bwMode="auto">
          <a:xfrm>
            <a:off x="2019300" y="152400"/>
            <a:ext cx="228600" cy="381000"/>
          </a:xfrm>
          <a:prstGeom prst="downArrow">
            <a:avLst>
              <a:gd name="adj1" fmla="val 42361"/>
              <a:gd name="adj2" fmla="val 85069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grpSp>
        <p:nvGrpSpPr>
          <p:cNvPr id="1772561" name="Group 17"/>
          <p:cNvGrpSpPr>
            <a:grpSpLocks/>
          </p:cNvGrpSpPr>
          <p:nvPr/>
        </p:nvGrpSpPr>
        <p:grpSpPr bwMode="auto">
          <a:xfrm>
            <a:off x="609600" y="2057400"/>
            <a:ext cx="1595438" cy="773113"/>
            <a:chOff x="384" y="1296"/>
            <a:chExt cx="1005" cy="487"/>
          </a:xfrm>
        </p:grpSpPr>
        <p:sp>
          <p:nvSpPr>
            <p:cNvPr id="1772562" name="Oval 18"/>
            <p:cNvSpPr>
              <a:spLocks noChangeArrowheads="1"/>
            </p:cNvSpPr>
            <p:nvPr/>
          </p:nvSpPr>
          <p:spPr bwMode="auto">
            <a:xfrm>
              <a:off x="384" y="1296"/>
              <a:ext cx="1005" cy="487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2563" name="Text Box 19"/>
            <p:cNvSpPr txBox="1">
              <a:spLocks noChangeArrowheads="1"/>
            </p:cNvSpPr>
            <p:nvPr/>
          </p:nvSpPr>
          <p:spPr bwMode="auto">
            <a:xfrm>
              <a:off x="431" y="1376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tx1"/>
                  </a:solidFill>
                  <a:effectLst/>
                  <a:latin typeface="Arial Black" pitchFamily="34" charset="0"/>
                </a:rPr>
                <a:t>Judah</a:t>
              </a:r>
            </a:p>
          </p:txBody>
        </p:sp>
      </p:grpSp>
      <p:sp>
        <p:nvSpPr>
          <p:cNvPr id="1772564" name="AutoShape 20"/>
          <p:cNvSpPr>
            <a:spLocks noChangeArrowheads="1"/>
          </p:cNvSpPr>
          <p:nvPr/>
        </p:nvSpPr>
        <p:spPr bwMode="auto">
          <a:xfrm rot="16200000" flipH="1">
            <a:off x="2476500" y="2235200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72565" name="Text Box 21"/>
          <p:cNvSpPr txBox="1">
            <a:spLocks noChangeArrowheads="1"/>
          </p:cNvSpPr>
          <p:nvPr/>
        </p:nvSpPr>
        <p:spPr bwMode="auto">
          <a:xfrm>
            <a:off x="1905000" y="1692275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sz="2000">
                <a:solidFill>
                  <a:schemeClr val="tx1"/>
                </a:solidFill>
                <a:effectLst/>
                <a:latin typeface="Arial" charset="0"/>
              </a:rPr>
              <a:t>Under</a:t>
            </a:r>
          </a:p>
          <a:p>
            <a:pPr>
              <a:lnSpc>
                <a:spcPct val="70000"/>
              </a:lnSpc>
            </a:pPr>
            <a:r>
              <a:rPr lang="en-US" sz="2000">
                <a:solidFill>
                  <a:schemeClr val="tx1"/>
                </a:solidFill>
                <a:effectLst/>
                <a:latin typeface="Arial" charset="0"/>
              </a:rPr>
              <a:t>control</a:t>
            </a:r>
          </a:p>
        </p:txBody>
      </p:sp>
      <p:grpSp>
        <p:nvGrpSpPr>
          <p:cNvPr id="1772566" name="Group 22"/>
          <p:cNvGrpSpPr>
            <a:grpSpLocks/>
          </p:cNvGrpSpPr>
          <p:nvPr/>
        </p:nvGrpSpPr>
        <p:grpSpPr bwMode="auto">
          <a:xfrm>
            <a:off x="2971800" y="2057400"/>
            <a:ext cx="1600200" cy="773113"/>
            <a:chOff x="1872" y="1296"/>
            <a:chExt cx="1008" cy="487"/>
          </a:xfrm>
        </p:grpSpPr>
        <p:sp>
          <p:nvSpPr>
            <p:cNvPr id="1772567" name="Oval 23"/>
            <p:cNvSpPr>
              <a:spLocks noChangeArrowheads="1"/>
            </p:cNvSpPr>
            <p:nvPr/>
          </p:nvSpPr>
          <p:spPr bwMode="auto">
            <a:xfrm>
              <a:off x="1872" y="1296"/>
              <a:ext cx="1005" cy="487"/>
            </a:xfrm>
            <a:prstGeom prst="ellipse">
              <a:avLst/>
            </a:prstGeom>
            <a:gradFill rotWithShape="1">
              <a:gsLst>
                <a:gs pos="0">
                  <a:srgbClr val="808080">
                    <a:alpha val="80000"/>
                  </a:srgbClr>
                </a:gs>
                <a:gs pos="50000">
                  <a:srgbClr val="EAEAEA">
                    <a:alpha val="80000"/>
                  </a:srgbClr>
                </a:gs>
                <a:gs pos="100000">
                  <a:srgbClr val="808080">
                    <a:alpha val="80000"/>
                  </a:srgbClr>
                </a:gs>
              </a:gsLst>
              <a:lin ang="5400000" scaled="1"/>
            </a:gradFill>
            <a:ln w="19050">
              <a:solidFill>
                <a:srgbClr val="5F5F5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2568" name="Text Box 24"/>
            <p:cNvSpPr txBox="1">
              <a:spLocks noChangeArrowheads="1"/>
            </p:cNvSpPr>
            <p:nvPr/>
          </p:nvSpPr>
          <p:spPr bwMode="auto">
            <a:xfrm>
              <a:off x="1872" y="1386"/>
              <a:ext cx="100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600" b="0">
                  <a:solidFill>
                    <a:schemeClr val="tx1"/>
                  </a:solidFill>
                  <a:effectLst/>
                  <a:latin typeface="Arial Black" pitchFamily="34" charset="0"/>
                </a:rPr>
                <a:t>Greece</a:t>
              </a:r>
            </a:p>
          </p:txBody>
        </p:sp>
      </p:grpSp>
      <p:sp>
        <p:nvSpPr>
          <p:cNvPr id="1772569" name="Rectangle 2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72570" name="Group 26"/>
          <p:cNvGrpSpPr>
            <a:grpSpLocks/>
          </p:cNvGrpSpPr>
          <p:nvPr/>
        </p:nvGrpSpPr>
        <p:grpSpPr bwMode="auto">
          <a:xfrm>
            <a:off x="990600" y="5654675"/>
            <a:ext cx="6705600" cy="936625"/>
            <a:chOff x="624" y="3562"/>
            <a:chExt cx="4224" cy="590"/>
          </a:xfrm>
        </p:grpSpPr>
        <p:sp>
          <p:nvSpPr>
            <p:cNvPr id="1772571" name="Text Box 27"/>
            <p:cNvSpPr txBox="1">
              <a:spLocks noChangeArrowheads="1"/>
            </p:cNvSpPr>
            <p:nvPr/>
          </p:nvSpPr>
          <p:spPr bwMode="auto">
            <a:xfrm>
              <a:off x="624" y="356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72572" name="Text Box 28"/>
            <p:cNvSpPr txBox="1">
              <a:spLocks noChangeArrowheads="1"/>
            </p:cNvSpPr>
            <p:nvPr/>
          </p:nvSpPr>
          <p:spPr bwMode="auto">
            <a:xfrm>
              <a:off x="864" y="3608"/>
              <a:ext cx="3984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8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After the fall of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Judah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God kept the throne of Israel vacant and put the Jewish people under the control of successive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gentile empires including Greece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72578" name="Oval 34" descr="Crown 2 copy"/>
          <p:cNvSpPr>
            <a:spLocks noChangeArrowheads="1"/>
          </p:cNvSpPr>
          <p:nvPr/>
        </p:nvSpPr>
        <p:spPr bwMode="auto">
          <a:xfrm>
            <a:off x="571500" y="609600"/>
            <a:ext cx="3124200" cy="835025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/>
            </a:stretch>
          </a:blip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72579" name="WordArt 35"/>
          <p:cNvSpPr>
            <a:spLocks noChangeArrowheads="1" noChangeShapeType="1" noTextEdit="1"/>
          </p:cNvSpPr>
          <p:nvPr/>
        </p:nvSpPr>
        <p:spPr bwMode="auto">
          <a:xfrm>
            <a:off x="838200" y="990600"/>
            <a:ext cx="2590800" cy="3048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Monarchic 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7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72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2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772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7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7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7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7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7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7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7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7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772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2552" grpId="0" animBg="1"/>
      <p:bldP spid="1772564" grpId="0" animBg="1"/>
      <p:bldP spid="1772565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4594" name="Text Box 2"/>
          <p:cNvSpPr txBox="1">
            <a:spLocks noChangeArrowheads="1"/>
          </p:cNvSpPr>
          <p:nvPr/>
        </p:nvSpPr>
        <p:spPr bwMode="auto">
          <a:xfrm>
            <a:off x="1905000" y="1692275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sz="2000">
                <a:solidFill>
                  <a:schemeClr val="tx1"/>
                </a:solidFill>
                <a:effectLst/>
                <a:latin typeface="Arial" charset="0"/>
              </a:rPr>
              <a:t>Under</a:t>
            </a:r>
          </a:p>
          <a:p>
            <a:pPr>
              <a:lnSpc>
                <a:spcPct val="70000"/>
              </a:lnSpc>
            </a:pPr>
            <a:r>
              <a:rPr lang="en-US" sz="2000">
                <a:solidFill>
                  <a:schemeClr val="tx1"/>
                </a:solidFill>
                <a:effectLst/>
                <a:latin typeface="Arial" charset="0"/>
              </a:rPr>
              <a:t>control</a:t>
            </a:r>
          </a:p>
        </p:txBody>
      </p:sp>
      <p:pic>
        <p:nvPicPr>
          <p:cNvPr id="1774595" name="Picture 3" descr="Alexander the Great - H303 Res300-LightMoire"/>
          <p:cNvPicPr>
            <a:picLocks noChangeAspect="1" noChangeArrowheads="1"/>
          </p:cNvPicPr>
          <p:nvPr/>
        </p:nvPicPr>
        <p:blipFill>
          <a:blip r:embed="rId3" cstate="print"/>
          <a:srcRect r="1810" b="3378"/>
          <a:stretch>
            <a:fillRect/>
          </a:stretch>
        </p:blipFill>
        <p:spPr bwMode="auto">
          <a:xfrm>
            <a:off x="4953000" y="1752600"/>
            <a:ext cx="3255963" cy="4114800"/>
          </a:xfrm>
          <a:prstGeom prst="rect">
            <a:avLst/>
          </a:prstGeom>
          <a:noFill/>
        </p:spPr>
      </p:pic>
      <p:pic>
        <p:nvPicPr>
          <p:cNvPr id="1774596" name="Picture 4" descr="Cyrus - The fulfilment of prophecy - Cyrus entering a conquered city - Is"/>
          <p:cNvPicPr>
            <a:picLocks noChangeAspect="1" noChangeArrowheads="1"/>
          </p:cNvPicPr>
          <p:nvPr/>
        </p:nvPicPr>
        <p:blipFill>
          <a:blip r:embed="rId4" cstate="print">
            <a:lum bright="12000" contrast="-6000"/>
          </a:blip>
          <a:srcRect r="621" b="1923"/>
          <a:stretch>
            <a:fillRect/>
          </a:stretch>
        </p:blipFill>
        <p:spPr bwMode="auto">
          <a:xfrm>
            <a:off x="838200" y="2960688"/>
            <a:ext cx="3962400" cy="2541587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774597" name="Picture 5" descr="Image 5 - Orato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752600"/>
            <a:ext cx="4191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4598" name="Picture 6" descr="FREE - Jesus riding into Jerusalem on a donkey - by William Ho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752600"/>
            <a:ext cx="4038600" cy="3852863"/>
          </a:xfrm>
          <a:prstGeom prst="rect">
            <a:avLst/>
          </a:prstGeom>
          <a:noFill/>
        </p:spPr>
      </p:pic>
      <p:sp>
        <p:nvSpPr>
          <p:cNvPr id="1774599" name="AutoShape 7"/>
          <p:cNvSpPr>
            <a:spLocks noChangeArrowheads="1"/>
          </p:cNvSpPr>
          <p:nvPr/>
        </p:nvSpPr>
        <p:spPr bwMode="auto">
          <a:xfrm rot="16200000" flipH="1">
            <a:off x="2476500" y="2235200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74600" name="AutoShape 8"/>
          <p:cNvSpPr>
            <a:spLocks noChangeArrowheads="1"/>
          </p:cNvSpPr>
          <p:nvPr/>
        </p:nvSpPr>
        <p:spPr bwMode="auto">
          <a:xfrm>
            <a:off x="1293813" y="1295400"/>
            <a:ext cx="228600" cy="696913"/>
          </a:xfrm>
          <a:prstGeom prst="downArrow">
            <a:avLst>
              <a:gd name="adj1" fmla="val 42500"/>
              <a:gd name="adj2" fmla="val 102778"/>
            </a:avLst>
          </a:prstGeom>
          <a:gradFill rotWithShape="1">
            <a:gsLst>
              <a:gs pos="0">
                <a:srgbClr val="C0C0C0"/>
              </a:gs>
              <a:gs pos="100000">
                <a:srgbClr val="333333"/>
              </a:gs>
            </a:gsLst>
            <a:lin ang="540000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74601" name="Group 9"/>
          <p:cNvGrpSpPr>
            <a:grpSpLocks/>
          </p:cNvGrpSpPr>
          <p:nvPr/>
        </p:nvGrpSpPr>
        <p:grpSpPr bwMode="auto">
          <a:xfrm>
            <a:off x="609600" y="2057400"/>
            <a:ext cx="1595438" cy="773113"/>
            <a:chOff x="384" y="1296"/>
            <a:chExt cx="1005" cy="487"/>
          </a:xfrm>
        </p:grpSpPr>
        <p:sp>
          <p:nvSpPr>
            <p:cNvPr id="1774602" name="Oval 10"/>
            <p:cNvSpPr>
              <a:spLocks noChangeArrowheads="1"/>
            </p:cNvSpPr>
            <p:nvPr/>
          </p:nvSpPr>
          <p:spPr bwMode="auto">
            <a:xfrm>
              <a:off x="384" y="1296"/>
              <a:ext cx="1005" cy="487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38100">
              <a:solidFill>
                <a:srgbClr val="40002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4603" name="Text Box 11"/>
            <p:cNvSpPr txBox="1">
              <a:spLocks noChangeArrowheads="1"/>
            </p:cNvSpPr>
            <p:nvPr/>
          </p:nvSpPr>
          <p:spPr bwMode="auto">
            <a:xfrm>
              <a:off x="431" y="1376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tx1"/>
                  </a:solidFill>
                  <a:effectLst/>
                  <a:latin typeface="Arial Black" pitchFamily="34" charset="0"/>
                </a:rPr>
                <a:t>Judah</a:t>
              </a:r>
            </a:p>
          </p:txBody>
        </p:sp>
      </p:grpSp>
      <p:sp>
        <p:nvSpPr>
          <p:cNvPr id="1774607" name="Text Box 15"/>
          <p:cNvSpPr txBox="1">
            <a:spLocks noChangeArrowheads="1"/>
          </p:cNvSpPr>
          <p:nvPr/>
        </p:nvSpPr>
        <p:spPr bwMode="auto">
          <a:xfrm>
            <a:off x="3962400" y="577850"/>
            <a:ext cx="2971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United kingdom</a:t>
            </a:r>
          </a:p>
        </p:txBody>
      </p:sp>
      <p:sp>
        <p:nvSpPr>
          <p:cNvPr id="1774608" name="Text Box 16"/>
          <p:cNvSpPr txBox="1">
            <a:spLocks noChangeArrowheads="1"/>
          </p:cNvSpPr>
          <p:nvPr/>
        </p:nvSpPr>
        <p:spPr bwMode="auto">
          <a:xfrm>
            <a:off x="3962400" y="1101725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Heavenly population,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economy, and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sovereignty</a:t>
            </a:r>
          </a:p>
        </p:txBody>
      </p:sp>
      <p:sp>
        <p:nvSpPr>
          <p:cNvPr id="1774609" name="Text Box 17"/>
          <p:cNvSpPr txBox="1">
            <a:spLocks noChangeArrowheads="1"/>
          </p:cNvSpPr>
          <p:nvPr/>
        </p:nvSpPr>
        <p:spPr bwMode="auto">
          <a:xfrm>
            <a:off x="3733800" y="63182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4610" name="Text Box 18"/>
          <p:cNvSpPr txBox="1">
            <a:spLocks noChangeArrowheads="1"/>
          </p:cNvSpPr>
          <p:nvPr/>
        </p:nvSpPr>
        <p:spPr bwMode="auto">
          <a:xfrm>
            <a:off x="3733800" y="1036638"/>
            <a:ext cx="381000" cy="39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4611" name="AutoShape 19"/>
          <p:cNvSpPr>
            <a:spLocks noChangeArrowheads="1"/>
          </p:cNvSpPr>
          <p:nvPr/>
        </p:nvSpPr>
        <p:spPr bwMode="auto">
          <a:xfrm>
            <a:off x="2019300" y="152400"/>
            <a:ext cx="228600" cy="381000"/>
          </a:xfrm>
          <a:prstGeom prst="downArrow">
            <a:avLst>
              <a:gd name="adj1" fmla="val 42361"/>
              <a:gd name="adj2" fmla="val 85069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74612" name="Rectangle 20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4613" name="Text Box 21"/>
          <p:cNvSpPr txBox="1">
            <a:spLocks noChangeArrowheads="1"/>
          </p:cNvSpPr>
          <p:nvPr/>
        </p:nvSpPr>
        <p:spPr bwMode="auto">
          <a:xfrm>
            <a:off x="1143000" y="5715000"/>
            <a:ext cx="67818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0000"/>
              </a:lnSpc>
            </a:pP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God fashioned Israel’s society in the </a:t>
            </a:r>
            <a:r>
              <a:rPr lang="en-US" sz="21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form of Greek democracy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 in order that when </a:t>
            </a:r>
            <a:r>
              <a:rPr lang="en-US" sz="2100" dirty="0">
                <a:solidFill>
                  <a:srgbClr val="FFFF66"/>
                </a:solidFill>
                <a:effectLst/>
                <a:latin typeface="Arial Narrow" pitchFamily="34" charset="0"/>
              </a:rPr>
              <a:t>the Messiah </a:t>
            </a:r>
            <a:r>
              <a:rPr lang="en-US" sz="2100" dirty="0">
                <a:solidFill>
                  <a:schemeClr val="bg1"/>
                </a:solidFill>
                <a:effectLst/>
                <a:latin typeface="Arial Narrow" pitchFamily="34" charset="0"/>
              </a:rPr>
              <a:t>came, he could be enthroned by the will of the people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16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(p.332).</a:t>
            </a:r>
          </a:p>
        </p:txBody>
      </p:sp>
      <p:grpSp>
        <p:nvGrpSpPr>
          <p:cNvPr id="1774614" name="Group 22"/>
          <p:cNvGrpSpPr>
            <a:grpSpLocks/>
          </p:cNvGrpSpPr>
          <p:nvPr/>
        </p:nvGrpSpPr>
        <p:grpSpPr bwMode="auto">
          <a:xfrm>
            <a:off x="2971800" y="2057400"/>
            <a:ext cx="1600200" cy="773113"/>
            <a:chOff x="1872" y="1296"/>
            <a:chExt cx="1008" cy="487"/>
          </a:xfrm>
        </p:grpSpPr>
        <p:sp>
          <p:nvSpPr>
            <p:cNvPr id="1774615" name="Oval 23"/>
            <p:cNvSpPr>
              <a:spLocks noChangeArrowheads="1"/>
            </p:cNvSpPr>
            <p:nvPr/>
          </p:nvSpPr>
          <p:spPr bwMode="auto">
            <a:xfrm>
              <a:off x="1872" y="1296"/>
              <a:ext cx="1005" cy="487"/>
            </a:xfrm>
            <a:prstGeom prst="ellipse">
              <a:avLst/>
            </a:prstGeom>
            <a:gradFill rotWithShape="1">
              <a:gsLst>
                <a:gs pos="0">
                  <a:srgbClr val="808080">
                    <a:alpha val="80000"/>
                  </a:srgbClr>
                </a:gs>
                <a:gs pos="50000">
                  <a:srgbClr val="EAEAEA">
                    <a:alpha val="80000"/>
                  </a:srgbClr>
                </a:gs>
                <a:gs pos="100000">
                  <a:srgbClr val="808080">
                    <a:alpha val="80000"/>
                  </a:srgbClr>
                </a:gs>
              </a:gsLst>
              <a:lin ang="5400000" scaled="1"/>
            </a:gradFill>
            <a:ln w="19050">
              <a:solidFill>
                <a:srgbClr val="5F5F5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4616" name="Text Box 24"/>
            <p:cNvSpPr txBox="1">
              <a:spLocks noChangeArrowheads="1"/>
            </p:cNvSpPr>
            <p:nvPr/>
          </p:nvSpPr>
          <p:spPr bwMode="auto">
            <a:xfrm>
              <a:off x="1872" y="1386"/>
              <a:ext cx="100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600" b="0">
                  <a:solidFill>
                    <a:schemeClr val="tx1"/>
                  </a:solidFill>
                  <a:effectLst/>
                  <a:latin typeface="Arial Black" pitchFamily="34" charset="0"/>
                </a:rPr>
                <a:t>Greece</a:t>
              </a:r>
            </a:p>
          </p:txBody>
        </p:sp>
      </p:grpSp>
      <p:grpSp>
        <p:nvGrpSpPr>
          <p:cNvPr id="1774617" name="Group 25"/>
          <p:cNvGrpSpPr>
            <a:grpSpLocks/>
          </p:cNvGrpSpPr>
          <p:nvPr/>
        </p:nvGrpSpPr>
        <p:grpSpPr bwMode="auto">
          <a:xfrm>
            <a:off x="4953000" y="2971800"/>
            <a:ext cx="2667000" cy="533400"/>
            <a:chOff x="3120" y="1872"/>
            <a:chExt cx="1680" cy="336"/>
          </a:xfrm>
        </p:grpSpPr>
        <p:sp>
          <p:nvSpPr>
            <p:cNvPr id="1774618" name="Rectangle 26"/>
            <p:cNvSpPr>
              <a:spLocks noChangeArrowheads="1"/>
            </p:cNvSpPr>
            <p:nvPr/>
          </p:nvSpPr>
          <p:spPr bwMode="auto">
            <a:xfrm>
              <a:off x="3120" y="1872"/>
              <a:ext cx="1632" cy="19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74619" name="Rectangle 27"/>
            <p:cNvSpPr>
              <a:spLocks noChangeArrowheads="1"/>
            </p:cNvSpPr>
            <p:nvPr/>
          </p:nvSpPr>
          <p:spPr bwMode="auto">
            <a:xfrm>
              <a:off x="3984" y="2064"/>
              <a:ext cx="816" cy="144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774620" name="Group 28"/>
          <p:cNvGrpSpPr>
            <a:grpSpLocks/>
          </p:cNvGrpSpPr>
          <p:nvPr/>
        </p:nvGrpSpPr>
        <p:grpSpPr bwMode="auto">
          <a:xfrm>
            <a:off x="4953000" y="2997200"/>
            <a:ext cx="2662238" cy="552450"/>
            <a:chOff x="3215" y="1888"/>
            <a:chExt cx="1677" cy="348"/>
          </a:xfrm>
        </p:grpSpPr>
        <p:sp>
          <p:nvSpPr>
            <p:cNvPr id="1774621" name="Text Box 29"/>
            <p:cNvSpPr txBox="1">
              <a:spLocks noChangeArrowheads="1"/>
            </p:cNvSpPr>
            <p:nvPr/>
          </p:nvSpPr>
          <p:spPr bwMode="auto">
            <a:xfrm>
              <a:off x="3224" y="1890"/>
              <a:ext cx="1657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hangingPunct="0">
                <a:lnSpc>
                  <a:spcPct val="65000"/>
                </a:lnSpc>
              </a:pPr>
              <a:r>
                <a:rPr lang="en-US" sz="2300">
                  <a:solidFill>
                    <a:srgbClr val="400020"/>
                  </a:solidFill>
                  <a:effectLst/>
                  <a:latin typeface="Eurostile" pitchFamily="34" charset="0"/>
                </a:rPr>
                <a:t>Messiah enthroned</a:t>
              </a:r>
            </a:p>
            <a:p>
              <a:pPr algn="r" eaLnBrk="0" hangingPunct="0">
                <a:lnSpc>
                  <a:spcPct val="65000"/>
                </a:lnSpc>
              </a:pPr>
              <a:r>
                <a:rPr lang="en-US" sz="2300">
                  <a:solidFill>
                    <a:srgbClr val="400020"/>
                  </a:solidFill>
                  <a:effectLst/>
                  <a:latin typeface="Eurostile" pitchFamily="34" charset="0"/>
                </a:rPr>
                <a:t>by people</a:t>
              </a:r>
            </a:p>
          </p:txBody>
        </p:sp>
        <p:grpSp>
          <p:nvGrpSpPr>
            <p:cNvPr id="1774622" name="Group 30"/>
            <p:cNvGrpSpPr>
              <a:grpSpLocks/>
            </p:cNvGrpSpPr>
            <p:nvPr/>
          </p:nvGrpSpPr>
          <p:grpSpPr bwMode="auto">
            <a:xfrm>
              <a:off x="3215" y="1888"/>
              <a:ext cx="1677" cy="320"/>
              <a:chOff x="3217" y="1888"/>
              <a:chExt cx="1677" cy="320"/>
            </a:xfrm>
          </p:grpSpPr>
          <p:sp>
            <p:nvSpPr>
              <p:cNvPr id="1774623" name="WordArt 31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3217" y="1888"/>
                <a:ext cx="47" cy="16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400020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  <p:sp>
            <p:nvSpPr>
              <p:cNvPr id="1774624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47" y="2042"/>
                <a:ext cx="47" cy="16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400020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</p:grpSp>
      </p:grpSp>
      <p:grpSp>
        <p:nvGrpSpPr>
          <p:cNvPr id="1774625" name="Group 33"/>
          <p:cNvGrpSpPr>
            <a:grpSpLocks/>
          </p:cNvGrpSpPr>
          <p:nvPr/>
        </p:nvGrpSpPr>
        <p:grpSpPr bwMode="auto">
          <a:xfrm>
            <a:off x="4648200" y="2327275"/>
            <a:ext cx="2362200" cy="644525"/>
            <a:chOff x="2928" y="1466"/>
            <a:chExt cx="1488" cy="406"/>
          </a:xfrm>
        </p:grpSpPr>
        <p:sp>
          <p:nvSpPr>
            <p:cNvPr id="1774626" name="Rectangle 34"/>
            <p:cNvSpPr>
              <a:spLocks noChangeArrowheads="1"/>
            </p:cNvSpPr>
            <p:nvPr/>
          </p:nvSpPr>
          <p:spPr bwMode="auto">
            <a:xfrm>
              <a:off x="3120" y="1664"/>
              <a:ext cx="1296" cy="208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65000"/>
                </a:lnSpc>
              </a:pPr>
              <a:endParaRPr lang="en-US" sz="2400">
                <a:effectLst/>
              </a:endParaRPr>
            </a:p>
          </p:txBody>
        </p:sp>
        <p:sp>
          <p:nvSpPr>
            <p:cNvPr id="1774627" name="Rectangle 35"/>
            <p:cNvSpPr>
              <a:spLocks noChangeArrowheads="1"/>
            </p:cNvSpPr>
            <p:nvPr/>
          </p:nvSpPr>
          <p:spPr bwMode="auto">
            <a:xfrm>
              <a:off x="2928" y="1466"/>
              <a:ext cx="1152" cy="205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85000"/>
                </a:lnSpc>
              </a:pPr>
              <a:endParaRPr lang="en-US" sz="1800">
                <a:effectLst/>
              </a:endParaRPr>
            </a:p>
          </p:txBody>
        </p:sp>
      </p:grpSp>
      <p:sp>
        <p:nvSpPr>
          <p:cNvPr id="1774628" name="Text Box 36"/>
          <p:cNvSpPr txBox="1">
            <a:spLocks noChangeArrowheads="1"/>
          </p:cNvSpPr>
          <p:nvPr/>
        </p:nvSpPr>
        <p:spPr bwMode="auto">
          <a:xfrm>
            <a:off x="4876800" y="2351088"/>
            <a:ext cx="2362200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65000"/>
              </a:lnSpc>
            </a:pPr>
            <a:r>
              <a:rPr lang="en-US" sz="2600" b="0">
                <a:solidFill>
                  <a:srgbClr val="400020"/>
                </a:solidFill>
                <a:effectLst/>
                <a:latin typeface="Arial Black" pitchFamily="34" charset="0"/>
              </a:rPr>
              <a:t>Form of</a:t>
            </a:r>
            <a:r>
              <a:rPr lang="en-US" b="0">
                <a:solidFill>
                  <a:srgbClr val="400020"/>
                </a:solidFill>
                <a:effectLst/>
              </a:rPr>
              <a:t> </a:t>
            </a:r>
            <a:r>
              <a:rPr lang="en-US" sz="2600" b="0">
                <a:solidFill>
                  <a:srgbClr val="400020"/>
                </a:solidFill>
                <a:effectLst/>
                <a:latin typeface="Arial Black" pitchFamily="34" charset="0"/>
              </a:rPr>
              <a:t>Democracy</a:t>
            </a:r>
          </a:p>
        </p:txBody>
      </p:sp>
      <p:sp>
        <p:nvSpPr>
          <p:cNvPr id="1774629" name="Text Box 37"/>
          <p:cNvSpPr txBox="1">
            <a:spLocks noChangeArrowheads="1"/>
          </p:cNvSpPr>
          <p:nvPr/>
        </p:nvSpPr>
        <p:spPr bwMode="auto">
          <a:xfrm>
            <a:off x="4648200" y="2286000"/>
            <a:ext cx="381000" cy="39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4630" name="Oval 38" descr="Crown 2 copy"/>
          <p:cNvSpPr>
            <a:spLocks noChangeArrowheads="1"/>
          </p:cNvSpPr>
          <p:nvPr/>
        </p:nvSpPr>
        <p:spPr bwMode="auto">
          <a:xfrm>
            <a:off x="571500" y="609600"/>
            <a:ext cx="3124200" cy="835025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74631" name="WordArt 39"/>
          <p:cNvSpPr>
            <a:spLocks noChangeArrowheads="1" noChangeShapeType="1" noTextEdit="1"/>
          </p:cNvSpPr>
          <p:nvPr/>
        </p:nvSpPr>
        <p:spPr bwMode="auto">
          <a:xfrm>
            <a:off x="838200" y="990600"/>
            <a:ext cx="2590800" cy="3048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Monarchic society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7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74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74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7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7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7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7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7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74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7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7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4613" grpId="0"/>
      <p:bldP spid="1774628" grpId="0"/>
      <p:bldP spid="1774629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6645" name="Picture 5" descr="Image 5 - Ora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52600"/>
            <a:ext cx="4191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6642" name="Picture 2" descr="Behold the Man - by William Ho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763713"/>
            <a:ext cx="4495800" cy="3833812"/>
          </a:xfrm>
          <a:prstGeom prst="rect">
            <a:avLst/>
          </a:prstGeom>
          <a:noFill/>
        </p:spPr>
      </p:pic>
      <p:pic>
        <p:nvPicPr>
          <p:cNvPr id="1776643" name="Picture 3" descr="Then came Jesus and stood in the mids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752600"/>
            <a:ext cx="3462338" cy="3733800"/>
          </a:xfrm>
          <a:prstGeom prst="rect">
            <a:avLst/>
          </a:prstGeom>
          <a:noFill/>
        </p:spPr>
      </p:pic>
      <p:sp>
        <p:nvSpPr>
          <p:cNvPr id="1776644" name="Text Box 4"/>
          <p:cNvSpPr txBox="1">
            <a:spLocks noChangeArrowheads="1"/>
          </p:cNvSpPr>
          <p:nvPr/>
        </p:nvSpPr>
        <p:spPr bwMode="auto">
          <a:xfrm>
            <a:off x="1905000" y="1692275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sz="2000">
                <a:solidFill>
                  <a:schemeClr val="tx1"/>
                </a:solidFill>
                <a:effectLst/>
                <a:latin typeface="Arial" charset="0"/>
              </a:rPr>
              <a:t>Under</a:t>
            </a:r>
          </a:p>
          <a:p>
            <a:pPr>
              <a:lnSpc>
                <a:spcPct val="70000"/>
              </a:lnSpc>
            </a:pPr>
            <a:r>
              <a:rPr lang="en-US" sz="2000">
                <a:solidFill>
                  <a:schemeClr val="tx1"/>
                </a:solidFill>
                <a:effectLst/>
                <a:latin typeface="Arial" charset="0"/>
              </a:rPr>
              <a:t>control</a:t>
            </a:r>
          </a:p>
        </p:txBody>
      </p:sp>
      <p:grpSp>
        <p:nvGrpSpPr>
          <p:cNvPr id="1776646" name="Group 6"/>
          <p:cNvGrpSpPr>
            <a:grpSpLocks/>
          </p:cNvGrpSpPr>
          <p:nvPr/>
        </p:nvGrpSpPr>
        <p:grpSpPr bwMode="auto">
          <a:xfrm>
            <a:off x="4953000" y="2971800"/>
            <a:ext cx="2667000" cy="533400"/>
            <a:chOff x="3120" y="1872"/>
            <a:chExt cx="1680" cy="336"/>
          </a:xfrm>
        </p:grpSpPr>
        <p:sp>
          <p:nvSpPr>
            <p:cNvPr id="1776647" name="Rectangle 7"/>
            <p:cNvSpPr>
              <a:spLocks noChangeArrowheads="1"/>
            </p:cNvSpPr>
            <p:nvPr/>
          </p:nvSpPr>
          <p:spPr bwMode="auto">
            <a:xfrm>
              <a:off x="3120" y="1872"/>
              <a:ext cx="1632" cy="19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76648" name="Rectangle 8"/>
            <p:cNvSpPr>
              <a:spLocks noChangeArrowheads="1"/>
            </p:cNvSpPr>
            <p:nvPr/>
          </p:nvSpPr>
          <p:spPr bwMode="auto">
            <a:xfrm>
              <a:off x="3984" y="2064"/>
              <a:ext cx="816" cy="144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776649" name="Group 9"/>
          <p:cNvGrpSpPr>
            <a:grpSpLocks/>
          </p:cNvGrpSpPr>
          <p:nvPr/>
        </p:nvGrpSpPr>
        <p:grpSpPr bwMode="auto">
          <a:xfrm>
            <a:off x="4953000" y="2997200"/>
            <a:ext cx="2662238" cy="552450"/>
            <a:chOff x="3215" y="1888"/>
            <a:chExt cx="1677" cy="348"/>
          </a:xfrm>
        </p:grpSpPr>
        <p:sp>
          <p:nvSpPr>
            <p:cNvPr id="1776650" name="Text Box 10"/>
            <p:cNvSpPr txBox="1">
              <a:spLocks noChangeArrowheads="1"/>
            </p:cNvSpPr>
            <p:nvPr/>
          </p:nvSpPr>
          <p:spPr bwMode="auto">
            <a:xfrm>
              <a:off x="3224" y="1890"/>
              <a:ext cx="1657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hangingPunct="0">
                <a:lnSpc>
                  <a:spcPct val="65000"/>
                </a:lnSpc>
              </a:pPr>
              <a:r>
                <a:rPr lang="en-US" sz="2300">
                  <a:solidFill>
                    <a:srgbClr val="400020"/>
                  </a:solidFill>
                  <a:effectLst/>
                  <a:latin typeface="Eurostile" pitchFamily="34" charset="0"/>
                </a:rPr>
                <a:t>Messiah enthroned</a:t>
              </a:r>
            </a:p>
            <a:p>
              <a:pPr algn="r" eaLnBrk="0" hangingPunct="0">
                <a:lnSpc>
                  <a:spcPct val="65000"/>
                </a:lnSpc>
              </a:pPr>
              <a:r>
                <a:rPr lang="en-US" sz="2300">
                  <a:solidFill>
                    <a:srgbClr val="400020"/>
                  </a:solidFill>
                  <a:effectLst/>
                  <a:latin typeface="Eurostile" pitchFamily="34" charset="0"/>
                </a:rPr>
                <a:t>by people</a:t>
              </a:r>
            </a:p>
          </p:txBody>
        </p:sp>
        <p:grpSp>
          <p:nvGrpSpPr>
            <p:cNvPr id="1776651" name="Group 11"/>
            <p:cNvGrpSpPr>
              <a:grpSpLocks/>
            </p:cNvGrpSpPr>
            <p:nvPr/>
          </p:nvGrpSpPr>
          <p:grpSpPr bwMode="auto">
            <a:xfrm>
              <a:off x="3215" y="1888"/>
              <a:ext cx="1677" cy="320"/>
              <a:chOff x="3217" y="1888"/>
              <a:chExt cx="1677" cy="320"/>
            </a:xfrm>
          </p:grpSpPr>
          <p:sp>
            <p:nvSpPr>
              <p:cNvPr id="1776652" name="WordArt 12"/>
              <p:cNvSpPr>
                <a:spLocks noChangeArrowheads="1" noChangeShapeType="1" noTextEdit="1"/>
              </p:cNvSpPr>
              <p:nvPr/>
            </p:nvSpPr>
            <p:spPr bwMode="auto">
              <a:xfrm flipH="1">
                <a:off x="3217" y="1888"/>
                <a:ext cx="47" cy="16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400020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  <p:sp>
            <p:nvSpPr>
              <p:cNvPr id="1776653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47" y="2042"/>
                <a:ext cx="47" cy="16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400020"/>
                    </a:solidFill>
                    <a:effectLst/>
                    <a:latin typeface="Times New Roman"/>
                    <a:cs typeface="Times New Roman"/>
                  </a:rPr>
                  <a:t>)</a:t>
                </a:r>
              </a:p>
            </p:txBody>
          </p:sp>
        </p:grpSp>
      </p:grpSp>
      <p:grpSp>
        <p:nvGrpSpPr>
          <p:cNvPr id="1776654" name="Group 14"/>
          <p:cNvGrpSpPr>
            <a:grpSpLocks/>
          </p:cNvGrpSpPr>
          <p:nvPr/>
        </p:nvGrpSpPr>
        <p:grpSpPr bwMode="auto">
          <a:xfrm>
            <a:off x="4648200" y="2327275"/>
            <a:ext cx="2362200" cy="644525"/>
            <a:chOff x="2928" y="1466"/>
            <a:chExt cx="1488" cy="406"/>
          </a:xfrm>
        </p:grpSpPr>
        <p:sp>
          <p:nvSpPr>
            <p:cNvPr id="1776655" name="Rectangle 15"/>
            <p:cNvSpPr>
              <a:spLocks noChangeArrowheads="1"/>
            </p:cNvSpPr>
            <p:nvPr/>
          </p:nvSpPr>
          <p:spPr bwMode="auto">
            <a:xfrm>
              <a:off x="3120" y="1664"/>
              <a:ext cx="1296" cy="208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65000"/>
                </a:lnSpc>
              </a:pPr>
              <a:endParaRPr lang="en-US" sz="2400">
                <a:effectLst/>
              </a:endParaRPr>
            </a:p>
          </p:txBody>
        </p:sp>
        <p:sp>
          <p:nvSpPr>
            <p:cNvPr id="1776656" name="Rectangle 16"/>
            <p:cNvSpPr>
              <a:spLocks noChangeArrowheads="1"/>
            </p:cNvSpPr>
            <p:nvPr/>
          </p:nvSpPr>
          <p:spPr bwMode="auto">
            <a:xfrm>
              <a:off x="2928" y="1466"/>
              <a:ext cx="1152" cy="205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85000"/>
                </a:lnSpc>
              </a:pPr>
              <a:endParaRPr lang="en-US" sz="1800">
                <a:effectLst/>
              </a:endParaRPr>
            </a:p>
          </p:txBody>
        </p:sp>
      </p:grpSp>
      <p:sp>
        <p:nvSpPr>
          <p:cNvPr id="1776657" name="Text Box 17"/>
          <p:cNvSpPr txBox="1">
            <a:spLocks noChangeArrowheads="1"/>
          </p:cNvSpPr>
          <p:nvPr/>
        </p:nvSpPr>
        <p:spPr bwMode="auto">
          <a:xfrm>
            <a:off x="4876800" y="2351088"/>
            <a:ext cx="2362200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65000"/>
              </a:lnSpc>
            </a:pPr>
            <a:r>
              <a:rPr lang="en-US" sz="2600" b="0">
                <a:solidFill>
                  <a:srgbClr val="400020"/>
                </a:solidFill>
                <a:effectLst/>
                <a:latin typeface="Arial Black" pitchFamily="34" charset="0"/>
              </a:rPr>
              <a:t>Form of</a:t>
            </a:r>
            <a:r>
              <a:rPr lang="en-US" b="0">
                <a:solidFill>
                  <a:srgbClr val="400020"/>
                </a:solidFill>
                <a:effectLst/>
              </a:rPr>
              <a:t> </a:t>
            </a:r>
            <a:r>
              <a:rPr lang="en-US" sz="2600" b="0">
                <a:solidFill>
                  <a:srgbClr val="400020"/>
                </a:solidFill>
                <a:effectLst/>
                <a:latin typeface="Arial Black" pitchFamily="34" charset="0"/>
              </a:rPr>
              <a:t>Democracy</a:t>
            </a:r>
          </a:p>
        </p:txBody>
      </p:sp>
      <p:sp>
        <p:nvSpPr>
          <p:cNvPr id="1776658" name="Text Box 18"/>
          <p:cNvSpPr txBox="1">
            <a:spLocks noChangeArrowheads="1"/>
          </p:cNvSpPr>
          <p:nvPr/>
        </p:nvSpPr>
        <p:spPr bwMode="auto">
          <a:xfrm>
            <a:off x="4648200" y="2286000"/>
            <a:ext cx="381000" cy="39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776659" name="Picture 19" descr="FREE - Jesus riding into Jerusalem on a donkey - by William Ho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752600"/>
            <a:ext cx="4038600" cy="3852863"/>
          </a:xfrm>
          <a:prstGeom prst="rect">
            <a:avLst/>
          </a:prstGeom>
          <a:noFill/>
        </p:spPr>
      </p:pic>
      <p:sp>
        <p:nvSpPr>
          <p:cNvPr id="1776660" name="AutoShape 20"/>
          <p:cNvSpPr>
            <a:spLocks noChangeArrowheads="1"/>
          </p:cNvSpPr>
          <p:nvPr/>
        </p:nvSpPr>
        <p:spPr bwMode="auto">
          <a:xfrm rot="16200000" flipH="1">
            <a:off x="2476500" y="2235200"/>
            <a:ext cx="228600" cy="419100"/>
          </a:xfrm>
          <a:prstGeom prst="downArrow">
            <a:avLst>
              <a:gd name="adj1" fmla="val 42361"/>
              <a:gd name="adj2" fmla="val 93576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sz="3600">
              <a:effectLst/>
            </a:endParaRPr>
          </a:p>
        </p:txBody>
      </p:sp>
      <p:sp>
        <p:nvSpPr>
          <p:cNvPr id="1776661" name="AutoShape 21"/>
          <p:cNvSpPr>
            <a:spLocks noChangeArrowheads="1"/>
          </p:cNvSpPr>
          <p:nvPr/>
        </p:nvSpPr>
        <p:spPr bwMode="auto">
          <a:xfrm>
            <a:off x="1293813" y="1295400"/>
            <a:ext cx="228600" cy="696913"/>
          </a:xfrm>
          <a:prstGeom prst="downArrow">
            <a:avLst>
              <a:gd name="adj1" fmla="val 42500"/>
              <a:gd name="adj2" fmla="val 102778"/>
            </a:avLst>
          </a:prstGeom>
          <a:gradFill rotWithShape="1">
            <a:gsLst>
              <a:gs pos="0">
                <a:srgbClr val="C0C0C0"/>
              </a:gs>
              <a:gs pos="100000">
                <a:srgbClr val="333333"/>
              </a:gs>
            </a:gsLst>
            <a:lin ang="540000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6668" name="Text Box 28"/>
          <p:cNvSpPr txBox="1">
            <a:spLocks noChangeArrowheads="1"/>
          </p:cNvSpPr>
          <p:nvPr/>
        </p:nvSpPr>
        <p:spPr bwMode="auto">
          <a:xfrm>
            <a:off x="3962400" y="577850"/>
            <a:ext cx="2971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United kingdom</a:t>
            </a:r>
          </a:p>
        </p:txBody>
      </p:sp>
      <p:sp>
        <p:nvSpPr>
          <p:cNvPr id="1776669" name="Text Box 29"/>
          <p:cNvSpPr txBox="1">
            <a:spLocks noChangeArrowheads="1"/>
          </p:cNvSpPr>
          <p:nvPr/>
        </p:nvSpPr>
        <p:spPr bwMode="auto">
          <a:xfrm>
            <a:off x="3962400" y="1101725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Heavenly population,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economy, and</a:t>
            </a:r>
            <a:r>
              <a:rPr lang="en-US" sz="2500" b="0">
                <a:solidFill>
                  <a:srgbClr val="500028"/>
                </a:solidFill>
                <a:effectLst/>
              </a:rPr>
              <a:t> </a:t>
            </a: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sovereignty</a:t>
            </a:r>
          </a:p>
        </p:txBody>
      </p:sp>
      <p:sp>
        <p:nvSpPr>
          <p:cNvPr id="1776670" name="Text Box 30"/>
          <p:cNvSpPr txBox="1">
            <a:spLocks noChangeArrowheads="1"/>
          </p:cNvSpPr>
          <p:nvPr/>
        </p:nvSpPr>
        <p:spPr bwMode="auto">
          <a:xfrm>
            <a:off x="3733800" y="63182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6671" name="Text Box 31"/>
          <p:cNvSpPr txBox="1">
            <a:spLocks noChangeArrowheads="1"/>
          </p:cNvSpPr>
          <p:nvPr/>
        </p:nvSpPr>
        <p:spPr bwMode="auto">
          <a:xfrm>
            <a:off x="3733800" y="1036638"/>
            <a:ext cx="381000" cy="39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3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6672" name="AutoShape 32"/>
          <p:cNvSpPr>
            <a:spLocks noChangeArrowheads="1"/>
          </p:cNvSpPr>
          <p:nvPr/>
        </p:nvSpPr>
        <p:spPr bwMode="auto">
          <a:xfrm>
            <a:off x="2019300" y="152400"/>
            <a:ext cx="228600" cy="381000"/>
          </a:xfrm>
          <a:prstGeom prst="downArrow">
            <a:avLst>
              <a:gd name="adj1" fmla="val 42361"/>
              <a:gd name="adj2" fmla="val 85069"/>
            </a:avLst>
          </a:prstGeom>
          <a:gradFill rotWithShape="1">
            <a:gsLst>
              <a:gs pos="0">
                <a:srgbClr val="B2B2B2"/>
              </a:gs>
              <a:gs pos="100000">
                <a:schemeClr val="tx1"/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600">
              <a:effectLst/>
            </a:endParaRPr>
          </a:p>
        </p:txBody>
      </p:sp>
      <p:grpSp>
        <p:nvGrpSpPr>
          <p:cNvPr id="1776673" name="Group 33"/>
          <p:cNvGrpSpPr>
            <a:grpSpLocks/>
          </p:cNvGrpSpPr>
          <p:nvPr/>
        </p:nvGrpSpPr>
        <p:grpSpPr bwMode="auto">
          <a:xfrm>
            <a:off x="2971800" y="2057400"/>
            <a:ext cx="1600200" cy="773113"/>
            <a:chOff x="1872" y="1296"/>
            <a:chExt cx="1008" cy="487"/>
          </a:xfrm>
        </p:grpSpPr>
        <p:sp>
          <p:nvSpPr>
            <p:cNvPr id="1776674" name="Oval 34"/>
            <p:cNvSpPr>
              <a:spLocks noChangeArrowheads="1"/>
            </p:cNvSpPr>
            <p:nvPr/>
          </p:nvSpPr>
          <p:spPr bwMode="auto">
            <a:xfrm>
              <a:off x="1872" y="1296"/>
              <a:ext cx="1005" cy="487"/>
            </a:xfrm>
            <a:prstGeom prst="ellipse">
              <a:avLst/>
            </a:prstGeom>
            <a:gradFill rotWithShape="1">
              <a:gsLst>
                <a:gs pos="0">
                  <a:srgbClr val="808080">
                    <a:alpha val="80000"/>
                  </a:srgbClr>
                </a:gs>
                <a:gs pos="50000">
                  <a:srgbClr val="EAEAEA">
                    <a:alpha val="80000"/>
                  </a:srgbClr>
                </a:gs>
                <a:gs pos="100000">
                  <a:srgbClr val="808080">
                    <a:alpha val="80000"/>
                  </a:srgbClr>
                </a:gs>
              </a:gsLst>
              <a:lin ang="5400000" scaled="1"/>
            </a:gradFill>
            <a:ln w="19050">
              <a:solidFill>
                <a:srgbClr val="5F5F5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6675" name="Text Box 35"/>
            <p:cNvSpPr txBox="1">
              <a:spLocks noChangeArrowheads="1"/>
            </p:cNvSpPr>
            <p:nvPr/>
          </p:nvSpPr>
          <p:spPr bwMode="auto">
            <a:xfrm>
              <a:off x="1872" y="1386"/>
              <a:ext cx="100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600" b="0">
                  <a:solidFill>
                    <a:schemeClr val="tx1"/>
                  </a:solidFill>
                  <a:effectLst/>
                  <a:latin typeface="Arial Black" pitchFamily="34" charset="0"/>
                </a:rPr>
                <a:t>Greece</a:t>
              </a:r>
            </a:p>
          </p:txBody>
        </p:sp>
      </p:grpSp>
      <p:grpSp>
        <p:nvGrpSpPr>
          <p:cNvPr id="1776679" name="Group 39"/>
          <p:cNvGrpSpPr>
            <a:grpSpLocks/>
          </p:cNvGrpSpPr>
          <p:nvPr/>
        </p:nvGrpSpPr>
        <p:grpSpPr bwMode="auto">
          <a:xfrm>
            <a:off x="1295400" y="2819400"/>
            <a:ext cx="228600" cy="1066800"/>
            <a:chOff x="768" y="1776"/>
            <a:chExt cx="144" cy="720"/>
          </a:xfrm>
        </p:grpSpPr>
        <p:sp>
          <p:nvSpPr>
            <p:cNvPr id="1776680" name="Rectangle 40"/>
            <p:cNvSpPr>
              <a:spLocks noChangeArrowheads="1"/>
            </p:cNvSpPr>
            <p:nvPr/>
          </p:nvSpPr>
          <p:spPr bwMode="auto">
            <a:xfrm>
              <a:off x="816" y="1776"/>
              <a:ext cx="48" cy="624"/>
            </a:xfrm>
            <a:prstGeom prst="rect">
              <a:avLst/>
            </a:prstGeom>
            <a:solidFill>
              <a:srgbClr val="808080"/>
            </a:solidFill>
            <a:ln w="1905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6681" name="AutoShape 41"/>
            <p:cNvSpPr>
              <a:spLocks noChangeArrowheads="1"/>
            </p:cNvSpPr>
            <p:nvPr/>
          </p:nvSpPr>
          <p:spPr bwMode="auto">
            <a:xfrm>
              <a:off x="768" y="2352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76682" name="AutoShape 42"/>
          <p:cNvSpPr>
            <a:spLocks noChangeArrowheads="1"/>
          </p:cNvSpPr>
          <p:nvPr/>
        </p:nvSpPr>
        <p:spPr bwMode="auto">
          <a:xfrm>
            <a:off x="1293813" y="4724400"/>
            <a:ext cx="228600" cy="609600"/>
          </a:xfrm>
          <a:prstGeom prst="downArrow">
            <a:avLst>
              <a:gd name="adj1" fmla="val 42500"/>
              <a:gd name="adj2" fmla="val 89901"/>
            </a:avLst>
          </a:prstGeom>
          <a:gradFill rotWithShape="1">
            <a:gsLst>
              <a:gs pos="0">
                <a:srgbClr val="C0C0C0"/>
              </a:gs>
              <a:gs pos="100000">
                <a:srgbClr val="333333"/>
              </a:gs>
            </a:gsLst>
            <a:lin ang="5400000" scaled="1"/>
          </a:gra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6683" name="WordArt 43"/>
          <p:cNvSpPr>
            <a:spLocks noChangeArrowheads="1" noChangeShapeType="1" noTextEdit="1"/>
          </p:cNvSpPr>
          <p:nvPr/>
        </p:nvSpPr>
        <p:spPr bwMode="auto">
          <a:xfrm>
            <a:off x="2362200" y="4149725"/>
            <a:ext cx="457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1776684" name="Group 44"/>
          <p:cNvGrpSpPr>
            <a:grpSpLocks/>
          </p:cNvGrpSpPr>
          <p:nvPr/>
        </p:nvGrpSpPr>
        <p:grpSpPr bwMode="auto">
          <a:xfrm>
            <a:off x="3027363" y="2971800"/>
            <a:ext cx="1490662" cy="2209800"/>
            <a:chOff x="3648" y="480"/>
            <a:chExt cx="1737" cy="2574"/>
          </a:xfrm>
        </p:grpSpPr>
        <p:sp>
          <p:nvSpPr>
            <p:cNvPr id="1776685" name="Freeform 45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6686" name="Freeform 46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76687" name="Group 47"/>
          <p:cNvGrpSpPr>
            <a:grpSpLocks/>
          </p:cNvGrpSpPr>
          <p:nvPr/>
        </p:nvGrpSpPr>
        <p:grpSpPr bwMode="auto">
          <a:xfrm>
            <a:off x="2974975" y="3951288"/>
            <a:ext cx="1595438" cy="773112"/>
            <a:chOff x="1874" y="2489"/>
            <a:chExt cx="1005" cy="487"/>
          </a:xfrm>
        </p:grpSpPr>
        <p:sp>
          <p:nvSpPr>
            <p:cNvPr id="1776688" name="Oval 48"/>
            <p:cNvSpPr>
              <a:spLocks noChangeArrowheads="1"/>
            </p:cNvSpPr>
            <p:nvPr/>
          </p:nvSpPr>
          <p:spPr bwMode="auto">
            <a:xfrm>
              <a:off x="1874" y="2489"/>
              <a:ext cx="1005" cy="487"/>
            </a:xfrm>
            <a:prstGeom prst="ellipse">
              <a:avLst/>
            </a:prstGeom>
            <a:gradFill rotWithShape="1">
              <a:gsLst>
                <a:gs pos="0">
                  <a:srgbClr val="0000FF">
                    <a:alpha val="80000"/>
                  </a:srgbClr>
                </a:gs>
                <a:gs pos="50000">
                  <a:srgbClr val="FFFF66">
                    <a:alpha val="80000"/>
                  </a:srgbClr>
                </a:gs>
                <a:gs pos="100000">
                  <a:srgbClr val="0000FF">
                    <a:alpha val="80000"/>
                  </a:srgbClr>
                </a:gs>
              </a:gsLst>
              <a:lin ang="5400000" scaled="1"/>
            </a:gradFill>
            <a:ln w="1905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6689" name="Text Box 49"/>
            <p:cNvSpPr txBox="1">
              <a:spLocks noChangeArrowheads="1"/>
            </p:cNvSpPr>
            <p:nvPr/>
          </p:nvSpPr>
          <p:spPr bwMode="auto">
            <a:xfrm>
              <a:off x="1920" y="2569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000099"/>
                  </a:solidFill>
                  <a:effectLst/>
                  <a:latin typeface="Arial Black" pitchFamily="34" charset="0"/>
                </a:rPr>
                <a:t>Jesus</a:t>
              </a:r>
            </a:p>
          </p:txBody>
        </p:sp>
      </p:grpSp>
      <p:sp>
        <p:nvSpPr>
          <p:cNvPr id="1776690" name="Rectangle 50"/>
          <p:cNvSpPr>
            <a:spLocks noChangeArrowheads="1"/>
          </p:cNvSpPr>
          <p:nvPr/>
        </p:nvSpPr>
        <p:spPr bwMode="auto">
          <a:xfrm>
            <a:off x="4648200" y="4114800"/>
            <a:ext cx="2362200" cy="685800"/>
          </a:xfrm>
          <a:prstGeom prst="rect">
            <a:avLst/>
          </a:prstGeom>
          <a:solidFill>
            <a:srgbClr val="36001B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76691" name="Text Box 51"/>
          <p:cNvSpPr txBox="1">
            <a:spLocks noChangeArrowheads="1"/>
          </p:cNvSpPr>
          <p:nvPr/>
        </p:nvSpPr>
        <p:spPr bwMode="auto">
          <a:xfrm>
            <a:off x="4876800" y="4162425"/>
            <a:ext cx="22098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65000"/>
              </a:lnSpc>
            </a:pPr>
            <a:r>
              <a:rPr lang="en-US" sz="2600" b="0">
                <a:solidFill>
                  <a:schemeClr val="bg1"/>
                </a:solidFill>
                <a:effectLst/>
                <a:latin typeface="Arial Black" pitchFamily="34" charset="0"/>
              </a:rPr>
              <a:t>Spiritual</a:t>
            </a:r>
            <a:r>
              <a:rPr lang="en-US" b="0">
                <a:solidFill>
                  <a:schemeClr val="bg1"/>
                </a:solidFill>
                <a:effectLst/>
              </a:rPr>
              <a:t> </a:t>
            </a:r>
            <a:r>
              <a:rPr lang="en-US" sz="2600" b="0">
                <a:solidFill>
                  <a:schemeClr val="bg1"/>
                </a:solidFill>
                <a:effectLst/>
                <a:latin typeface="Arial Black" pitchFamily="34" charset="0"/>
              </a:rPr>
              <a:t>foundation</a:t>
            </a:r>
          </a:p>
        </p:txBody>
      </p:sp>
      <p:sp>
        <p:nvSpPr>
          <p:cNvPr id="1776692" name="Text Box 52"/>
          <p:cNvSpPr txBox="1">
            <a:spLocks noChangeArrowheads="1"/>
          </p:cNvSpPr>
          <p:nvPr/>
        </p:nvSpPr>
        <p:spPr bwMode="auto">
          <a:xfrm>
            <a:off x="4648200" y="4114800"/>
            <a:ext cx="381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0000"/>
              </a:lnSpc>
            </a:pPr>
            <a:r>
              <a:rPr lang="en-US" sz="3600">
                <a:solidFill>
                  <a:schemeClr val="bg1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3600"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76693" name="Rectangle 5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76694" name="Group 54"/>
          <p:cNvGrpSpPr>
            <a:grpSpLocks/>
          </p:cNvGrpSpPr>
          <p:nvPr/>
        </p:nvGrpSpPr>
        <p:grpSpPr bwMode="auto">
          <a:xfrm>
            <a:off x="1143000" y="5721350"/>
            <a:ext cx="6934200" cy="679450"/>
            <a:chOff x="720" y="3562"/>
            <a:chExt cx="4368" cy="428"/>
          </a:xfrm>
        </p:grpSpPr>
        <p:sp>
          <p:nvSpPr>
            <p:cNvPr id="1776695" name="Text Box 55"/>
            <p:cNvSpPr txBox="1">
              <a:spLocks noChangeArrowheads="1"/>
            </p:cNvSpPr>
            <p:nvPr/>
          </p:nvSpPr>
          <p:spPr bwMode="auto">
            <a:xfrm>
              <a:off x="720" y="356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76696" name="Text Box 56"/>
            <p:cNvSpPr txBox="1">
              <a:spLocks noChangeArrowheads="1"/>
            </p:cNvSpPr>
            <p:nvPr/>
          </p:nvSpPr>
          <p:spPr bwMode="auto">
            <a:xfrm>
              <a:off x="960" y="3608"/>
              <a:ext cx="4128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However,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Jewish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public crucified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  Consequently, the purpose of the providence was attained only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spiritually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76697" name="Oval 57" descr="Crown 2 copy"/>
          <p:cNvSpPr>
            <a:spLocks noChangeArrowheads="1"/>
          </p:cNvSpPr>
          <p:nvPr/>
        </p:nvSpPr>
        <p:spPr bwMode="auto">
          <a:xfrm>
            <a:off x="571500" y="609600"/>
            <a:ext cx="3124200" cy="835025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1776698" name="WordArt 58"/>
          <p:cNvSpPr>
            <a:spLocks noChangeArrowheads="1" noChangeShapeType="1" noTextEdit="1"/>
          </p:cNvSpPr>
          <p:nvPr/>
        </p:nvSpPr>
        <p:spPr bwMode="auto">
          <a:xfrm>
            <a:off x="838200" y="990600"/>
            <a:ext cx="2590800" cy="3048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Monarchic society</a:t>
            </a:r>
          </a:p>
        </p:txBody>
      </p:sp>
      <p:grpSp>
        <p:nvGrpSpPr>
          <p:cNvPr id="1776662" name="Group 22"/>
          <p:cNvGrpSpPr>
            <a:grpSpLocks/>
          </p:cNvGrpSpPr>
          <p:nvPr/>
        </p:nvGrpSpPr>
        <p:grpSpPr bwMode="auto">
          <a:xfrm>
            <a:off x="609600" y="2057400"/>
            <a:ext cx="1595438" cy="773113"/>
            <a:chOff x="384" y="1296"/>
            <a:chExt cx="1005" cy="487"/>
          </a:xfrm>
        </p:grpSpPr>
        <p:sp>
          <p:nvSpPr>
            <p:cNvPr id="1776663" name="Oval 23"/>
            <p:cNvSpPr>
              <a:spLocks noChangeArrowheads="1"/>
            </p:cNvSpPr>
            <p:nvPr/>
          </p:nvSpPr>
          <p:spPr bwMode="auto">
            <a:xfrm>
              <a:off x="384" y="1296"/>
              <a:ext cx="1005" cy="487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38100">
              <a:solidFill>
                <a:srgbClr val="40002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6664" name="Text Box 24"/>
            <p:cNvSpPr txBox="1">
              <a:spLocks noChangeArrowheads="1"/>
            </p:cNvSpPr>
            <p:nvPr/>
          </p:nvSpPr>
          <p:spPr bwMode="auto">
            <a:xfrm>
              <a:off x="431" y="1376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tx1"/>
                  </a:solidFill>
                  <a:effectLst/>
                  <a:latin typeface="Arial Black" pitchFamily="34" charset="0"/>
                </a:rPr>
                <a:t>Judah</a:t>
              </a:r>
            </a:p>
          </p:txBody>
        </p:sp>
      </p:grpSp>
      <p:grpSp>
        <p:nvGrpSpPr>
          <p:cNvPr id="1776676" name="Group 36"/>
          <p:cNvGrpSpPr>
            <a:grpSpLocks/>
          </p:cNvGrpSpPr>
          <p:nvPr/>
        </p:nvGrpSpPr>
        <p:grpSpPr bwMode="auto">
          <a:xfrm>
            <a:off x="609600" y="3951288"/>
            <a:ext cx="1595438" cy="773112"/>
            <a:chOff x="384" y="2489"/>
            <a:chExt cx="1005" cy="487"/>
          </a:xfrm>
        </p:grpSpPr>
        <p:sp>
          <p:nvSpPr>
            <p:cNvPr id="1776677" name="Oval 37"/>
            <p:cNvSpPr>
              <a:spLocks noChangeArrowheads="1"/>
            </p:cNvSpPr>
            <p:nvPr/>
          </p:nvSpPr>
          <p:spPr bwMode="auto">
            <a:xfrm>
              <a:off x="384" y="2489"/>
              <a:ext cx="1005" cy="487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rgbClr val="40002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6678" name="Text Box 38"/>
            <p:cNvSpPr txBox="1">
              <a:spLocks noChangeArrowheads="1"/>
            </p:cNvSpPr>
            <p:nvPr/>
          </p:nvSpPr>
          <p:spPr bwMode="auto">
            <a:xfrm>
              <a:off x="432" y="2569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tx1"/>
                  </a:solidFill>
                  <a:effectLst/>
                  <a:latin typeface="Arial Black" pitchFamily="34" charset="0"/>
                </a:rPr>
                <a:t>Judah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7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76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76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776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776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776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776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76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76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776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776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776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7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7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7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76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76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77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77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77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776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76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76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7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7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6657" grpId="0"/>
      <p:bldP spid="1776658" grpId="0"/>
      <p:bldP spid="1776682" grpId="0" animBg="1"/>
      <p:bldP spid="1776683" grpId="0" animBg="1"/>
      <p:bldP spid="1776690" grpId="0" animBg="1"/>
      <p:bldP spid="1776691" grpId="0"/>
      <p:bldP spid="1776692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8690" name="Picture 2" descr="Map of Roman Empire_larg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981200"/>
            <a:ext cx="5410200" cy="3473450"/>
          </a:xfrm>
          <a:prstGeom prst="rect">
            <a:avLst/>
          </a:prstGeom>
          <a:noFill/>
        </p:spPr>
      </p:pic>
      <p:pic>
        <p:nvPicPr>
          <p:cNvPr id="1778691" name="Picture 3" descr="Caesar Crossing the Rubicon"/>
          <p:cNvPicPr>
            <a:picLocks noChangeAspect="1" noChangeArrowheads="1"/>
          </p:cNvPicPr>
          <p:nvPr/>
        </p:nvPicPr>
        <p:blipFill>
          <a:blip r:embed="rId4" cstate="print">
            <a:lum bright="6000" contrast="12000"/>
          </a:blip>
          <a:srcRect/>
          <a:stretch>
            <a:fillRect/>
          </a:stretch>
        </p:blipFill>
        <p:spPr bwMode="auto">
          <a:xfrm>
            <a:off x="3733800" y="1981200"/>
            <a:ext cx="5410200" cy="3581400"/>
          </a:xfrm>
          <a:prstGeom prst="rect">
            <a:avLst/>
          </a:prstGeom>
          <a:noFill/>
        </p:spPr>
      </p:pic>
      <p:pic>
        <p:nvPicPr>
          <p:cNvPr id="1778692" name="Picture 4" descr="Jesus questioned by the priests about his authority - by William Hole"/>
          <p:cNvPicPr>
            <a:picLocks noChangeAspect="1" noChangeArrowheads="1"/>
          </p:cNvPicPr>
          <p:nvPr/>
        </p:nvPicPr>
        <p:blipFill>
          <a:blip r:embed="rId5" cstate="print"/>
          <a:srcRect t="5330" r="1915"/>
          <a:stretch>
            <a:fillRect/>
          </a:stretch>
        </p:blipFill>
        <p:spPr bwMode="auto">
          <a:xfrm>
            <a:off x="0" y="1981200"/>
            <a:ext cx="37338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8693" name="Text Box 5"/>
          <p:cNvSpPr txBox="1">
            <a:spLocks noChangeArrowheads="1"/>
          </p:cNvSpPr>
          <p:nvPr/>
        </p:nvSpPr>
        <p:spPr bwMode="auto">
          <a:xfrm>
            <a:off x="304800" y="222250"/>
            <a:ext cx="84582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6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7.2 The Progress of History in the Age of the 	Prolongation of the Providence of Restoration</a:t>
            </a:r>
          </a:p>
        </p:txBody>
      </p:sp>
      <p:sp>
        <p:nvSpPr>
          <p:cNvPr id="1778694" name="Text Box 6"/>
          <p:cNvSpPr txBox="1">
            <a:spLocks noChangeArrowheads="1"/>
          </p:cNvSpPr>
          <p:nvPr/>
        </p:nvSpPr>
        <p:spPr bwMode="auto">
          <a:xfrm>
            <a:off x="304800" y="1066800"/>
            <a:ext cx="83058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600" u="sng">
                <a:solidFill>
                  <a:srgbClr val="660033"/>
                </a:solidFill>
                <a:effectLst/>
                <a:latin typeface="Arial" charset="0"/>
              </a:rPr>
              <a:t>7.2.1  The Providence of Restoration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600">
                <a:solidFill>
                  <a:srgbClr val="660033"/>
                </a:solidFill>
                <a:effectLst/>
                <a:latin typeface="Arial" charset="0"/>
              </a:rPr>
              <a:t>			</a:t>
            </a:r>
            <a:r>
              <a:rPr lang="en-US" sz="2600" u="sng">
                <a:solidFill>
                  <a:srgbClr val="660033"/>
                </a:solidFill>
                <a:effectLst/>
                <a:latin typeface="Arial" charset="0"/>
              </a:rPr>
              <a:t>and the History of the West</a:t>
            </a:r>
          </a:p>
        </p:txBody>
      </p:sp>
      <p:sp>
        <p:nvSpPr>
          <p:cNvPr id="1778695" name="AutoShape 7"/>
          <p:cNvSpPr>
            <a:spLocks noChangeArrowheads="1"/>
          </p:cNvSpPr>
          <p:nvPr/>
        </p:nvSpPr>
        <p:spPr bwMode="auto">
          <a:xfrm rot="-5400000">
            <a:off x="2634457" y="3194843"/>
            <a:ext cx="228600" cy="620713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8696" name="Oval 8"/>
          <p:cNvSpPr>
            <a:spLocks noChangeArrowheads="1"/>
          </p:cNvSpPr>
          <p:nvPr/>
        </p:nvSpPr>
        <p:spPr bwMode="auto">
          <a:xfrm rot="5400000">
            <a:off x="4206875" y="1863725"/>
            <a:ext cx="1117600" cy="3282950"/>
          </a:xfrm>
          <a:prstGeom prst="ellipse">
            <a:avLst/>
          </a:prstGeom>
          <a:gradFill rotWithShape="1">
            <a:gsLst>
              <a:gs pos="0">
                <a:srgbClr val="FFCC66">
                  <a:alpha val="3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FFCC66">
                  <a:alpha val="30000"/>
                </a:srgbClr>
              </a:gs>
            </a:gsLst>
            <a:lin ang="0" scaled="1"/>
          </a:gradFill>
          <a:ln w="28575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8697" name="Text Box 9"/>
          <p:cNvSpPr txBox="1">
            <a:spLocks noChangeArrowheads="1"/>
          </p:cNvSpPr>
          <p:nvPr/>
        </p:nvSpPr>
        <p:spPr bwMode="auto">
          <a:xfrm>
            <a:off x="5105400" y="3276600"/>
            <a:ext cx="1292225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b="0">
                <a:solidFill>
                  <a:srgbClr val="4C0026"/>
                </a:solidFill>
                <a:effectLst/>
                <a:latin typeface="Arial Black" pitchFamily="34" charset="0"/>
              </a:rPr>
              <a:t>Rome</a:t>
            </a:r>
          </a:p>
        </p:txBody>
      </p:sp>
      <p:grpSp>
        <p:nvGrpSpPr>
          <p:cNvPr id="1778698" name="Group 10"/>
          <p:cNvGrpSpPr>
            <a:grpSpLocks/>
          </p:cNvGrpSpPr>
          <p:nvPr/>
        </p:nvGrpSpPr>
        <p:grpSpPr bwMode="auto">
          <a:xfrm>
            <a:off x="766763" y="3119438"/>
            <a:ext cx="1595437" cy="773112"/>
            <a:chOff x="435" y="2013"/>
            <a:chExt cx="1005" cy="487"/>
          </a:xfrm>
        </p:grpSpPr>
        <p:sp>
          <p:nvSpPr>
            <p:cNvPr id="1778699" name="Oval 11"/>
            <p:cNvSpPr>
              <a:spLocks noChangeArrowheads="1"/>
            </p:cNvSpPr>
            <p:nvPr/>
          </p:nvSpPr>
          <p:spPr bwMode="auto">
            <a:xfrm>
              <a:off x="435" y="2013"/>
              <a:ext cx="1005" cy="487"/>
            </a:xfrm>
            <a:prstGeom prst="ellipse">
              <a:avLst/>
            </a:prstGeom>
            <a:gradFill rotWithShape="1">
              <a:gsLst>
                <a:gs pos="0">
                  <a:srgbClr val="3C0032">
                    <a:alpha val="30000"/>
                  </a:srgbClr>
                </a:gs>
                <a:gs pos="50000">
                  <a:srgbClr val="FFF8D9">
                    <a:alpha val="89999"/>
                  </a:srgbClr>
                </a:gs>
                <a:gs pos="100000">
                  <a:srgbClr val="3C0032">
                    <a:alpha val="30000"/>
                  </a:srgbClr>
                </a:gs>
              </a:gsLst>
              <a:lin ang="5400000" scaled="1"/>
            </a:gradFill>
            <a:ln w="28575">
              <a:solidFill>
                <a:srgbClr val="4C0026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78700" name="Text Box 12"/>
            <p:cNvSpPr txBox="1">
              <a:spLocks noChangeArrowheads="1"/>
            </p:cNvSpPr>
            <p:nvPr/>
          </p:nvSpPr>
          <p:spPr bwMode="auto">
            <a:xfrm>
              <a:off x="481" y="2093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4C0026"/>
                  </a:solidFill>
                  <a:effectLst/>
                  <a:latin typeface="Arial Black" pitchFamily="34" charset="0"/>
                </a:rPr>
                <a:t>Jesus</a:t>
              </a:r>
            </a:p>
          </p:txBody>
        </p:sp>
      </p:grpSp>
      <p:sp>
        <p:nvSpPr>
          <p:cNvPr id="1778701" name="Rectangle 1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78702" name="Group 14"/>
          <p:cNvGrpSpPr>
            <a:grpSpLocks/>
          </p:cNvGrpSpPr>
          <p:nvPr/>
        </p:nvGrpSpPr>
        <p:grpSpPr bwMode="auto">
          <a:xfrm>
            <a:off x="838200" y="5562602"/>
            <a:ext cx="7620000" cy="1198563"/>
            <a:chOff x="384" y="3504"/>
            <a:chExt cx="4800" cy="755"/>
          </a:xfrm>
        </p:grpSpPr>
        <p:sp>
          <p:nvSpPr>
            <p:cNvPr id="1778703" name="Text Box 15"/>
            <p:cNvSpPr txBox="1">
              <a:spLocks noChangeArrowheads="1"/>
            </p:cNvSpPr>
            <p:nvPr/>
          </p:nvSpPr>
          <p:spPr bwMode="auto">
            <a:xfrm>
              <a:off x="384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78704" name="Text Box 16"/>
            <p:cNvSpPr txBox="1">
              <a:spLocks noChangeArrowheads="1"/>
            </p:cNvSpPr>
            <p:nvPr/>
          </p:nvSpPr>
          <p:spPr bwMode="auto">
            <a:xfrm>
              <a:off x="624" y="3542"/>
              <a:ext cx="4560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Had the Jewish people believed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as the Messiah and united with him,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Roman Empire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which had unified the ancient world around the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Mediterranean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Sea, would have been won over by Jesus during his lifetime.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7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78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7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7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77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7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78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78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7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78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78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7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7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177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177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778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7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8693" grpId="0"/>
      <p:bldP spid="1778694" grpId="0"/>
      <p:bldP spid="1778695" grpId="0" animBg="1"/>
      <p:bldP spid="1778696" grpId="0" animBg="1"/>
      <p:bldP spid="177869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0738" name="Picture 2" descr="Map of Roman Empire_larg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981200"/>
            <a:ext cx="5410200" cy="3473450"/>
          </a:xfrm>
          <a:prstGeom prst="rect">
            <a:avLst/>
          </a:prstGeom>
          <a:noFill/>
        </p:spPr>
      </p:pic>
      <p:pic>
        <p:nvPicPr>
          <p:cNvPr id="1780739" name="Picture 3" descr="Map of Roman Empire_larg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1974850"/>
            <a:ext cx="5410200" cy="3587750"/>
          </a:xfrm>
          <a:prstGeom prst="rect">
            <a:avLst/>
          </a:prstGeom>
          <a:noFill/>
        </p:spPr>
      </p:pic>
      <p:pic>
        <p:nvPicPr>
          <p:cNvPr id="1780740" name="Picture 4" descr="Jesus questioned by the priests about his authority - by William Hole"/>
          <p:cNvPicPr>
            <a:picLocks noChangeAspect="1" noChangeArrowheads="1"/>
          </p:cNvPicPr>
          <p:nvPr/>
        </p:nvPicPr>
        <p:blipFill>
          <a:blip r:embed="rId5" cstate="print"/>
          <a:srcRect t="5330" r="1915"/>
          <a:stretch>
            <a:fillRect/>
          </a:stretch>
        </p:blipFill>
        <p:spPr bwMode="auto">
          <a:xfrm>
            <a:off x="0" y="1981200"/>
            <a:ext cx="37338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0741" name="Picture 5" descr="A centurion at Capernaum begging Jesus to heal his servant - by William Hole"/>
          <p:cNvPicPr>
            <a:picLocks noChangeAspect="1" noChangeArrowheads="1"/>
          </p:cNvPicPr>
          <p:nvPr/>
        </p:nvPicPr>
        <p:blipFill>
          <a:blip r:embed="rId6" cstate="print"/>
          <a:srcRect t="4585" r="5769"/>
          <a:stretch>
            <a:fillRect/>
          </a:stretch>
        </p:blipFill>
        <p:spPr bwMode="auto">
          <a:xfrm>
            <a:off x="0" y="1981200"/>
            <a:ext cx="3733800" cy="3502025"/>
          </a:xfrm>
          <a:prstGeom prst="rect">
            <a:avLst/>
          </a:prstGeom>
          <a:noFill/>
        </p:spPr>
      </p:pic>
      <p:sp>
        <p:nvSpPr>
          <p:cNvPr id="1780742" name="Oval 6"/>
          <p:cNvSpPr>
            <a:spLocks noChangeArrowheads="1"/>
          </p:cNvSpPr>
          <p:nvPr/>
        </p:nvSpPr>
        <p:spPr bwMode="auto">
          <a:xfrm rot="5400000">
            <a:off x="4838700" y="952500"/>
            <a:ext cx="1676400" cy="5105400"/>
          </a:xfrm>
          <a:prstGeom prst="ellipse">
            <a:avLst/>
          </a:prstGeom>
          <a:gradFill rotWithShape="1">
            <a:gsLst>
              <a:gs pos="0">
                <a:srgbClr val="FFCC99">
                  <a:alpha val="3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FFCC99">
                  <a:alpha val="30000"/>
                </a:srgbClr>
              </a:gs>
            </a:gsLst>
            <a:lin ang="0" scaled="1"/>
          </a:gradFill>
          <a:ln w="28575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80743" name="Oval 7"/>
          <p:cNvSpPr>
            <a:spLocks noChangeArrowheads="1"/>
          </p:cNvSpPr>
          <p:nvPr/>
        </p:nvSpPr>
        <p:spPr bwMode="auto">
          <a:xfrm rot="5400000">
            <a:off x="4206875" y="1863725"/>
            <a:ext cx="1117600" cy="3282950"/>
          </a:xfrm>
          <a:prstGeom prst="ellipse">
            <a:avLst/>
          </a:prstGeom>
          <a:gradFill rotWithShape="1">
            <a:gsLst>
              <a:gs pos="0">
                <a:srgbClr val="FFCC66">
                  <a:alpha val="3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FFCC66">
                  <a:alpha val="30000"/>
                </a:srgbClr>
              </a:gs>
            </a:gsLst>
            <a:lin ang="0" scaled="1"/>
          </a:gradFill>
          <a:ln w="28575" algn="ctr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0744" name="Text Box 8"/>
          <p:cNvSpPr txBox="1">
            <a:spLocks noChangeArrowheads="1"/>
          </p:cNvSpPr>
          <p:nvPr/>
        </p:nvSpPr>
        <p:spPr bwMode="auto">
          <a:xfrm>
            <a:off x="5105400" y="3276600"/>
            <a:ext cx="1292225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rgbClr val="4C0026"/>
                </a:solidFill>
                <a:effectLst/>
                <a:latin typeface="Arial Black" pitchFamily="34" charset="0"/>
              </a:rPr>
              <a:t>Rome</a:t>
            </a:r>
          </a:p>
        </p:txBody>
      </p:sp>
      <p:sp>
        <p:nvSpPr>
          <p:cNvPr id="1780745" name="Oval 9"/>
          <p:cNvSpPr>
            <a:spLocks noChangeArrowheads="1"/>
          </p:cNvSpPr>
          <p:nvPr/>
        </p:nvSpPr>
        <p:spPr bwMode="auto">
          <a:xfrm rot="5400000">
            <a:off x="3544887" y="2714626"/>
            <a:ext cx="777875" cy="1581150"/>
          </a:xfrm>
          <a:prstGeom prst="ellipse">
            <a:avLst/>
          </a:prstGeom>
          <a:gradFill rotWithShape="1">
            <a:gsLst>
              <a:gs pos="0">
                <a:srgbClr val="FFCC00">
                  <a:alpha val="3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FFCC00">
                  <a:alpha val="30000"/>
                </a:srgbClr>
              </a:gs>
            </a:gsLst>
            <a:lin ang="0" scaled="1"/>
          </a:gradFill>
          <a:ln w="28575" algn="ctr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0746" name="Text Box 10"/>
          <p:cNvSpPr txBox="1">
            <a:spLocks noChangeArrowheads="1"/>
          </p:cNvSpPr>
          <p:nvPr/>
        </p:nvSpPr>
        <p:spPr bwMode="auto">
          <a:xfrm>
            <a:off x="3124200" y="3306763"/>
            <a:ext cx="1457325" cy="3968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rgbClr val="4C0026"/>
                </a:solidFill>
                <a:effectLst>
                  <a:outerShdw dist="12700" dir="1200000" algn="tl">
                    <a:srgbClr val="000000"/>
                  </a:outerShdw>
                </a:effectLst>
                <a:latin typeface="Arial" charset="0"/>
              </a:rPr>
              <a:t>Jerusalem</a:t>
            </a:r>
          </a:p>
        </p:txBody>
      </p:sp>
      <p:sp>
        <p:nvSpPr>
          <p:cNvPr id="1780747" name="AutoShape 11"/>
          <p:cNvSpPr>
            <a:spLocks noChangeArrowheads="1"/>
          </p:cNvSpPr>
          <p:nvPr/>
        </p:nvSpPr>
        <p:spPr bwMode="auto">
          <a:xfrm rot="-5400000">
            <a:off x="4768057" y="3194843"/>
            <a:ext cx="228600" cy="620713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0748" name="Rectangle 1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0749" name="Text Box 13"/>
          <p:cNvSpPr txBox="1">
            <a:spLocks noChangeArrowheads="1"/>
          </p:cNvSpPr>
          <p:nvPr/>
        </p:nvSpPr>
        <p:spPr bwMode="auto">
          <a:xfrm>
            <a:off x="1676400" y="5715000"/>
            <a:ext cx="60960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Jesus would have been honored throughout the empire as the King of Kings and established a </a:t>
            </a:r>
            <a:r>
              <a:rPr lang="en-US" sz="2000" dirty="0">
                <a:solidFill>
                  <a:srgbClr val="FFFF66"/>
                </a:solidFill>
                <a:effectLst/>
                <a:latin typeface="Arial Narrow" pitchFamily="34" charset="0"/>
              </a:rPr>
              <a:t>worldwide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dominion with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Jerusalem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as its capital </a:t>
            </a:r>
            <a:r>
              <a:rPr lang="en-US" sz="16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332-3).</a:t>
            </a:r>
          </a:p>
        </p:txBody>
      </p:sp>
      <p:sp>
        <p:nvSpPr>
          <p:cNvPr id="1780750" name="Rectangle 14"/>
          <p:cNvSpPr>
            <a:spLocks noChangeArrowheads="1"/>
          </p:cNvSpPr>
          <p:nvPr/>
        </p:nvSpPr>
        <p:spPr bwMode="auto">
          <a:xfrm>
            <a:off x="2819400" y="4572000"/>
            <a:ext cx="5638800" cy="304800"/>
          </a:xfrm>
          <a:prstGeom prst="rect">
            <a:avLst/>
          </a:prstGeom>
          <a:solidFill>
            <a:srgbClr val="FFF9DD">
              <a:alpha val="80000"/>
            </a:srgbClr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80751" name="Text Box 15"/>
          <p:cNvSpPr txBox="1">
            <a:spLocks noChangeArrowheads="1"/>
          </p:cNvSpPr>
          <p:nvPr/>
        </p:nvSpPr>
        <p:spPr bwMode="auto">
          <a:xfrm>
            <a:off x="2743200" y="4495800"/>
            <a:ext cx="5791200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b="0">
                <a:solidFill>
                  <a:srgbClr val="4C0026"/>
                </a:solidFill>
                <a:effectLst/>
                <a:latin typeface="Arial Black" pitchFamily="34" charset="0"/>
              </a:rPr>
              <a:t>Dominion centered on Jerusalem</a:t>
            </a:r>
          </a:p>
        </p:txBody>
      </p:sp>
      <p:sp>
        <p:nvSpPr>
          <p:cNvPr id="1780752" name="Text Box 16"/>
          <p:cNvSpPr txBox="1">
            <a:spLocks noChangeArrowheads="1"/>
          </p:cNvSpPr>
          <p:nvPr/>
        </p:nvSpPr>
        <p:spPr bwMode="auto">
          <a:xfrm>
            <a:off x="304800" y="222250"/>
            <a:ext cx="84582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6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7.2 The Progress of History in the Age of the 	Prolongation of the Providence of Restoration</a:t>
            </a:r>
          </a:p>
        </p:txBody>
      </p:sp>
      <p:sp>
        <p:nvSpPr>
          <p:cNvPr id="1780753" name="Text Box 17"/>
          <p:cNvSpPr txBox="1">
            <a:spLocks noChangeArrowheads="1"/>
          </p:cNvSpPr>
          <p:nvPr/>
        </p:nvSpPr>
        <p:spPr bwMode="auto">
          <a:xfrm>
            <a:off x="304800" y="1066800"/>
            <a:ext cx="83058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600" u="sng">
                <a:solidFill>
                  <a:srgbClr val="660033"/>
                </a:solidFill>
                <a:effectLst/>
                <a:latin typeface="Arial" charset="0"/>
              </a:rPr>
              <a:t>7.2.1  The Providence of Restoration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600">
                <a:solidFill>
                  <a:srgbClr val="660033"/>
                </a:solidFill>
                <a:effectLst/>
                <a:latin typeface="Arial" charset="0"/>
              </a:rPr>
              <a:t>			</a:t>
            </a:r>
            <a:r>
              <a:rPr lang="en-US" sz="2600" u="sng">
                <a:solidFill>
                  <a:srgbClr val="660033"/>
                </a:solidFill>
                <a:effectLst/>
                <a:latin typeface="Arial" charset="0"/>
              </a:rPr>
              <a:t>and the History of the West</a:t>
            </a:r>
          </a:p>
        </p:txBody>
      </p:sp>
      <p:sp>
        <p:nvSpPr>
          <p:cNvPr id="1780754" name="Text Box 18"/>
          <p:cNvSpPr txBox="1">
            <a:spLocks noChangeArrowheads="1"/>
          </p:cNvSpPr>
          <p:nvPr/>
        </p:nvSpPr>
        <p:spPr bwMode="auto">
          <a:xfrm>
            <a:off x="6862763" y="3276600"/>
            <a:ext cx="1214437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2400" b="0">
                <a:solidFill>
                  <a:srgbClr val="4C0026"/>
                </a:solidFill>
                <a:effectLst/>
                <a:latin typeface="Arial Black" pitchFamily="34" charset="0"/>
              </a:rPr>
              <a:t>World</a:t>
            </a:r>
          </a:p>
        </p:txBody>
      </p:sp>
      <p:sp>
        <p:nvSpPr>
          <p:cNvPr id="1780755" name="AutoShape 19"/>
          <p:cNvSpPr>
            <a:spLocks noChangeArrowheads="1"/>
          </p:cNvSpPr>
          <p:nvPr/>
        </p:nvSpPr>
        <p:spPr bwMode="auto">
          <a:xfrm rot="-5400000">
            <a:off x="6509544" y="3194844"/>
            <a:ext cx="228600" cy="620712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0756" name="AutoShape 20"/>
          <p:cNvSpPr>
            <a:spLocks noChangeArrowheads="1"/>
          </p:cNvSpPr>
          <p:nvPr/>
        </p:nvSpPr>
        <p:spPr bwMode="auto">
          <a:xfrm rot="-5400000">
            <a:off x="2634457" y="3194843"/>
            <a:ext cx="228600" cy="620713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80757" name="Group 21"/>
          <p:cNvGrpSpPr>
            <a:grpSpLocks/>
          </p:cNvGrpSpPr>
          <p:nvPr/>
        </p:nvGrpSpPr>
        <p:grpSpPr bwMode="auto">
          <a:xfrm>
            <a:off x="766763" y="3119438"/>
            <a:ext cx="1595437" cy="773112"/>
            <a:chOff x="435" y="2013"/>
            <a:chExt cx="1005" cy="487"/>
          </a:xfrm>
        </p:grpSpPr>
        <p:sp>
          <p:nvSpPr>
            <p:cNvPr id="1780758" name="Oval 22"/>
            <p:cNvSpPr>
              <a:spLocks noChangeArrowheads="1"/>
            </p:cNvSpPr>
            <p:nvPr/>
          </p:nvSpPr>
          <p:spPr bwMode="auto">
            <a:xfrm>
              <a:off x="435" y="2013"/>
              <a:ext cx="1005" cy="487"/>
            </a:xfrm>
            <a:prstGeom prst="ellipse">
              <a:avLst/>
            </a:prstGeom>
            <a:gradFill rotWithShape="1">
              <a:gsLst>
                <a:gs pos="0">
                  <a:srgbClr val="3C0032">
                    <a:alpha val="30000"/>
                  </a:srgbClr>
                </a:gs>
                <a:gs pos="50000">
                  <a:srgbClr val="FFF8D9">
                    <a:alpha val="89999"/>
                  </a:srgbClr>
                </a:gs>
                <a:gs pos="100000">
                  <a:srgbClr val="3C0032">
                    <a:alpha val="30000"/>
                  </a:srgbClr>
                </a:gs>
              </a:gsLst>
              <a:lin ang="5400000" scaled="1"/>
            </a:gradFill>
            <a:ln w="28575">
              <a:solidFill>
                <a:srgbClr val="4C0026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 b="0">
                <a:solidFill>
                  <a:srgbClr val="6600CC"/>
                </a:solidFill>
                <a:effectLst/>
                <a:latin typeface="Arial Rounded MT Bold" pitchFamily="34" charset="0"/>
              </a:endParaRPr>
            </a:p>
          </p:txBody>
        </p:sp>
        <p:sp>
          <p:nvSpPr>
            <p:cNvPr id="1780759" name="Text Box 23"/>
            <p:cNvSpPr txBox="1">
              <a:spLocks noChangeArrowheads="1"/>
            </p:cNvSpPr>
            <p:nvPr/>
          </p:nvSpPr>
          <p:spPr bwMode="auto">
            <a:xfrm>
              <a:off x="481" y="2093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4C0026"/>
                  </a:solidFill>
                  <a:effectLst/>
                  <a:latin typeface="Arial Black" pitchFamily="34" charset="0"/>
                </a:rPr>
                <a:t>Jesus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8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80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80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8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8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8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8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8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80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80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8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8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8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8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0742" grpId="0" animBg="1"/>
      <p:bldP spid="1780745" grpId="0" animBg="1"/>
      <p:bldP spid="1780746" grpId="0"/>
      <p:bldP spid="1780747" grpId="0" animBg="1"/>
      <p:bldP spid="1780749" grpId="0"/>
      <p:bldP spid="1780750" grpId="0" animBg="1"/>
      <p:bldP spid="1780751" grpId="0"/>
      <p:bldP spid="1780754" grpId="0"/>
      <p:bldP spid="1780755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2824" name="Picture 40" descr="wp4_celts_548a"/>
          <p:cNvPicPr>
            <a:picLocks noChangeAspect="1" noChangeArrowheads="1"/>
          </p:cNvPicPr>
          <p:nvPr/>
        </p:nvPicPr>
        <p:blipFill>
          <a:blip r:embed="rId3" cstate="print"/>
          <a:srcRect l="454"/>
          <a:stretch>
            <a:fillRect/>
          </a:stretch>
        </p:blipFill>
        <p:spPr bwMode="auto">
          <a:xfrm>
            <a:off x="0" y="0"/>
            <a:ext cx="4876800" cy="6858000"/>
          </a:xfrm>
          <a:prstGeom prst="rect">
            <a:avLst/>
          </a:prstGeom>
          <a:noFill/>
        </p:spPr>
      </p:pic>
      <p:pic>
        <p:nvPicPr>
          <p:cNvPr id="1782794" name="Picture 10" descr="Jesus´ mother and other women at the cross - by William Ho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76800" cy="5638800"/>
          </a:xfrm>
          <a:prstGeom prst="rect">
            <a:avLst/>
          </a:prstGeom>
          <a:noFill/>
        </p:spPr>
      </p:pic>
      <p:pic>
        <p:nvPicPr>
          <p:cNvPr id="1782788" name="Picture 4" descr="Map of Roman Empire_larg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0"/>
            <a:ext cx="4267200" cy="5486400"/>
          </a:xfrm>
          <a:prstGeom prst="rect">
            <a:avLst/>
          </a:prstGeom>
          <a:noFill/>
        </p:spPr>
      </p:pic>
      <p:pic>
        <p:nvPicPr>
          <p:cNvPr id="1782815" name="Picture 31" descr="ROMULUS AUGUSTUS RESIGNS THE CROWN"/>
          <p:cNvPicPr>
            <a:picLocks noChangeAspect="1" noChangeArrowheads="1"/>
          </p:cNvPicPr>
          <p:nvPr/>
        </p:nvPicPr>
        <p:blipFill>
          <a:blip r:embed="rId6" cstate="print"/>
          <a:srcRect r="1321" b="813"/>
          <a:stretch>
            <a:fillRect/>
          </a:stretch>
        </p:blipFill>
        <p:spPr bwMode="auto">
          <a:xfrm>
            <a:off x="4876800" y="457200"/>
            <a:ext cx="4267200" cy="4648200"/>
          </a:xfrm>
          <a:prstGeom prst="rect">
            <a:avLst/>
          </a:prstGeom>
          <a:noFill/>
        </p:spPr>
      </p:pic>
      <p:sp>
        <p:nvSpPr>
          <p:cNvPr id="1782795" name="AutoShape 11"/>
          <p:cNvSpPr>
            <a:spLocks noChangeArrowheads="1"/>
          </p:cNvSpPr>
          <p:nvPr/>
        </p:nvSpPr>
        <p:spPr bwMode="auto">
          <a:xfrm rot="-5400000">
            <a:off x="2699544" y="2521744"/>
            <a:ext cx="228600" cy="620712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2796" name="Oval 12"/>
          <p:cNvSpPr>
            <a:spLocks noChangeArrowheads="1"/>
          </p:cNvSpPr>
          <p:nvPr/>
        </p:nvSpPr>
        <p:spPr bwMode="auto">
          <a:xfrm rot="5400000">
            <a:off x="4914900" y="279400"/>
            <a:ext cx="1676400" cy="5105400"/>
          </a:xfrm>
          <a:prstGeom prst="ellipse">
            <a:avLst/>
          </a:prstGeom>
          <a:gradFill rotWithShape="1">
            <a:gsLst>
              <a:gs pos="0">
                <a:srgbClr val="FFCC66">
                  <a:alpha val="39999"/>
                </a:srgbClr>
              </a:gs>
              <a:gs pos="50000">
                <a:srgbClr val="FFFFFF">
                  <a:alpha val="89999"/>
                </a:srgbClr>
              </a:gs>
              <a:gs pos="100000">
                <a:srgbClr val="FFCC66">
                  <a:alpha val="39999"/>
                </a:srgbClr>
              </a:gs>
            </a:gsLst>
            <a:lin ang="0" scaled="1"/>
          </a:gradFill>
          <a:ln w="28575" algn="ctr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82797" name="Text Box 13"/>
          <p:cNvSpPr txBox="1">
            <a:spLocks noChangeArrowheads="1"/>
          </p:cNvSpPr>
          <p:nvPr/>
        </p:nvSpPr>
        <p:spPr bwMode="auto">
          <a:xfrm>
            <a:off x="6858000" y="2555875"/>
            <a:ext cx="1366838" cy="5810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b="0">
                <a:solidFill>
                  <a:srgbClr val="4C0026"/>
                </a:solidFill>
                <a:effectLst/>
                <a:latin typeface="Arial Black" pitchFamily="34" charset="0"/>
              </a:rPr>
              <a:t>Western</a:t>
            </a:r>
          </a:p>
          <a:p>
            <a:pPr>
              <a:lnSpc>
                <a:spcPct val="80000"/>
              </a:lnSpc>
            </a:pPr>
            <a:r>
              <a:rPr lang="en-US" sz="2000" b="0">
                <a:solidFill>
                  <a:srgbClr val="4C0026"/>
                </a:solidFill>
                <a:effectLst/>
                <a:latin typeface="Arial Black" pitchFamily="34" charset="0"/>
              </a:rPr>
              <a:t>Europe</a:t>
            </a:r>
          </a:p>
        </p:txBody>
      </p:sp>
      <p:sp>
        <p:nvSpPr>
          <p:cNvPr id="1782798" name="Oval 14"/>
          <p:cNvSpPr>
            <a:spLocks noChangeArrowheads="1"/>
          </p:cNvSpPr>
          <p:nvPr/>
        </p:nvSpPr>
        <p:spPr bwMode="auto">
          <a:xfrm rot="5400000">
            <a:off x="4283075" y="1190625"/>
            <a:ext cx="1117600" cy="3282950"/>
          </a:xfrm>
          <a:prstGeom prst="ellipse">
            <a:avLst/>
          </a:prstGeom>
          <a:gradFill rotWithShape="1">
            <a:gsLst>
              <a:gs pos="0">
                <a:srgbClr val="FFCC66">
                  <a:alpha val="30000"/>
                </a:srgbClr>
              </a:gs>
              <a:gs pos="50000">
                <a:srgbClr val="FFFFFF">
                  <a:alpha val="60001"/>
                </a:srgbClr>
              </a:gs>
              <a:gs pos="100000">
                <a:srgbClr val="FFCC66">
                  <a:alpha val="30000"/>
                </a:srgbClr>
              </a:gs>
            </a:gsLst>
            <a:lin ang="0" scaled="1"/>
          </a:gradFill>
          <a:ln w="28575" algn="ctr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2799" name="Text Box 15"/>
          <p:cNvSpPr txBox="1">
            <a:spLocks noChangeArrowheads="1"/>
          </p:cNvSpPr>
          <p:nvPr/>
        </p:nvSpPr>
        <p:spPr bwMode="auto">
          <a:xfrm>
            <a:off x="5105400" y="2540000"/>
            <a:ext cx="1216025" cy="6731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1700" b="0">
                <a:solidFill>
                  <a:srgbClr val="4C0026"/>
                </a:solidFill>
                <a:effectLst/>
                <a:latin typeface="Arial Black" pitchFamily="34" charset="0"/>
              </a:rPr>
              <a:t>Western</a:t>
            </a:r>
          </a:p>
          <a:p>
            <a:pPr>
              <a:lnSpc>
                <a:spcPct val="75000"/>
              </a:lnSpc>
            </a:pPr>
            <a:r>
              <a:rPr lang="en-US" sz="1700" b="0">
                <a:solidFill>
                  <a:srgbClr val="4C0026"/>
                </a:solidFill>
                <a:effectLst/>
                <a:latin typeface="Arial Black" pitchFamily="34" charset="0"/>
              </a:rPr>
              <a:t>Roman</a:t>
            </a:r>
          </a:p>
          <a:p>
            <a:pPr>
              <a:lnSpc>
                <a:spcPct val="75000"/>
              </a:lnSpc>
            </a:pPr>
            <a:r>
              <a:rPr lang="en-US" sz="1700" b="0">
                <a:solidFill>
                  <a:srgbClr val="4C0026"/>
                </a:solidFill>
                <a:effectLst/>
                <a:latin typeface="Arial Black" pitchFamily="34" charset="0"/>
              </a:rPr>
              <a:t>Empire</a:t>
            </a:r>
          </a:p>
        </p:txBody>
      </p:sp>
      <p:grpSp>
        <p:nvGrpSpPr>
          <p:cNvPr id="1782800" name="Group 16"/>
          <p:cNvGrpSpPr>
            <a:grpSpLocks/>
          </p:cNvGrpSpPr>
          <p:nvPr/>
        </p:nvGrpSpPr>
        <p:grpSpPr bwMode="auto">
          <a:xfrm>
            <a:off x="3219450" y="2443163"/>
            <a:ext cx="1581150" cy="777875"/>
            <a:chOff x="1980" y="1915"/>
            <a:chExt cx="996" cy="490"/>
          </a:xfrm>
        </p:grpSpPr>
        <p:sp>
          <p:nvSpPr>
            <p:cNvPr id="1782801" name="Oval 17"/>
            <p:cNvSpPr>
              <a:spLocks noChangeArrowheads="1"/>
            </p:cNvSpPr>
            <p:nvPr/>
          </p:nvSpPr>
          <p:spPr bwMode="auto">
            <a:xfrm rot="5400000">
              <a:off x="2233" y="1662"/>
              <a:ext cx="490" cy="996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alpha val="50000"/>
                  </a:srgbClr>
                </a:gs>
                <a:gs pos="50000">
                  <a:srgbClr val="FFFFFF">
                    <a:alpha val="80000"/>
                  </a:srgbClr>
                </a:gs>
                <a:gs pos="100000">
                  <a:srgbClr val="FFCC00">
                    <a:alpha val="50000"/>
                  </a:srgbClr>
                </a:gs>
              </a:gsLst>
              <a:lin ang="0" scaled="1"/>
            </a:gradFill>
            <a:ln w="28575" algn="ctr">
              <a:solidFill>
                <a:srgbClr val="4C0026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2802" name="Text Box 18"/>
            <p:cNvSpPr txBox="1">
              <a:spLocks noChangeArrowheads="1"/>
            </p:cNvSpPr>
            <p:nvPr/>
          </p:nvSpPr>
          <p:spPr bwMode="auto">
            <a:xfrm>
              <a:off x="2064" y="2020"/>
              <a:ext cx="768" cy="27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300" b="0">
                  <a:solidFill>
                    <a:srgbClr val="4C0026"/>
                  </a:solidFill>
                  <a:effectLst/>
                  <a:latin typeface="Arial Black" pitchFamily="34" charset="0"/>
                </a:rPr>
                <a:t>Judea</a:t>
              </a:r>
            </a:p>
          </p:txBody>
        </p:sp>
      </p:grpSp>
      <p:sp>
        <p:nvSpPr>
          <p:cNvPr id="1782803" name="AutoShape 19"/>
          <p:cNvSpPr>
            <a:spLocks noChangeArrowheads="1"/>
          </p:cNvSpPr>
          <p:nvPr/>
        </p:nvSpPr>
        <p:spPr bwMode="auto">
          <a:xfrm rot="-5400000">
            <a:off x="4756944" y="2521744"/>
            <a:ext cx="228600" cy="620712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2804" name="AutoShape 20"/>
          <p:cNvSpPr>
            <a:spLocks noChangeArrowheads="1"/>
          </p:cNvSpPr>
          <p:nvPr/>
        </p:nvSpPr>
        <p:spPr bwMode="auto">
          <a:xfrm rot="-5400000">
            <a:off x="6444457" y="2521743"/>
            <a:ext cx="228600" cy="620713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82805" name="Group 21"/>
          <p:cNvGrpSpPr>
            <a:grpSpLocks/>
          </p:cNvGrpSpPr>
          <p:nvPr/>
        </p:nvGrpSpPr>
        <p:grpSpPr bwMode="auto">
          <a:xfrm>
            <a:off x="762000" y="1143000"/>
            <a:ext cx="1695450" cy="2514600"/>
            <a:chOff x="3648" y="480"/>
            <a:chExt cx="1737" cy="2574"/>
          </a:xfrm>
        </p:grpSpPr>
        <p:sp>
          <p:nvSpPr>
            <p:cNvPr id="1782806" name="Freeform 22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>
                    <a:alpha val="30000"/>
                  </a:srgbClr>
                </a:gs>
                <a:gs pos="100000">
                  <a:srgbClr val="FFFFFF">
                    <a:alpha val="80000"/>
                  </a:srgbClr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807" name="Freeform 23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>
                    <a:alpha val="70000"/>
                  </a:srgbClr>
                </a:gs>
                <a:gs pos="100000">
                  <a:srgbClr val="660066">
                    <a:alpha val="60001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82810" name="Rectangle 2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82811" name="Group 27"/>
          <p:cNvGrpSpPr>
            <a:grpSpLocks/>
          </p:cNvGrpSpPr>
          <p:nvPr/>
        </p:nvGrpSpPr>
        <p:grpSpPr bwMode="auto">
          <a:xfrm>
            <a:off x="685800" y="5562602"/>
            <a:ext cx="7696200" cy="1198563"/>
            <a:chOff x="384" y="3504"/>
            <a:chExt cx="4848" cy="755"/>
          </a:xfrm>
        </p:grpSpPr>
        <p:sp>
          <p:nvSpPr>
            <p:cNvPr id="1782812" name="Text Box 28"/>
            <p:cNvSpPr txBox="1">
              <a:spLocks noChangeArrowheads="1"/>
            </p:cNvSpPr>
            <p:nvPr/>
          </p:nvSpPr>
          <p:spPr bwMode="auto">
            <a:xfrm>
              <a:off x="384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82813" name="Text Box 29"/>
            <p:cNvSpPr txBox="1">
              <a:spLocks noChangeArrowheads="1"/>
            </p:cNvSpPr>
            <p:nvPr/>
          </p:nvSpPr>
          <p:spPr bwMode="auto">
            <a:xfrm>
              <a:off x="624" y="3542"/>
              <a:ext cx="4608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However, since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crucified, the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Western Roman Empire 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came to an end in 476 A.D., and the center of God’s providence of restoration shifted from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Judea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the land of God’s bitter grief, to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Western Europe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formerly the territory of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Western Roman Empire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782808" name="Oval 24"/>
          <p:cNvSpPr>
            <a:spLocks noChangeArrowheads="1"/>
          </p:cNvSpPr>
          <p:nvPr/>
        </p:nvSpPr>
        <p:spPr bwMode="auto">
          <a:xfrm>
            <a:off x="812800" y="2444750"/>
            <a:ext cx="1595438" cy="773113"/>
          </a:xfrm>
          <a:prstGeom prst="ellipse">
            <a:avLst/>
          </a:prstGeom>
          <a:gradFill rotWithShape="1">
            <a:gsLst>
              <a:gs pos="0">
                <a:srgbClr val="FFFF99">
                  <a:alpha val="30000"/>
                </a:srgbClr>
              </a:gs>
              <a:gs pos="50000">
                <a:schemeClr val="bg1">
                  <a:alpha val="89999"/>
                </a:schemeClr>
              </a:gs>
              <a:gs pos="100000">
                <a:srgbClr val="FFFF99">
                  <a:alpha val="30000"/>
                </a:srgbClr>
              </a:gs>
            </a:gsLst>
            <a:lin ang="5400000" scaled="1"/>
          </a:gradFill>
          <a:ln w="28575" algn="ctr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 b="0">
              <a:solidFill>
                <a:srgbClr val="6600CC"/>
              </a:solidFill>
              <a:effectLst/>
              <a:latin typeface="Arial Rounded MT Bold" pitchFamily="34" charset="0"/>
            </a:endParaRPr>
          </a:p>
        </p:txBody>
      </p:sp>
      <p:sp>
        <p:nvSpPr>
          <p:cNvPr id="1782809" name="Text Box 25"/>
          <p:cNvSpPr txBox="1">
            <a:spLocks noChangeArrowheads="1"/>
          </p:cNvSpPr>
          <p:nvPr/>
        </p:nvSpPr>
        <p:spPr bwMode="auto">
          <a:xfrm>
            <a:off x="885825" y="257175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rgbClr val="4C0026"/>
                </a:solidFill>
                <a:effectLst/>
                <a:latin typeface="Arial Black" pitchFamily="34" charset="0"/>
              </a:rPr>
              <a:t>Jesus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8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78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82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82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8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8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8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82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82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82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82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8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82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82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8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8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782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78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782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78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82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82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78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78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2795" grpId="0" animBg="1"/>
      <p:bldP spid="1782796" grpId="0" animBg="1"/>
      <p:bldP spid="1782797" grpId="0"/>
      <p:bldP spid="1782798" grpId="0" animBg="1"/>
      <p:bldP spid="1782799" grpId="0"/>
      <p:bldP spid="1782803" grpId="0" animBg="1"/>
      <p:bldP spid="1782804" grpId="0" animBg="1"/>
      <p:bldP spid="1782808" grpId="0" animBg="1"/>
      <p:bldP spid="1782809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4834" name="Text Box 2"/>
          <p:cNvSpPr txBox="1">
            <a:spLocks noChangeArrowheads="1"/>
          </p:cNvSpPr>
          <p:nvPr/>
        </p:nvSpPr>
        <p:spPr bwMode="auto">
          <a:xfrm>
            <a:off x="4419600" y="3886200"/>
            <a:ext cx="2667000" cy="7493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0">
                <a:solidFill>
                  <a:srgbClr val="4C0026"/>
                </a:solidFill>
                <a:effectLst/>
                <a:latin typeface="Arial Black" pitchFamily="34" charset="0"/>
              </a:rPr>
              <a:t>Pattern set</a:t>
            </a:r>
          </a:p>
          <a:p>
            <a:pPr>
              <a:lnSpc>
                <a:spcPct val="90000"/>
              </a:lnSpc>
            </a:pPr>
            <a:r>
              <a:rPr lang="en-US" sz="2400" b="0">
                <a:solidFill>
                  <a:srgbClr val="4C0026"/>
                </a:solidFill>
                <a:effectLst/>
                <a:latin typeface="Arial Black" pitchFamily="34" charset="0"/>
              </a:rPr>
              <a:t>by providence</a:t>
            </a:r>
          </a:p>
        </p:txBody>
      </p:sp>
      <p:grpSp>
        <p:nvGrpSpPr>
          <p:cNvPr id="1784835" name="Group 3"/>
          <p:cNvGrpSpPr>
            <a:grpSpLocks/>
          </p:cNvGrpSpPr>
          <p:nvPr/>
        </p:nvGrpSpPr>
        <p:grpSpPr bwMode="auto">
          <a:xfrm>
            <a:off x="762000" y="1143000"/>
            <a:ext cx="7543800" cy="2527300"/>
            <a:chOff x="480" y="720"/>
            <a:chExt cx="4752" cy="1592"/>
          </a:xfrm>
        </p:grpSpPr>
        <p:grpSp>
          <p:nvGrpSpPr>
            <p:cNvPr id="1784836" name="Group 4"/>
            <p:cNvGrpSpPr>
              <a:grpSpLocks/>
            </p:cNvGrpSpPr>
            <p:nvPr/>
          </p:nvGrpSpPr>
          <p:grpSpPr bwMode="auto">
            <a:xfrm>
              <a:off x="480" y="720"/>
              <a:ext cx="1068" cy="1584"/>
              <a:chOff x="3648" y="480"/>
              <a:chExt cx="1737" cy="2574"/>
            </a:xfrm>
          </p:grpSpPr>
          <p:sp>
            <p:nvSpPr>
              <p:cNvPr id="1784837" name="Freeform 5"/>
              <p:cNvSpPr>
                <a:spLocks/>
              </p:cNvSpPr>
              <p:nvPr/>
            </p:nvSpPr>
            <p:spPr bwMode="auto">
              <a:xfrm>
                <a:off x="3648" y="480"/>
                <a:ext cx="1737" cy="2574"/>
              </a:xfrm>
              <a:custGeom>
                <a:avLst/>
                <a:gdLst/>
                <a:ahLst/>
                <a:cxnLst>
                  <a:cxn ang="0">
                    <a:pos x="2302" y="2153"/>
                  </a:cxn>
                  <a:cxn ang="0">
                    <a:pos x="3022" y="2153"/>
                  </a:cxn>
                  <a:cxn ang="0">
                    <a:pos x="3472" y="2153"/>
                  </a:cxn>
                  <a:cxn ang="0">
                    <a:pos x="3472" y="1985"/>
                  </a:cxn>
                  <a:cxn ang="0">
                    <a:pos x="3470" y="1091"/>
                  </a:cxn>
                  <a:cxn ang="0">
                    <a:pos x="3448" y="1069"/>
                  </a:cxn>
                  <a:cxn ang="0">
                    <a:pos x="2727" y="1069"/>
                  </a:cxn>
                  <a:cxn ang="0">
                    <a:pos x="2279" y="1069"/>
                  </a:cxn>
                  <a:cxn ang="0">
                    <a:pos x="2279" y="902"/>
                  </a:cxn>
                  <a:cxn ang="0">
                    <a:pos x="2277" y="22"/>
                  </a:cxn>
                  <a:cxn ang="0">
                    <a:pos x="2257" y="0"/>
                  </a:cxn>
                  <a:cxn ang="0">
                    <a:pos x="1601" y="0"/>
                  </a:cxn>
                  <a:cxn ang="0">
                    <a:pos x="1195" y="0"/>
                  </a:cxn>
                  <a:cxn ang="0">
                    <a:pos x="1195" y="168"/>
                  </a:cxn>
                  <a:cxn ang="0">
                    <a:pos x="1193" y="1048"/>
                  </a:cxn>
                  <a:cxn ang="0">
                    <a:pos x="1170" y="1069"/>
                  </a:cxn>
                  <a:cxn ang="0">
                    <a:pos x="450" y="1069"/>
                  </a:cxn>
                  <a:cxn ang="0">
                    <a:pos x="2" y="1069"/>
                  </a:cxn>
                  <a:cxn ang="0">
                    <a:pos x="2" y="1238"/>
                  </a:cxn>
                  <a:cxn ang="0">
                    <a:pos x="0" y="2132"/>
                  </a:cxn>
                  <a:cxn ang="0">
                    <a:pos x="24" y="2153"/>
                  </a:cxn>
                  <a:cxn ang="0">
                    <a:pos x="745" y="2153"/>
                  </a:cxn>
                  <a:cxn ang="0">
                    <a:pos x="1195" y="2153"/>
                  </a:cxn>
                  <a:cxn ang="0">
                    <a:pos x="1195" y="2621"/>
                  </a:cxn>
                  <a:cxn ang="0">
                    <a:pos x="1193" y="5088"/>
                  </a:cxn>
                  <a:cxn ang="0">
                    <a:pos x="1215" y="5146"/>
                  </a:cxn>
                  <a:cxn ang="0">
                    <a:pos x="1871" y="5146"/>
                  </a:cxn>
                  <a:cxn ang="0">
                    <a:pos x="2279" y="5146"/>
                  </a:cxn>
                  <a:cxn ang="0">
                    <a:pos x="2279" y="4679"/>
                  </a:cxn>
                  <a:cxn ang="0">
                    <a:pos x="2277" y="2213"/>
                  </a:cxn>
                  <a:cxn ang="0">
                    <a:pos x="2277" y="2153"/>
                  </a:cxn>
                  <a:cxn ang="0">
                    <a:pos x="2277" y="2153"/>
                  </a:cxn>
                </a:cxnLst>
                <a:rect l="0" t="0" r="r" b="b"/>
                <a:pathLst>
                  <a:path w="3472" h="5146">
                    <a:moveTo>
                      <a:pt x="2279" y="2153"/>
                    </a:moveTo>
                    <a:lnTo>
                      <a:pt x="2302" y="2153"/>
                    </a:lnTo>
                    <a:lnTo>
                      <a:pt x="2465" y="2153"/>
                    </a:lnTo>
                    <a:lnTo>
                      <a:pt x="3022" y="2153"/>
                    </a:lnTo>
                    <a:lnTo>
                      <a:pt x="3448" y="2153"/>
                    </a:lnTo>
                    <a:lnTo>
                      <a:pt x="3472" y="2153"/>
                    </a:lnTo>
                    <a:lnTo>
                      <a:pt x="3470" y="2132"/>
                    </a:lnTo>
                    <a:lnTo>
                      <a:pt x="3472" y="1985"/>
                    </a:lnTo>
                    <a:lnTo>
                      <a:pt x="3470" y="1477"/>
                    </a:lnTo>
                    <a:lnTo>
                      <a:pt x="3470" y="1091"/>
                    </a:lnTo>
                    <a:lnTo>
                      <a:pt x="3472" y="1069"/>
                    </a:lnTo>
                    <a:lnTo>
                      <a:pt x="3448" y="1069"/>
                    </a:lnTo>
                    <a:lnTo>
                      <a:pt x="3285" y="1069"/>
                    </a:lnTo>
                    <a:lnTo>
                      <a:pt x="2727" y="1069"/>
                    </a:lnTo>
                    <a:lnTo>
                      <a:pt x="2302" y="1069"/>
                    </a:lnTo>
                    <a:lnTo>
                      <a:pt x="2279" y="1069"/>
                    </a:lnTo>
                    <a:lnTo>
                      <a:pt x="2277" y="1048"/>
                    </a:lnTo>
                    <a:lnTo>
                      <a:pt x="2279" y="902"/>
                    </a:lnTo>
                    <a:lnTo>
                      <a:pt x="2277" y="403"/>
                    </a:lnTo>
                    <a:lnTo>
                      <a:pt x="2277" y="22"/>
                    </a:lnTo>
                    <a:lnTo>
                      <a:pt x="2279" y="0"/>
                    </a:lnTo>
                    <a:lnTo>
                      <a:pt x="2257" y="0"/>
                    </a:lnTo>
                    <a:lnTo>
                      <a:pt x="2109" y="0"/>
                    </a:lnTo>
                    <a:lnTo>
                      <a:pt x="1601" y="0"/>
                    </a:lnTo>
                    <a:lnTo>
                      <a:pt x="1215" y="0"/>
                    </a:lnTo>
                    <a:lnTo>
                      <a:pt x="1195" y="0"/>
                    </a:lnTo>
                    <a:lnTo>
                      <a:pt x="1193" y="22"/>
                    </a:lnTo>
                    <a:lnTo>
                      <a:pt x="1195" y="168"/>
                    </a:lnTo>
                    <a:lnTo>
                      <a:pt x="1193" y="667"/>
                    </a:lnTo>
                    <a:lnTo>
                      <a:pt x="1193" y="1048"/>
                    </a:lnTo>
                    <a:lnTo>
                      <a:pt x="1195" y="1069"/>
                    </a:lnTo>
                    <a:lnTo>
                      <a:pt x="1170" y="1069"/>
                    </a:lnTo>
                    <a:lnTo>
                      <a:pt x="1007" y="1069"/>
                    </a:lnTo>
                    <a:lnTo>
                      <a:pt x="450" y="1069"/>
                    </a:lnTo>
                    <a:lnTo>
                      <a:pt x="24" y="1069"/>
                    </a:lnTo>
                    <a:lnTo>
                      <a:pt x="2" y="1069"/>
                    </a:lnTo>
                    <a:lnTo>
                      <a:pt x="0" y="1091"/>
                    </a:lnTo>
                    <a:lnTo>
                      <a:pt x="2" y="1238"/>
                    </a:lnTo>
                    <a:lnTo>
                      <a:pt x="0" y="1746"/>
                    </a:lnTo>
                    <a:lnTo>
                      <a:pt x="0" y="2132"/>
                    </a:lnTo>
                    <a:lnTo>
                      <a:pt x="2" y="2153"/>
                    </a:lnTo>
                    <a:lnTo>
                      <a:pt x="24" y="2153"/>
                    </a:lnTo>
                    <a:lnTo>
                      <a:pt x="187" y="2153"/>
                    </a:lnTo>
                    <a:lnTo>
                      <a:pt x="745" y="2153"/>
                    </a:lnTo>
                    <a:lnTo>
                      <a:pt x="1170" y="2153"/>
                    </a:lnTo>
                    <a:lnTo>
                      <a:pt x="1195" y="2153"/>
                    </a:lnTo>
                    <a:lnTo>
                      <a:pt x="1193" y="2213"/>
                    </a:lnTo>
                    <a:lnTo>
                      <a:pt x="1195" y="2621"/>
                    </a:lnTo>
                    <a:lnTo>
                      <a:pt x="1193" y="4021"/>
                    </a:lnTo>
                    <a:lnTo>
                      <a:pt x="1193" y="5088"/>
                    </a:lnTo>
                    <a:lnTo>
                      <a:pt x="1195" y="5146"/>
                    </a:lnTo>
                    <a:lnTo>
                      <a:pt x="1215" y="5146"/>
                    </a:lnTo>
                    <a:lnTo>
                      <a:pt x="1363" y="5146"/>
                    </a:lnTo>
                    <a:lnTo>
                      <a:pt x="1871" y="5146"/>
                    </a:lnTo>
                    <a:lnTo>
                      <a:pt x="2257" y="5146"/>
                    </a:lnTo>
                    <a:lnTo>
                      <a:pt x="2279" y="5146"/>
                    </a:lnTo>
                    <a:lnTo>
                      <a:pt x="2277" y="5088"/>
                    </a:lnTo>
                    <a:lnTo>
                      <a:pt x="2279" y="4679"/>
                    </a:lnTo>
                    <a:lnTo>
                      <a:pt x="2277" y="3280"/>
                    </a:lnTo>
                    <a:lnTo>
                      <a:pt x="2277" y="2213"/>
                    </a:lnTo>
                    <a:lnTo>
                      <a:pt x="2279" y="2153"/>
                    </a:lnTo>
                    <a:lnTo>
                      <a:pt x="2277" y="2153"/>
                    </a:lnTo>
                    <a:lnTo>
                      <a:pt x="2279" y="2153"/>
                    </a:lnTo>
                    <a:lnTo>
                      <a:pt x="2277" y="2153"/>
                    </a:lnTo>
                    <a:lnTo>
                      <a:pt x="2279" y="2153"/>
                    </a:lnTo>
                  </a:path>
                </a:pathLst>
              </a:custGeom>
              <a:gradFill rotWithShape="0">
                <a:gsLst>
                  <a:gs pos="0">
                    <a:srgbClr val="9900FF"/>
                  </a:gs>
                  <a:gs pos="100000">
                    <a:srgbClr val="FFFFFF"/>
                  </a:gs>
                </a:gsLst>
                <a:path path="rect">
                  <a:fillToRect l="50000" t="50000" r="50000" b="50000"/>
                </a:path>
              </a:gradFill>
              <a:ln w="28575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4838" name="Freeform 6"/>
              <p:cNvSpPr>
                <a:spLocks/>
              </p:cNvSpPr>
              <p:nvPr/>
            </p:nvSpPr>
            <p:spPr bwMode="auto">
              <a:xfrm>
                <a:off x="3744" y="576"/>
                <a:ext cx="1541" cy="2378"/>
              </a:xfrm>
              <a:custGeom>
                <a:avLst/>
                <a:gdLst/>
                <a:ahLst/>
                <a:cxnLst>
                  <a:cxn ang="0">
                    <a:pos x="1925" y="1779"/>
                  </a:cxn>
                  <a:cxn ang="0">
                    <a:pos x="2636" y="1779"/>
                  </a:cxn>
                  <a:cxn ang="0">
                    <a:pos x="3080" y="1779"/>
                  </a:cxn>
                  <a:cxn ang="0">
                    <a:pos x="3080" y="1666"/>
                  </a:cxn>
                  <a:cxn ang="0">
                    <a:pos x="3079" y="1069"/>
                  </a:cxn>
                  <a:cxn ang="0">
                    <a:pos x="3056" y="1054"/>
                  </a:cxn>
                  <a:cxn ang="0">
                    <a:pos x="2346" y="1054"/>
                  </a:cxn>
                  <a:cxn ang="0">
                    <a:pos x="1903" y="1054"/>
                  </a:cxn>
                  <a:cxn ang="0">
                    <a:pos x="1903" y="891"/>
                  </a:cxn>
                  <a:cxn ang="0">
                    <a:pos x="1901" y="23"/>
                  </a:cxn>
                  <a:cxn ang="0">
                    <a:pos x="1888" y="0"/>
                  </a:cxn>
                  <a:cxn ang="0">
                    <a:pos x="1450" y="0"/>
                  </a:cxn>
                  <a:cxn ang="0">
                    <a:pos x="1179" y="0"/>
                  </a:cxn>
                  <a:cxn ang="0">
                    <a:pos x="1179" y="165"/>
                  </a:cxn>
                  <a:cxn ang="0">
                    <a:pos x="1177" y="1033"/>
                  </a:cxn>
                  <a:cxn ang="0">
                    <a:pos x="1155" y="1054"/>
                  </a:cxn>
                  <a:cxn ang="0">
                    <a:pos x="444" y="1054"/>
                  </a:cxn>
                  <a:cxn ang="0">
                    <a:pos x="1" y="1054"/>
                  </a:cxn>
                  <a:cxn ang="0">
                    <a:pos x="1" y="1169"/>
                  </a:cxn>
                  <a:cxn ang="0">
                    <a:pos x="0" y="1766"/>
                  </a:cxn>
                  <a:cxn ang="0">
                    <a:pos x="24" y="1779"/>
                  </a:cxn>
                  <a:cxn ang="0">
                    <a:pos x="734" y="1779"/>
                  </a:cxn>
                  <a:cxn ang="0">
                    <a:pos x="1179" y="1779"/>
                  </a:cxn>
                  <a:cxn ang="0">
                    <a:pos x="1179" y="2246"/>
                  </a:cxn>
                  <a:cxn ang="0">
                    <a:pos x="1177" y="4697"/>
                  </a:cxn>
                  <a:cxn ang="0">
                    <a:pos x="1192" y="4756"/>
                  </a:cxn>
                  <a:cxn ang="0">
                    <a:pos x="1630" y="4756"/>
                  </a:cxn>
                  <a:cxn ang="0">
                    <a:pos x="1903" y="4756"/>
                  </a:cxn>
                  <a:cxn ang="0">
                    <a:pos x="1903" y="4291"/>
                  </a:cxn>
                  <a:cxn ang="0">
                    <a:pos x="1901" y="1839"/>
                  </a:cxn>
                  <a:cxn ang="0">
                    <a:pos x="1901" y="1779"/>
                  </a:cxn>
                  <a:cxn ang="0">
                    <a:pos x="1901" y="1779"/>
                  </a:cxn>
                  <a:cxn ang="0">
                    <a:pos x="1903" y="1779"/>
                  </a:cxn>
                </a:cxnLst>
                <a:rect l="0" t="0" r="r" b="b"/>
                <a:pathLst>
                  <a:path w="3080" h="4756">
                    <a:moveTo>
                      <a:pt x="1903" y="1779"/>
                    </a:moveTo>
                    <a:lnTo>
                      <a:pt x="1925" y="1779"/>
                    </a:lnTo>
                    <a:lnTo>
                      <a:pt x="2087" y="1779"/>
                    </a:lnTo>
                    <a:lnTo>
                      <a:pt x="2636" y="1779"/>
                    </a:lnTo>
                    <a:lnTo>
                      <a:pt x="3056" y="1779"/>
                    </a:lnTo>
                    <a:lnTo>
                      <a:pt x="3080" y="1779"/>
                    </a:lnTo>
                    <a:lnTo>
                      <a:pt x="3079" y="1766"/>
                    </a:lnTo>
                    <a:lnTo>
                      <a:pt x="3080" y="1666"/>
                    </a:lnTo>
                    <a:lnTo>
                      <a:pt x="3079" y="1328"/>
                    </a:lnTo>
                    <a:lnTo>
                      <a:pt x="3079" y="1069"/>
                    </a:lnTo>
                    <a:lnTo>
                      <a:pt x="3080" y="1054"/>
                    </a:lnTo>
                    <a:lnTo>
                      <a:pt x="3056" y="1054"/>
                    </a:lnTo>
                    <a:lnTo>
                      <a:pt x="2895" y="1054"/>
                    </a:lnTo>
                    <a:lnTo>
                      <a:pt x="2346" y="1054"/>
                    </a:lnTo>
                    <a:lnTo>
                      <a:pt x="1925" y="1054"/>
                    </a:lnTo>
                    <a:lnTo>
                      <a:pt x="1903" y="1054"/>
                    </a:lnTo>
                    <a:lnTo>
                      <a:pt x="1901" y="1033"/>
                    </a:lnTo>
                    <a:lnTo>
                      <a:pt x="1903" y="891"/>
                    </a:lnTo>
                    <a:lnTo>
                      <a:pt x="1901" y="397"/>
                    </a:lnTo>
                    <a:lnTo>
                      <a:pt x="1901" y="23"/>
                    </a:lnTo>
                    <a:lnTo>
                      <a:pt x="1903" y="0"/>
                    </a:lnTo>
                    <a:lnTo>
                      <a:pt x="1888" y="0"/>
                    </a:lnTo>
                    <a:lnTo>
                      <a:pt x="1790" y="0"/>
                    </a:lnTo>
                    <a:lnTo>
                      <a:pt x="1450" y="0"/>
                    </a:lnTo>
                    <a:lnTo>
                      <a:pt x="1192" y="0"/>
                    </a:lnTo>
                    <a:lnTo>
                      <a:pt x="1179" y="0"/>
                    </a:lnTo>
                    <a:lnTo>
                      <a:pt x="1177" y="23"/>
                    </a:lnTo>
                    <a:lnTo>
                      <a:pt x="1179" y="165"/>
                    </a:lnTo>
                    <a:lnTo>
                      <a:pt x="1177" y="659"/>
                    </a:lnTo>
                    <a:lnTo>
                      <a:pt x="1177" y="1033"/>
                    </a:lnTo>
                    <a:lnTo>
                      <a:pt x="1179" y="1054"/>
                    </a:lnTo>
                    <a:lnTo>
                      <a:pt x="1155" y="1054"/>
                    </a:lnTo>
                    <a:lnTo>
                      <a:pt x="993" y="1054"/>
                    </a:lnTo>
                    <a:lnTo>
                      <a:pt x="444" y="1054"/>
                    </a:lnTo>
                    <a:lnTo>
                      <a:pt x="24" y="1054"/>
                    </a:lnTo>
                    <a:lnTo>
                      <a:pt x="1" y="1054"/>
                    </a:lnTo>
                    <a:lnTo>
                      <a:pt x="0" y="1069"/>
                    </a:lnTo>
                    <a:lnTo>
                      <a:pt x="1" y="1169"/>
                    </a:lnTo>
                    <a:lnTo>
                      <a:pt x="0" y="1507"/>
                    </a:lnTo>
                    <a:lnTo>
                      <a:pt x="0" y="1766"/>
                    </a:lnTo>
                    <a:lnTo>
                      <a:pt x="1" y="1779"/>
                    </a:lnTo>
                    <a:lnTo>
                      <a:pt x="24" y="1779"/>
                    </a:lnTo>
                    <a:lnTo>
                      <a:pt x="185" y="1779"/>
                    </a:lnTo>
                    <a:lnTo>
                      <a:pt x="734" y="1779"/>
                    </a:lnTo>
                    <a:lnTo>
                      <a:pt x="1155" y="1779"/>
                    </a:lnTo>
                    <a:lnTo>
                      <a:pt x="1179" y="1779"/>
                    </a:lnTo>
                    <a:lnTo>
                      <a:pt x="1177" y="1839"/>
                    </a:lnTo>
                    <a:lnTo>
                      <a:pt x="1179" y="2246"/>
                    </a:lnTo>
                    <a:lnTo>
                      <a:pt x="1177" y="3637"/>
                    </a:lnTo>
                    <a:lnTo>
                      <a:pt x="1177" y="4697"/>
                    </a:lnTo>
                    <a:lnTo>
                      <a:pt x="1179" y="4756"/>
                    </a:lnTo>
                    <a:lnTo>
                      <a:pt x="1192" y="4756"/>
                    </a:lnTo>
                    <a:lnTo>
                      <a:pt x="1290" y="4756"/>
                    </a:lnTo>
                    <a:lnTo>
                      <a:pt x="1630" y="4756"/>
                    </a:lnTo>
                    <a:lnTo>
                      <a:pt x="1888" y="4756"/>
                    </a:lnTo>
                    <a:lnTo>
                      <a:pt x="1903" y="4756"/>
                    </a:lnTo>
                    <a:lnTo>
                      <a:pt x="1901" y="4697"/>
                    </a:lnTo>
                    <a:lnTo>
                      <a:pt x="1903" y="4291"/>
                    </a:lnTo>
                    <a:lnTo>
                      <a:pt x="1901" y="2899"/>
                    </a:lnTo>
                    <a:lnTo>
                      <a:pt x="1901" y="1839"/>
                    </a:lnTo>
                    <a:lnTo>
                      <a:pt x="1903" y="1779"/>
                    </a:lnTo>
                    <a:lnTo>
                      <a:pt x="1901" y="1779"/>
                    </a:lnTo>
                    <a:lnTo>
                      <a:pt x="1903" y="1779"/>
                    </a:lnTo>
                    <a:lnTo>
                      <a:pt x="1901" y="1779"/>
                    </a:lnTo>
                    <a:lnTo>
                      <a:pt x="1903" y="1779"/>
                    </a:lnTo>
                    <a:lnTo>
                      <a:pt x="1903" y="177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660066"/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784839" name="Group 7"/>
            <p:cNvGrpSpPr>
              <a:grpSpLocks/>
            </p:cNvGrpSpPr>
            <p:nvPr/>
          </p:nvGrpSpPr>
          <p:grpSpPr bwMode="auto">
            <a:xfrm>
              <a:off x="512" y="1256"/>
              <a:ext cx="4720" cy="1056"/>
              <a:chOff x="512" y="1256"/>
              <a:chExt cx="4720" cy="1056"/>
            </a:xfrm>
          </p:grpSpPr>
          <p:sp>
            <p:nvSpPr>
              <p:cNvPr id="1784840" name="AutoShape 8"/>
              <p:cNvSpPr>
                <a:spLocks noChangeArrowheads="1"/>
              </p:cNvSpPr>
              <p:nvPr/>
            </p:nvSpPr>
            <p:spPr bwMode="auto">
              <a:xfrm rot="-5400000">
                <a:off x="1701" y="1588"/>
                <a:ext cx="144" cy="391"/>
              </a:xfrm>
              <a:prstGeom prst="downArrow">
                <a:avLst>
                  <a:gd name="adj1" fmla="val 42500"/>
                  <a:gd name="adj2" fmla="val 91540"/>
                </a:avLst>
              </a:prstGeom>
              <a:solidFill>
                <a:srgbClr val="FF3300"/>
              </a:soli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784841" name="Group 9"/>
              <p:cNvGrpSpPr>
                <a:grpSpLocks/>
              </p:cNvGrpSpPr>
              <p:nvPr/>
            </p:nvGrpSpPr>
            <p:grpSpPr bwMode="auto">
              <a:xfrm>
                <a:off x="2016" y="1256"/>
                <a:ext cx="3216" cy="1056"/>
                <a:chOff x="2016" y="1256"/>
                <a:chExt cx="3216" cy="1056"/>
              </a:xfrm>
            </p:grpSpPr>
            <p:grpSp>
              <p:nvGrpSpPr>
                <p:cNvPr id="1784842" name="Group 10"/>
                <p:cNvGrpSpPr>
                  <a:grpSpLocks/>
                </p:cNvGrpSpPr>
                <p:nvPr/>
              </p:nvGrpSpPr>
              <p:grpSpPr bwMode="auto">
                <a:xfrm>
                  <a:off x="2016" y="1256"/>
                  <a:ext cx="3216" cy="1056"/>
                  <a:chOff x="1968" y="1632"/>
                  <a:chExt cx="3216" cy="1056"/>
                </a:xfrm>
              </p:grpSpPr>
              <p:sp>
                <p:nvSpPr>
                  <p:cNvPr id="1784843" name="Oval 11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048" y="552"/>
                    <a:ext cx="1056" cy="32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99"/>
                      </a:gs>
                      <a:gs pos="50000">
                        <a:srgbClr val="FFFFFF"/>
                      </a:gs>
                      <a:gs pos="100000">
                        <a:srgbClr val="FFCC99"/>
                      </a:gs>
                    </a:gsLst>
                    <a:lin ang="0" scaled="1"/>
                  </a:gradFill>
                  <a:ln w="38100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 rot="10800000" vert="eaVert" wrap="none" anchor="ctr"/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2400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</a:endParaRPr>
                  </a:p>
                </p:txBody>
              </p:sp>
              <p:sp>
                <p:nvSpPr>
                  <p:cNvPr id="1784844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72" y="1986"/>
                    <a:ext cx="861" cy="366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2000" b="0">
                        <a:solidFill>
                          <a:srgbClr val="4C0026"/>
                        </a:solidFill>
                        <a:effectLst/>
                        <a:latin typeface="Arial Black" pitchFamily="34" charset="0"/>
                      </a:rPr>
                      <a:t>Western</a:t>
                    </a:r>
                  </a:p>
                  <a:p>
                    <a:pPr>
                      <a:lnSpc>
                        <a:spcPct val="80000"/>
                      </a:lnSpc>
                    </a:pPr>
                    <a:r>
                      <a:rPr lang="en-US" sz="2000" b="0">
                        <a:solidFill>
                          <a:srgbClr val="4C0026"/>
                        </a:solidFill>
                        <a:effectLst/>
                        <a:latin typeface="Arial Black" pitchFamily="34" charset="0"/>
                      </a:rPr>
                      <a:t>Europe</a:t>
                    </a:r>
                  </a:p>
                </p:txBody>
              </p:sp>
            </p:grpSp>
            <p:grpSp>
              <p:nvGrpSpPr>
                <p:cNvPr id="1784845" name="Group 13"/>
                <p:cNvGrpSpPr>
                  <a:grpSpLocks/>
                </p:cNvGrpSpPr>
                <p:nvPr/>
              </p:nvGrpSpPr>
              <p:grpSpPr bwMode="auto">
                <a:xfrm>
                  <a:off x="2016" y="1432"/>
                  <a:ext cx="2068" cy="704"/>
                  <a:chOff x="1968" y="1808"/>
                  <a:chExt cx="2068" cy="704"/>
                </a:xfrm>
              </p:grpSpPr>
              <p:sp>
                <p:nvSpPr>
                  <p:cNvPr id="1784846" name="Oval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650" y="1126"/>
                    <a:ext cx="704" cy="206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CC66"/>
                      </a:gs>
                    </a:gsLst>
                    <a:lin ang="5400000" scaled="1"/>
                  </a:gradFill>
                  <a:ln w="38100">
                    <a:solidFill>
                      <a:srgbClr val="4C0026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84847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68" y="1976"/>
                    <a:ext cx="766" cy="424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75000"/>
                      </a:lnSpc>
                    </a:pPr>
                    <a:r>
                      <a:rPr lang="en-US" sz="1700" b="0">
                        <a:solidFill>
                          <a:srgbClr val="4C0026"/>
                        </a:solidFill>
                        <a:effectLst/>
                        <a:latin typeface="Arial Black" pitchFamily="34" charset="0"/>
                      </a:rPr>
                      <a:t>Western</a:t>
                    </a:r>
                  </a:p>
                  <a:p>
                    <a:pPr>
                      <a:lnSpc>
                        <a:spcPct val="75000"/>
                      </a:lnSpc>
                    </a:pPr>
                    <a:r>
                      <a:rPr lang="en-US" sz="1700" b="0">
                        <a:solidFill>
                          <a:srgbClr val="4C0026"/>
                        </a:solidFill>
                        <a:effectLst/>
                        <a:latin typeface="Arial Black" pitchFamily="34" charset="0"/>
                      </a:rPr>
                      <a:t>Roman</a:t>
                    </a:r>
                  </a:p>
                  <a:p>
                    <a:pPr>
                      <a:lnSpc>
                        <a:spcPct val="75000"/>
                      </a:lnSpc>
                    </a:pPr>
                    <a:r>
                      <a:rPr lang="en-US" sz="1700" b="0">
                        <a:solidFill>
                          <a:srgbClr val="4C0026"/>
                        </a:solidFill>
                        <a:effectLst/>
                        <a:latin typeface="Arial Black" pitchFamily="34" charset="0"/>
                      </a:rPr>
                      <a:t>Empire</a:t>
                    </a:r>
                  </a:p>
                </p:txBody>
              </p:sp>
            </p:grpSp>
            <p:grpSp>
              <p:nvGrpSpPr>
                <p:cNvPr id="1784848" name="Group 16"/>
                <p:cNvGrpSpPr>
                  <a:grpSpLocks/>
                </p:cNvGrpSpPr>
                <p:nvPr/>
              </p:nvGrpSpPr>
              <p:grpSpPr bwMode="auto">
                <a:xfrm>
                  <a:off x="2028" y="1539"/>
                  <a:ext cx="996" cy="490"/>
                  <a:chOff x="2028" y="1539"/>
                  <a:chExt cx="996" cy="490"/>
                </a:xfrm>
              </p:grpSpPr>
              <p:sp>
                <p:nvSpPr>
                  <p:cNvPr id="1784849" name="Oval 17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281" y="1286"/>
                    <a:ext cx="490" cy="99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00"/>
                      </a:gs>
                      <a:gs pos="50000">
                        <a:srgbClr val="FFFFFF"/>
                      </a:gs>
                      <a:gs pos="100000">
                        <a:srgbClr val="FFCC00"/>
                      </a:gs>
                    </a:gsLst>
                    <a:lin ang="0" scaled="1"/>
                  </a:gradFill>
                  <a:ln w="28575" algn="ctr">
                    <a:solidFill>
                      <a:srgbClr val="4C0026">
                        <a:alpha val="50000"/>
                      </a:srgbClr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784850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12" y="1644"/>
                    <a:ext cx="768" cy="279"/>
                  </a:xfrm>
                  <a:prstGeom prst="rect">
                    <a:avLst/>
                  </a:prstGeom>
                  <a:noFill/>
                  <a:ln w="38100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l">
                      <a:lnSpc>
                        <a:spcPct val="100000"/>
                      </a:lnSpc>
                    </a:pPr>
                    <a:r>
                      <a:rPr lang="en-US" sz="2300" b="0">
                        <a:solidFill>
                          <a:srgbClr val="4C0026"/>
                        </a:solidFill>
                        <a:effectLst/>
                        <a:latin typeface="Arial Black" pitchFamily="34" charset="0"/>
                      </a:rPr>
                      <a:t>Judea</a:t>
                    </a:r>
                  </a:p>
                </p:txBody>
              </p:sp>
            </p:grpSp>
            <p:sp>
              <p:nvSpPr>
                <p:cNvPr id="1784851" name="AutoShape 19"/>
                <p:cNvSpPr>
                  <a:spLocks noChangeArrowheads="1"/>
                </p:cNvSpPr>
                <p:nvPr/>
              </p:nvSpPr>
              <p:spPr bwMode="auto">
                <a:xfrm rot="-5400000">
                  <a:off x="2997" y="1588"/>
                  <a:ext cx="144" cy="391"/>
                </a:xfrm>
                <a:prstGeom prst="downArrow">
                  <a:avLst>
                    <a:gd name="adj1" fmla="val 42500"/>
                    <a:gd name="adj2" fmla="val 91540"/>
                  </a:avLst>
                </a:prstGeom>
                <a:solidFill>
                  <a:srgbClr val="FF3300"/>
                </a:solidFill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84852" name="AutoShape 20"/>
                <p:cNvSpPr>
                  <a:spLocks noChangeArrowheads="1"/>
                </p:cNvSpPr>
                <p:nvPr/>
              </p:nvSpPr>
              <p:spPr bwMode="auto">
                <a:xfrm rot="-5400000">
                  <a:off x="4060" y="1588"/>
                  <a:ext cx="144" cy="391"/>
                </a:xfrm>
                <a:prstGeom prst="downArrow">
                  <a:avLst>
                    <a:gd name="adj1" fmla="val 42500"/>
                    <a:gd name="adj2" fmla="val 91540"/>
                  </a:avLst>
                </a:prstGeom>
                <a:solidFill>
                  <a:srgbClr val="FF3300"/>
                </a:solidFill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84853" name="Group 21"/>
              <p:cNvGrpSpPr>
                <a:grpSpLocks/>
              </p:cNvGrpSpPr>
              <p:nvPr/>
            </p:nvGrpSpPr>
            <p:grpSpPr bwMode="auto">
              <a:xfrm>
                <a:off x="512" y="1540"/>
                <a:ext cx="1005" cy="487"/>
                <a:chOff x="1874" y="2489"/>
                <a:chExt cx="1005" cy="487"/>
              </a:xfrm>
            </p:grpSpPr>
            <p:sp>
              <p:nvSpPr>
                <p:cNvPr id="1784854" name="Oval 22"/>
                <p:cNvSpPr>
                  <a:spLocks noChangeArrowheads="1"/>
                </p:cNvSpPr>
                <p:nvPr/>
              </p:nvSpPr>
              <p:spPr bwMode="auto">
                <a:xfrm>
                  <a:off x="1874" y="2489"/>
                  <a:ext cx="1005" cy="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99"/>
                    </a:gs>
                    <a:gs pos="50000">
                      <a:schemeClr val="bg1"/>
                    </a:gs>
                    <a:gs pos="100000">
                      <a:srgbClr val="FFFF99"/>
                    </a:gs>
                  </a:gsLst>
                  <a:lin ang="5400000" scaled="1"/>
                </a:gradFill>
                <a:ln w="19050">
                  <a:solidFill>
                    <a:srgbClr val="4C00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4800" b="0">
                    <a:solidFill>
                      <a:srgbClr val="6600CC"/>
                    </a:solidFill>
                    <a:effectLst/>
                    <a:latin typeface="Arial Rounded MT Bold" pitchFamily="34" charset="0"/>
                  </a:endParaRPr>
                </a:p>
              </p:txBody>
            </p:sp>
            <p:sp>
              <p:nvSpPr>
                <p:cNvPr id="178485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920" y="2569"/>
                  <a:ext cx="912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r>
                    <a:rPr lang="en-US" sz="2800" b="0">
                      <a:solidFill>
                        <a:srgbClr val="4C0026"/>
                      </a:solidFill>
                      <a:effectLst/>
                      <a:latin typeface="Arial Black" pitchFamily="34" charset="0"/>
                    </a:rPr>
                    <a:t>Jesus</a:t>
                  </a:r>
                </a:p>
              </p:txBody>
            </p:sp>
          </p:grpSp>
        </p:grpSp>
      </p:grpSp>
      <p:pic>
        <p:nvPicPr>
          <p:cNvPr id="1784888" name="Picture 56" descr="wp4_celts_548a"/>
          <p:cNvPicPr>
            <a:picLocks noChangeAspect="1" noChangeArrowheads="1"/>
          </p:cNvPicPr>
          <p:nvPr/>
        </p:nvPicPr>
        <p:blipFill>
          <a:blip r:embed="rId3" cstate="print"/>
          <a:srcRect l="454"/>
          <a:stretch>
            <a:fillRect/>
          </a:stretch>
        </p:blipFill>
        <p:spPr bwMode="auto">
          <a:xfrm>
            <a:off x="0" y="0"/>
            <a:ext cx="4876800" cy="6858000"/>
          </a:xfrm>
          <a:prstGeom prst="rect">
            <a:avLst/>
          </a:prstGeom>
          <a:noFill/>
        </p:spPr>
      </p:pic>
      <p:pic>
        <p:nvPicPr>
          <p:cNvPr id="1784861" name="Picture 29" descr="Map of Roman Empire_larg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0"/>
            <a:ext cx="4267200" cy="5486400"/>
          </a:xfrm>
          <a:prstGeom prst="rect">
            <a:avLst/>
          </a:prstGeom>
          <a:noFill/>
        </p:spPr>
      </p:pic>
      <p:grpSp>
        <p:nvGrpSpPr>
          <p:cNvPr id="1784863" name="Group 31"/>
          <p:cNvGrpSpPr>
            <a:grpSpLocks/>
          </p:cNvGrpSpPr>
          <p:nvPr/>
        </p:nvGrpSpPr>
        <p:grpSpPr bwMode="auto">
          <a:xfrm>
            <a:off x="762000" y="1143000"/>
            <a:ext cx="1695450" cy="2514600"/>
            <a:chOff x="3648" y="480"/>
            <a:chExt cx="1737" cy="2574"/>
          </a:xfrm>
        </p:grpSpPr>
        <p:sp>
          <p:nvSpPr>
            <p:cNvPr id="1784864" name="Freeform 32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>
                    <a:alpha val="30000"/>
                  </a:srgbClr>
                </a:gs>
                <a:gs pos="100000">
                  <a:srgbClr val="FFFFFF">
                    <a:alpha val="80000"/>
                  </a:srgbClr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4865" name="Freeform 33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>
                    <a:alpha val="70000"/>
                  </a:srgbClr>
                </a:gs>
                <a:gs pos="100000">
                  <a:srgbClr val="660066">
                    <a:alpha val="60001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84866" name="AutoShape 34"/>
          <p:cNvSpPr>
            <a:spLocks noChangeArrowheads="1"/>
          </p:cNvSpPr>
          <p:nvPr/>
        </p:nvSpPr>
        <p:spPr bwMode="auto">
          <a:xfrm rot="-5400000">
            <a:off x="2699544" y="2521744"/>
            <a:ext cx="228600" cy="620712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4869" name="Oval 37"/>
          <p:cNvSpPr>
            <a:spLocks noChangeArrowheads="1"/>
          </p:cNvSpPr>
          <p:nvPr/>
        </p:nvSpPr>
        <p:spPr bwMode="auto">
          <a:xfrm rot="5400000">
            <a:off x="4914900" y="279400"/>
            <a:ext cx="1676400" cy="5105400"/>
          </a:xfrm>
          <a:prstGeom prst="ellipse">
            <a:avLst/>
          </a:prstGeom>
          <a:gradFill rotWithShape="1">
            <a:gsLst>
              <a:gs pos="0">
                <a:srgbClr val="FFCC66">
                  <a:alpha val="39999"/>
                </a:srgbClr>
              </a:gs>
              <a:gs pos="50000">
                <a:srgbClr val="FFFFFF">
                  <a:alpha val="89999"/>
                </a:srgbClr>
              </a:gs>
              <a:gs pos="100000">
                <a:srgbClr val="FFCC66">
                  <a:alpha val="39999"/>
                </a:srgbClr>
              </a:gs>
            </a:gsLst>
            <a:lin ang="0" scaled="1"/>
          </a:gradFill>
          <a:ln w="28575" algn="ctr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eaLnBrk="0" hangingPunct="0">
              <a:lnSpc>
                <a:spcPct val="100000"/>
              </a:lnSpc>
            </a:pP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84870" name="Text Box 38"/>
          <p:cNvSpPr txBox="1">
            <a:spLocks noChangeArrowheads="1"/>
          </p:cNvSpPr>
          <p:nvPr/>
        </p:nvSpPr>
        <p:spPr bwMode="auto">
          <a:xfrm>
            <a:off x="6858000" y="2555875"/>
            <a:ext cx="1366838" cy="5810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b="0">
                <a:solidFill>
                  <a:srgbClr val="4C0026"/>
                </a:solidFill>
                <a:effectLst/>
                <a:latin typeface="Arial Black" pitchFamily="34" charset="0"/>
              </a:rPr>
              <a:t>Western</a:t>
            </a:r>
          </a:p>
          <a:p>
            <a:pPr>
              <a:lnSpc>
                <a:spcPct val="80000"/>
              </a:lnSpc>
            </a:pPr>
            <a:r>
              <a:rPr lang="en-US" sz="2000" b="0">
                <a:solidFill>
                  <a:srgbClr val="4C0026"/>
                </a:solidFill>
                <a:effectLst/>
                <a:latin typeface="Arial Black" pitchFamily="34" charset="0"/>
              </a:rPr>
              <a:t>Europe</a:t>
            </a:r>
          </a:p>
        </p:txBody>
      </p:sp>
      <p:sp>
        <p:nvSpPr>
          <p:cNvPr id="1784871" name="Oval 39"/>
          <p:cNvSpPr>
            <a:spLocks noChangeArrowheads="1"/>
          </p:cNvSpPr>
          <p:nvPr/>
        </p:nvSpPr>
        <p:spPr bwMode="auto">
          <a:xfrm rot="5400000">
            <a:off x="4283075" y="1190625"/>
            <a:ext cx="1117600" cy="3282950"/>
          </a:xfrm>
          <a:prstGeom prst="ellipse">
            <a:avLst/>
          </a:prstGeom>
          <a:gradFill rotWithShape="1">
            <a:gsLst>
              <a:gs pos="0">
                <a:srgbClr val="FFCC66">
                  <a:alpha val="30000"/>
                </a:srgbClr>
              </a:gs>
              <a:gs pos="50000">
                <a:srgbClr val="FFFFFF">
                  <a:alpha val="60001"/>
                </a:srgbClr>
              </a:gs>
              <a:gs pos="100000">
                <a:srgbClr val="FFCC66">
                  <a:alpha val="30000"/>
                </a:srgbClr>
              </a:gs>
            </a:gsLst>
            <a:lin ang="0" scaled="1"/>
          </a:gradFill>
          <a:ln w="28575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4872" name="Text Box 40"/>
          <p:cNvSpPr txBox="1">
            <a:spLocks noChangeArrowheads="1"/>
          </p:cNvSpPr>
          <p:nvPr/>
        </p:nvSpPr>
        <p:spPr bwMode="auto">
          <a:xfrm>
            <a:off x="5105400" y="2540000"/>
            <a:ext cx="1216025" cy="6731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1700" b="0">
                <a:solidFill>
                  <a:srgbClr val="4C0026"/>
                </a:solidFill>
                <a:effectLst/>
                <a:latin typeface="Arial Black" pitchFamily="34" charset="0"/>
              </a:rPr>
              <a:t>Western</a:t>
            </a:r>
          </a:p>
          <a:p>
            <a:pPr>
              <a:lnSpc>
                <a:spcPct val="75000"/>
              </a:lnSpc>
            </a:pPr>
            <a:r>
              <a:rPr lang="en-US" sz="1700" b="0">
                <a:solidFill>
                  <a:srgbClr val="4C0026"/>
                </a:solidFill>
                <a:effectLst/>
                <a:latin typeface="Arial Black" pitchFamily="34" charset="0"/>
              </a:rPr>
              <a:t>Roman</a:t>
            </a:r>
          </a:p>
          <a:p>
            <a:pPr>
              <a:lnSpc>
                <a:spcPct val="75000"/>
              </a:lnSpc>
            </a:pPr>
            <a:r>
              <a:rPr lang="en-US" sz="1700" b="0">
                <a:solidFill>
                  <a:srgbClr val="4C0026"/>
                </a:solidFill>
                <a:effectLst/>
                <a:latin typeface="Arial Black" pitchFamily="34" charset="0"/>
              </a:rPr>
              <a:t>Empire</a:t>
            </a:r>
          </a:p>
        </p:txBody>
      </p:sp>
      <p:sp>
        <p:nvSpPr>
          <p:cNvPr id="1784873" name="AutoShape 41"/>
          <p:cNvSpPr>
            <a:spLocks noChangeArrowheads="1"/>
          </p:cNvSpPr>
          <p:nvPr/>
        </p:nvSpPr>
        <p:spPr bwMode="auto">
          <a:xfrm rot="-5400000">
            <a:off x="6444457" y="2521743"/>
            <a:ext cx="228600" cy="620713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84874" name="Group 42"/>
          <p:cNvGrpSpPr>
            <a:grpSpLocks/>
          </p:cNvGrpSpPr>
          <p:nvPr/>
        </p:nvGrpSpPr>
        <p:grpSpPr bwMode="auto">
          <a:xfrm>
            <a:off x="3219450" y="2443163"/>
            <a:ext cx="1581150" cy="777875"/>
            <a:chOff x="1980" y="1915"/>
            <a:chExt cx="996" cy="490"/>
          </a:xfrm>
        </p:grpSpPr>
        <p:sp>
          <p:nvSpPr>
            <p:cNvPr id="1784875" name="Oval 43"/>
            <p:cNvSpPr>
              <a:spLocks noChangeArrowheads="1"/>
            </p:cNvSpPr>
            <p:nvPr/>
          </p:nvSpPr>
          <p:spPr bwMode="auto">
            <a:xfrm rot="5400000">
              <a:off x="2233" y="1662"/>
              <a:ext cx="490" cy="996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alpha val="30000"/>
                  </a:srgbClr>
                </a:gs>
                <a:gs pos="50000">
                  <a:srgbClr val="FFFFFF">
                    <a:alpha val="70000"/>
                  </a:srgbClr>
                </a:gs>
                <a:gs pos="100000">
                  <a:srgbClr val="FFCC00">
                    <a:alpha val="30000"/>
                  </a:srgbClr>
                </a:gs>
              </a:gsLst>
              <a:lin ang="0" scaled="1"/>
            </a:gradFill>
            <a:ln w="28575" algn="ctr">
              <a:solidFill>
                <a:srgbClr val="4C0026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4876" name="Text Box 44"/>
            <p:cNvSpPr txBox="1">
              <a:spLocks noChangeArrowheads="1"/>
            </p:cNvSpPr>
            <p:nvPr/>
          </p:nvSpPr>
          <p:spPr bwMode="auto">
            <a:xfrm>
              <a:off x="2064" y="2020"/>
              <a:ext cx="768" cy="27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300" b="0">
                  <a:solidFill>
                    <a:srgbClr val="4C0026"/>
                  </a:solidFill>
                  <a:effectLst/>
                  <a:latin typeface="Arial Black" pitchFamily="34" charset="0"/>
                </a:rPr>
                <a:t>Judea</a:t>
              </a:r>
            </a:p>
          </p:txBody>
        </p:sp>
      </p:grpSp>
      <p:sp>
        <p:nvSpPr>
          <p:cNvPr id="1784877" name="AutoShape 45"/>
          <p:cNvSpPr>
            <a:spLocks noChangeArrowheads="1"/>
          </p:cNvSpPr>
          <p:nvPr/>
        </p:nvSpPr>
        <p:spPr bwMode="auto">
          <a:xfrm rot="-5400000">
            <a:off x="4756944" y="2521744"/>
            <a:ext cx="228600" cy="620712"/>
          </a:xfrm>
          <a:prstGeom prst="downArrow">
            <a:avLst>
              <a:gd name="adj1" fmla="val 42500"/>
              <a:gd name="adj2" fmla="val 91540"/>
            </a:avLst>
          </a:prstGeom>
          <a:solidFill>
            <a:srgbClr val="FF3300"/>
          </a:solidFill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4867" name="Oval 35"/>
          <p:cNvSpPr>
            <a:spLocks noChangeArrowheads="1"/>
          </p:cNvSpPr>
          <p:nvPr/>
        </p:nvSpPr>
        <p:spPr bwMode="auto">
          <a:xfrm>
            <a:off x="812800" y="2444750"/>
            <a:ext cx="1595438" cy="773113"/>
          </a:xfrm>
          <a:prstGeom prst="ellipse">
            <a:avLst/>
          </a:prstGeom>
          <a:gradFill rotWithShape="1">
            <a:gsLst>
              <a:gs pos="0">
                <a:srgbClr val="FFFF99">
                  <a:alpha val="30000"/>
                </a:srgbClr>
              </a:gs>
              <a:gs pos="50000">
                <a:schemeClr val="bg1">
                  <a:alpha val="89999"/>
                </a:schemeClr>
              </a:gs>
              <a:gs pos="100000">
                <a:srgbClr val="FFFF99">
                  <a:alpha val="30000"/>
                </a:srgbClr>
              </a:gs>
            </a:gsLst>
            <a:lin ang="5400000" scaled="1"/>
          </a:gradFill>
          <a:ln w="28575" algn="ctr">
            <a:solidFill>
              <a:srgbClr val="4C0026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 b="0">
              <a:solidFill>
                <a:srgbClr val="6600CC"/>
              </a:solidFill>
              <a:effectLst/>
              <a:latin typeface="Arial Rounded MT Bold" pitchFamily="34" charset="0"/>
            </a:endParaRPr>
          </a:p>
        </p:txBody>
      </p:sp>
      <p:sp>
        <p:nvSpPr>
          <p:cNvPr id="1784868" name="Text Box 36"/>
          <p:cNvSpPr txBox="1">
            <a:spLocks noChangeArrowheads="1"/>
          </p:cNvSpPr>
          <p:nvPr/>
        </p:nvSpPr>
        <p:spPr bwMode="auto">
          <a:xfrm>
            <a:off x="885825" y="257175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rgbClr val="4C0026"/>
                </a:solidFill>
                <a:effectLst/>
                <a:latin typeface="Arial Black" pitchFamily="34" charset="0"/>
              </a:rPr>
              <a:t>Jesus</a:t>
            </a:r>
          </a:p>
        </p:txBody>
      </p:sp>
      <p:sp>
        <p:nvSpPr>
          <p:cNvPr id="1784878" name="Rectangle 4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4879" name="Text Box 47"/>
          <p:cNvSpPr txBox="1">
            <a:spLocks noChangeArrowheads="1"/>
          </p:cNvSpPr>
          <p:nvPr/>
        </p:nvSpPr>
        <p:spPr bwMode="auto">
          <a:xfrm>
            <a:off x="838200" y="5622925"/>
            <a:ext cx="75438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Accordingly, the spiritual providence of restoration based on Christianity has been conducted primarily in Western Europe. Only in Western Europe has the history of this era progressed strictly according to the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pattern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set by the providence of restoration.</a:t>
            </a:r>
            <a:endParaRPr lang="en-US" sz="16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8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8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8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8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784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784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784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84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784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784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784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784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784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784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784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784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784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8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4834" grpId="0"/>
      <p:bldP spid="1784866" grpId="0" animBg="1"/>
      <p:bldP spid="1784869" grpId="0" animBg="1"/>
      <p:bldP spid="1784870" grpId="0"/>
      <p:bldP spid="1784871" grpId="0" animBg="1"/>
      <p:bldP spid="1784872" grpId="0"/>
      <p:bldP spid="1784873" grpId="0" animBg="1"/>
      <p:bldP spid="1784877" grpId="0" animBg="1"/>
      <p:bldP spid="1784867" grpId="0" animBg="1"/>
      <p:bldP spid="1784868" grpId="0"/>
      <p:bldP spid="1784879" grpId="0"/>
    </p:bld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Papyru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Papyrus" pitchFamily="66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54667</TotalTime>
  <Words>7467</Words>
  <Application>Microsoft Office PowerPoint</Application>
  <PresentationFormat>On-screen Show (4:3)</PresentationFormat>
  <Paragraphs>1864</Paragraphs>
  <Slides>122</Slides>
  <Notes>122</Notes>
  <HiddenSlides>3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122</vt:i4>
      </vt:variant>
    </vt:vector>
  </HeadingPairs>
  <TitlesOfParts>
    <vt:vector size="135" baseType="lpstr">
      <vt:lpstr>Arial</vt:lpstr>
      <vt:lpstr>Arial Black</vt:lpstr>
      <vt:lpstr>Papyrus</vt:lpstr>
      <vt:lpstr>Arial Narrow</vt:lpstr>
      <vt:lpstr>Times New Roman</vt:lpstr>
      <vt:lpstr>CommonBullets</vt:lpstr>
      <vt:lpstr>Impact</vt:lpstr>
      <vt:lpstr>ELEGANCE</vt:lpstr>
      <vt:lpstr>Palatino Linotype</vt:lpstr>
      <vt:lpstr>Arial Rounded MT Bold</vt:lpstr>
      <vt:lpstr>Eurostile</vt:lpstr>
      <vt:lpstr>Fette Engschrift</vt:lpstr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II - Chapter 4</dc:title>
  <dc:subject>The Parallels between the Two Ages in the Providence of Restoration</dc:subject>
  <dc:creator>Eleonore de Watteville</dc:creator>
  <dc:description>Powerpoint slideshow: created by Eleonore de Watteville.
This Powerpoint slideshow is based on “Exposition of the Divine Principle - Diagramed Lecture Manual for the RED PART - published by THE HOUSE OF UNIFICATION FOR WORLD PEACE, Seoul, Korea.</dc:description>
  <cp:lastModifiedBy>Eleonore de Watteville</cp:lastModifiedBy>
  <cp:revision>1299</cp:revision>
  <dcterms:created xsi:type="dcterms:W3CDTF">2004-06-14T05:04:04Z</dcterms:created>
  <dcterms:modified xsi:type="dcterms:W3CDTF">2014-04-29T03:12:09Z</dcterms:modified>
</cp:coreProperties>
</file>